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E4_F8C914E8.xml" ContentType="application/vnd.ms-powerpoint.comments+xml"/>
  <Override PartName="/ppt/notesSlides/notesSlide12.xml" ContentType="application/vnd.openxmlformats-officedocument.presentationml.notesSlide+xml"/>
  <Override PartName="/ppt/comments/modernComment_16B_9A55D89D.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1" r:id="rId5"/>
  </p:sldMasterIdLst>
  <p:notesMasterIdLst>
    <p:notesMasterId r:id="rId77"/>
  </p:notesMasterIdLst>
  <p:handoutMasterIdLst>
    <p:handoutMasterId r:id="rId78"/>
  </p:handoutMasterIdLst>
  <p:sldIdLst>
    <p:sldId id="337" r:id="rId6"/>
    <p:sldId id="356" r:id="rId7"/>
    <p:sldId id="380" r:id="rId8"/>
    <p:sldId id="382" r:id="rId9"/>
    <p:sldId id="381" r:id="rId10"/>
    <p:sldId id="279" r:id="rId11"/>
    <p:sldId id="498" r:id="rId12"/>
    <p:sldId id="359" r:id="rId13"/>
    <p:sldId id="413" r:id="rId14"/>
    <p:sldId id="491" r:id="rId15"/>
    <p:sldId id="478" r:id="rId16"/>
    <p:sldId id="476" r:id="rId17"/>
    <p:sldId id="484" r:id="rId18"/>
    <p:sldId id="363" r:id="rId19"/>
    <p:sldId id="465" r:id="rId20"/>
    <p:sldId id="369" r:id="rId21"/>
    <p:sldId id="323" r:id="rId22"/>
    <p:sldId id="307" r:id="rId23"/>
    <p:sldId id="313" r:id="rId24"/>
    <p:sldId id="480" r:id="rId25"/>
    <p:sldId id="479" r:id="rId26"/>
    <p:sldId id="482" r:id="rId27"/>
    <p:sldId id="412" r:id="rId28"/>
    <p:sldId id="327" r:id="rId29"/>
    <p:sldId id="493" r:id="rId30"/>
    <p:sldId id="494" r:id="rId31"/>
    <p:sldId id="373" r:id="rId32"/>
    <p:sldId id="345" r:id="rId33"/>
    <p:sldId id="392" r:id="rId34"/>
    <p:sldId id="485" r:id="rId35"/>
    <p:sldId id="330" r:id="rId36"/>
    <p:sldId id="462" r:id="rId37"/>
    <p:sldId id="496" r:id="rId38"/>
    <p:sldId id="468" r:id="rId39"/>
    <p:sldId id="486" r:id="rId40"/>
    <p:sldId id="467" r:id="rId41"/>
    <p:sldId id="351" r:id="rId42"/>
    <p:sldId id="348" r:id="rId43"/>
    <p:sldId id="492" r:id="rId44"/>
    <p:sldId id="391" r:id="rId45"/>
    <p:sldId id="487" r:id="rId46"/>
    <p:sldId id="387" r:id="rId47"/>
    <p:sldId id="346" r:id="rId48"/>
    <p:sldId id="371" r:id="rId49"/>
    <p:sldId id="310" r:id="rId50"/>
    <p:sldId id="471" r:id="rId51"/>
    <p:sldId id="472" r:id="rId52"/>
    <p:sldId id="473" r:id="rId53"/>
    <p:sldId id="488" r:id="rId54"/>
    <p:sldId id="489" r:id="rId55"/>
    <p:sldId id="393" r:id="rId56"/>
    <p:sldId id="495" r:id="rId57"/>
    <p:sldId id="466" r:id="rId58"/>
    <p:sldId id="333" r:id="rId59"/>
    <p:sldId id="334" r:id="rId60"/>
    <p:sldId id="360" r:id="rId61"/>
    <p:sldId id="497" r:id="rId62"/>
    <p:sldId id="385" r:id="rId63"/>
    <p:sldId id="335" r:id="rId64"/>
    <p:sldId id="474" r:id="rId65"/>
    <p:sldId id="458" r:id="rId66"/>
    <p:sldId id="362" r:id="rId67"/>
    <p:sldId id="297" r:id="rId68"/>
    <p:sldId id="299" r:id="rId69"/>
    <p:sldId id="375" r:id="rId70"/>
    <p:sldId id="347" r:id="rId71"/>
    <p:sldId id="303" r:id="rId72"/>
    <p:sldId id="350" r:id="rId73"/>
    <p:sldId id="293" r:id="rId74"/>
    <p:sldId id="295" r:id="rId75"/>
    <p:sldId id="296" r:id="rId76"/>
  </p:sldIdLst>
  <p:sldSz cx="9144000" cy="5143500" type="screen16x9"/>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Times New Roman" charset="0"/>
        <a:ea typeface="ＭＳ Ｐゴシック" charset="-128"/>
        <a:cs typeface="+mn-cs"/>
      </a:defRPr>
    </a:lvl1pPr>
    <a:lvl2pPr marL="457200" algn="l" defTabSz="457200" rtl="0" eaLnBrk="0" fontAlgn="base" hangingPunct="0">
      <a:spcBef>
        <a:spcPct val="0"/>
      </a:spcBef>
      <a:spcAft>
        <a:spcPct val="0"/>
      </a:spcAft>
      <a:defRPr sz="2400" kern="1200">
        <a:solidFill>
          <a:schemeClr val="tx1"/>
        </a:solidFill>
        <a:latin typeface="Times New Roman" charset="0"/>
        <a:ea typeface="ＭＳ Ｐゴシック" charset="-128"/>
        <a:cs typeface="+mn-cs"/>
      </a:defRPr>
    </a:lvl2pPr>
    <a:lvl3pPr marL="914400" algn="l" defTabSz="457200" rtl="0" eaLnBrk="0" fontAlgn="base" hangingPunct="0">
      <a:spcBef>
        <a:spcPct val="0"/>
      </a:spcBef>
      <a:spcAft>
        <a:spcPct val="0"/>
      </a:spcAft>
      <a:defRPr sz="2400" kern="1200">
        <a:solidFill>
          <a:schemeClr val="tx1"/>
        </a:solidFill>
        <a:latin typeface="Times New Roman" charset="0"/>
        <a:ea typeface="ＭＳ Ｐゴシック" charset="-128"/>
        <a:cs typeface="+mn-cs"/>
      </a:defRPr>
    </a:lvl3pPr>
    <a:lvl4pPr marL="1371600" algn="l" defTabSz="457200" rtl="0" eaLnBrk="0" fontAlgn="base" hangingPunct="0">
      <a:spcBef>
        <a:spcPct val="0"/>
      </a:spcBef>
      <a:spcAft>
        <a:spcPct val="0"/>
      </a:spcAft>
      <a:defRPr sz="2400" kern="1200">
        <a:solidFill>
          <a:schemeClr val="tx1"/>
        </a:solidFill>
        <a:latin typeface="Times New Roman" charset="0"/>
        <a:ea typeface="ＭＳ Ｐゴシック" charset="-128"/>
        <a:cs typeface="+mn-cs"/>
      </a:defRPr>
    </a:lvl4pPr>
    <a:lvl5pPr marL="1828800" algn="l" defTabSz="457200" rtl="0" eaLnBrk="0" fontAlgn="base" hangingPunct="0">
      <a:spcBef>
        <a:spcPct val="0"/>
      </a:spcBef>
      <a:spcAft>
        <a:spcPct val="0"/>
      </a:spcAft>
      <a:defRPr sz="2400" kern="1200">
        <a:solidFill>
          <a:schemeClr val="tx1"/>
        </a:solidFill>
        <a:latin typeface="Times New Roman" charset="0"/>
        <a:ea typeface="ＭＳ Ｐゴシック" charset="-128"/>
        <a:cs typeface="+mn-cs"/>
      </a:defRPr>
    </a:lvl5pPr>
    <a:lvl6pPr marL="2286000" algn="l" defTabSz="914400" rtl="0" eaLnBrk="1" latinLnBrk="0" hangingPunct="1">
      <a:defRPr sz="2400" kern="1200">
        <a:solidFill>
          <a:schemeClr val="tx1"/>
        </a:solidFill>
        <a:latin typeface="Times New Roman" charset="0"/>
        <a:ea typeface="ＭＳ Ｐゴシック" charset="-128"/>
        <a:cs typeface="+mn-cs"/>
      </a:defRPr>
    </a:lvl6pPr>
    <a:lvl7pPr marL="2743200" algn="l" defTabSz="914400" rtl="0" eaLnBrk="1" latinLnBrk="0" hangingPunct="1">
      <a:defRPr sz="2400" kern="1200">
        <a:solidFill>
          <a:schemeClr val="tx1"/>
        </a:solidFill>
        <a:latin typeface="Times New Roman" charset="0"/>
        <a:ea typeface="ＭＳ Ｐゴシック" charset="-128"/>
        <a:cs typeface="+mn-cs"/>
      </a:defRPr>
    </a:lvl7pPr>
    <a:lvl8pPr marL="3200400" algn="l" defTabSz="914400" rtl="0" eaLnBrk="1" latinLnBrk="0" hangingPunct="1">
      <a:defRPr sz="2400" kern="1200">
        <a:solidFill>
          <a:schemeClr val="tx1"/>
        </a:solidFill>
        <a:latin typeface="Times New Roman" charset="0"/>
        <a:ea typeface="ＭＳ Ｐゴシック" charset="-128"/>
        <a:cs typeface="+mn-cs"/>
      </a:defRPr>
    </a:lvl8pPr>
    <a:lvl9pPr marL="3657600" algn="l" defTabSz="914400" rtl="0" eaLnBrk="1" latinLnBrk="0" hangingPunct="1">
      <a:defRPr sz="2400"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BF3E26-0534-96C4-DD0C-A05A3EE19C68}" name="Cullen, Shannon" initials="CS" userId="S::scullen@smithbucklin.com::f5157a15-2c9c-4b9b-a2d8-a711a999de8a" providerId="AD"/>
  <p188:author id="{863DE37D-05C5-CAAE-D24E-FB91536B080A}" name="Enawamre Ogar" initials="EO" userId="Enawamre Oga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lls, Kirsten" initials="MK" lastIdx="1" clrIdx="0">
    <p:extLst>
      <p:ext uri="{19B8F6BF-5375-455C-9EA6-DF929625EA0E}">
        <p15:presenceInfo xmlns:p15="http://schemas.microsoft.com/office/powerpoint/2012/main" userId="S-1-5-21-1466045628-881665582-335421608-32232" providerId="AD"/>
      </p:ext>
    </p:extLst>
  </p:cmAuthor>
  <p:cmAuthor id="2" name="Dougherty, Elizabeth" initials="DE" lastIdx="3" clrIdx="1">
    <p:extLst>
      <p:ext uri="{19B8F6BF-5375-455C-9EA6-DF929625EA0E}">
        <p15:presenceInfo xmlns:p15="http://schemas.microsoft.com/office/powerpoint/2012/main" userId="S-1-5-21-1466045628-881665582-335421608-61252" providerId="AD"/>
      </p:ext>
    </p:extLst>
  </p:cmAuthor>
  <p:cmAuthor id="3" name="Cameron, Sara" initials="CS" lastIdx="3" clrIdx="2">
    <p:extLst>
      <p:ext uri="{19B8F6BF-5375-455C-9EA6-DF929625EA0E}">
        <p15:presenceInfo xmlns:p15="http://schemas.microsoft.com/office/powerpoint/2012/main" userId="S::Sara.Cameron@HSHS.ORG::354cacf5-248e-45b9-bcb8-702e6d7c9fa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3758"/>
    <a:srgbClr val="800080"/>
    <a:srgbClr val="C43E1C"/>
    <a:srgbClr val="683459"/>
    <a:srgbClr val="007582"/>
    <a:srgbClr val="62A70F"/>
    <a:srgbClr val="990099"/>
    <a:srgbClr val="8A9D9F"/>
    <a:srgbClr val="54565B"/>
    <a:srgbClr val="D22F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0AAEA8-AD01-48A3-8D8E-876A4F766347}" v="59" dt="2025-05-02T17:45:11.1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053" autoAdjust="0"/>
  </p:normalViewPr>
  <p:slideViewPr>
    <p:cSldViewPr snapToGrid="0">
      <p:cViewPr varScale="1">
        <p:scale>
          <a:sx n="66" d="100"/>
          <a:sy n="66" d="100"/>
        </p:scale>
        <p:origin x="1650"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microsoft.com/office/2016/11/relationships/changesInfo" Target="changesInfos/changesInfo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commentAuthors" Target="commentAuthors.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handoutMaster" Target="handoutMasters/handoutMaster1.xml"/><Relationship Id="rId81" Type="http://schemas.openxmlformats.org/officeDocument/2006/relationships/viewProps" Target="viewProp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McCoy" userId="aafcc456-57b6-4c13-a674-bd77953704bb" providerId="ADAL" clId="{D90AAEA8-AD01-48A3-8D8E-876A4F766347}"/>
    <pc:docChg chg="undo custSel addSld delSld modSld">
      <pc:chgData name="Stephanie McCoy" userId="aafcc456-57b6-4c13-a674-bd77953704bb" providerId="ADAL" clId="{D90AAEA8-AD01-48A3-8D8E-876A4F766347}" dt="2025-05-02T17:47:45.047" v="1191" actId="108"/>
      <pc:docMkLst>
        <pc:docMk/>
      </pc:docMkLst>
      <pc:sldChg chg="modSp mod">
        <pc:chgData name="Stephanie McCoy" userId="aafcc456-57b6-4c13-a674-bd77953704bb" providerId="ADAL" clId="{D90AAEA8-AD01-48A3-8D8E-876A4F766347}" dt="2025-05-02T17:47:45.047" v="1191" actId="108"/>
        <pc:sldMkLst>
          <pc:docMk/>
          <pc:sldMk cId="3125072299" sldId="335"/>
        </pc:sldMkLst>
        <pc:spChg chg="mod">
          <ac:chgData name="Stephanie McCoy" userId="aafcc456-57b6-4c13-a674-bd77953704bb" providerId="ADAL" clId="{D90AAEA8-AD01-48A3-8D8E-876A4F766347}" dt="2025-05-02T17:47:45.047" v="1191" actId="108"/>
          <ac:spMkLst>
            <pc:docMk/>
            <pc:sldMk cId="3125072299" sldId="335"/>
            <ac:spMk id="5" creationId="{00000000-0000-0000-0000-000000000000}"/>
          </ac:spMkLst>
        </pc:spChg>
      </pc:sldChg>
      <pc:sldChg chg="addSp modSp mod">
        <pc:chgData name="Stephanie McCoy" userId="aafcc456-57b6-4c13-a674-bd77953704bb" providerId="ADAL" clId="{D90AAEA8-AD01-48A3-8D8E-876A4F766347}" dt="2025-05-01T12:14:44.734" v="493" actId="1076"/>
        <pc:sldMkLst>
          <pc:docMk/>
          <pc:sldMk cId="10703649" sldId="356"/>
        </pc:sldMkLst>
        <pc:spChg chg="mod">
          <ac:chgData name="Stephanie McCoy" userId="aafcc456-57b6-4c13-a674-bd77953704bb" providerId="ADAL" clId="{D90AAEA8-AD01-48A3-8D8E-876A4F766347}" dt="2025-05-01T11:59:03.002" v="55" actId="20577"/>
          <ac:spMkLst>
            <pc:docMk/>
            <pc:sldMk cId="10703649" sldId="356"/>
            <ac:spMk id="3" creationId="{7A84C44D-F2E5-485A-97C4-E944871D0C11}"/>
          </ac:spMkLst>
        </pc:spChg>
        <pc:spChg chg="mod">
          <ac:chgData name="Stephanie McCoy" userId="aafcc456-57b6-4c13-a674-bd77953704bb" providerId="ADAL" clId="{D90AAEA8-AD01-48A3-8D8E-876A4F766347}" dt="2025-05-01T11:58:40.666" v="33" actId="20577"/>
          <ac:spMkLst>
            <pc:docMk/>
            <pc:sldMk cId="10703649" sldId="356"/>
            <ac:spMk id="6" creationId="{CE864AA9-23B5-47CA-B5DE-2F520CC01F13}"/>
          </ac:spMkLst>
        </pc:spChg>
        <pc:picChg chg="add mod">
          <ac:chgData name="Stephanie McCoy" userId="aafcc456-57b6-4c13-a674-bd77953704bb" providerId="ADAL" clId="{D90AAEA8-AD01-48A3-8D8E-876A4F766347}" dt="2025-05-01T12:14:44.734" v="493" actId="1076"/>
          <ac:picMkLst>
            <pc:docMk/>
            <pc:sldMk cId="10703649" sldId="356"/>
            <ac:picMk id="4" creationId="{ACF82FAF-3201-F341-B794-CDD0E7631C86}"/>
          </ac:picMkLst>
        </pc:picChg>
      </pc:sldChg>
      <pc:sldChg chg="delSp modSp mod">
        <pc:chgData name="Stephanie McCoy" userId="aafcc456-57b6-4c13-a674-bd77953704bb" providerId="ADAL" clId="{D90AAEA8-AD01-48A3-8D8E-876A4F766347}" dt="2025-05-01T12:39:02.550" v="893"/>
        <pc:sldMkLst>
          <pc:docMk/>
          <pc:sldMk cId="3680254413" sldId="360"/>
        </pc:sldMkLst>
        <pc:spChg chg="del mod">
          <ac:chgData name="Stephanie McCoy" userId="aafcc456-57b6-4c13-a674-bd77953704bb" providerId="ADAL" clId="{D90AAEA8-AD01-48A3-8D8E-876A4F766347}" dt="2025-05-01T12:39:02.550" v="893"/>
          <ac:spMkLst>
            <pc:docMk/>
            <pc:sldMk cId="3680254413" sldId="360"/>
            <ac:spMk id="9" creationId="{91BB9520-8DDB-499B-A571-168AEDCC4514}"/>
          </ac:spMkLst>
        </pc:spChg>
        <pc:picChg chg="mod">
          <ac:chgData name="Stephanie McCoy" userId="aafcc456-57b6-4c13-a674-bd77953704bb" providerId="ADAL" clId="{D90AAEA8-AD01-48A3-8D8E-876A4F766347}" dt="2025-05-01T12:39:01.766" v="891" actId="1076"/>
          <ac:picMkLst>
            <pc:docMk/>
            <pc:sldMk cId="3680254413" sldId="360"/>
            <ac:picMk id="6" creationId="{7A8EB02C-8C54-4376-9023-9D0382B8F86E}"/>
          </ac:picMkLst>
        </pc:picChg>
        <pc:picChg chg="del mod">
          <ac:chgData name="Stephanie McCoy" userId="aafcc456-57b6-4c13-a674-bd77953704bb" providerId="ADAL" clId="{D90AAEA8-AD01-48A3-8D8E-876A4F766347}" dt="2025-05-01T12:38:52.917" v="888" actId="478"/>
          <ac:picMkLst>
            <pc:docMk/>
            <pc:sldMk cId="3680254413" sldId="360"/>
            <ac:picMk id="7" creationId="{0B9E1DB9-45F7-4A15-836B-C75FCFCA8BD6}"/>
          </ac:picMkLst>
        </pc:picChg>
      </pc:sldChg>
      <pc:sldChg chg="modSp del mod">
        <pc:chgData name="Stephanie McCoy" userId="aafcc456-57b6-4c13-a674-bd77953704bb" providerId="ADAL" clId="{D90AAEA8-AD01-48A3-8D8E-876A4F766347}" dt="2025-05-01T12:26:34.549" v="886" actId="47"/>
        <pc:sldMkLst>
          <pc:docMk/>
          <pc:sldMk cId="4242093468" sldId="368"/>
        </pc:sldMkLst>
        <pc:spChg chg="mod">
          <ac:chgData name="Stephanie McCoy" userId="aafcc456-57b6-4c13-a674-bd77953704bb" providerId="ADAL" clId="{D90AAEA8-AD01-48A3-8D8E-876A4F766347}" dt="2025-05-01T12:25:33.406" v="878" actId="6549"/>
          <ac:spMkLst>
            <pc:docMk/>
            <pc:sldMk cId="4242093468" sldId="368"/>
            <ac:spMk id="2" creationId="{A9420071-37CB-48F9-8237-7F3D9180C5D5}"/>
          </ac:spMkLst>
        </pc:spChg>
        <pc:picChg chg="mod">
          <ac:chgData name="Stephanie McCoy" userId="aafcc456-57b6-4c13-a674-bd77953704bb" providerId="ADAL" clId="{D90AAEA8-AD01-48A3-8D8E-876A4F766347}" dt="2025-05-01T12:25:56.403" v="880" actId="1076"/>
          <ac:picMkLst>
            <pc:docMk/>
            <pc:sldMk cId="4242093468" sldId="368"/>
            <ac:picMk id="5" creationId="{3241FCB4-4933-4380-8BE4-DCA76879CEDB}"/>
          </ac:picMkLst>
        </pc:picChg>
      </pc:sldChg>
      <pc:sldChg chg="modSp mod">
        <pc:chgData name="Stephanie McCoy" userId="aafcc456-57b6-4c13-a674-bd77953704bb" providerId="ADAL" clId="{D90AAEA8-AD01-48A3-8D8E-876A4F766347}" dt="2025-05-02T17:32:20.942" v="943" actId="113"/>
        <pc:sldMkLst>
          <pc:docMk/>
          <pc:sldMk cId="2608511464" sldId="369"/>
        </pc:sldMkLst>
        <pc:spChg chg="mod">
          <ac:chgData name="Stephanie McCoy" userId="aafcc456-57b6-4c13-a674-bd77953704bb" providerId="ADAL" clId="{D90AAEA8-AD01-48A3-8D8E-876A4F766347}" dt="2025-05-02T17:32:20.942" v="943" actId="113"/>
          <ac:spMkLst>
            <pc:docMk/>
            <pc:sldMk cId="2608511464" sldId="369"/>
            <ac:spMk id="5" creationId="{00000000-0000-0000-0000-000000000000}"/>
          </ac:spMkLst>
        </pc:spChg>
        <pc:spChg chg="mod">
          <ac:chgData name="Stephanie McCoy" userId="aafcc456-57b6-4c13-a674-bd77953704bb" providerId="ADAL" clId="{D90AAEA8-AD01-48A3-8D8E-876A4F766347}" dt="2025-05-02T17:32:16.190" v="942" actId="1076"/>
          <ac:spMkLst>
            <pc:docMk/>
            <pc:sldMk cId="2608511464" sldId="369"/>
            <ac:spMk id="6" creationId="{E3D3CCAE-FB70-412A-A1A6-0178B8F48D61}"/>
          </ac:spMkLst>
        </pc:spChg>
        <pc:spChg chg="mod">
          <ac:chgData name="Stephanie McCoy" userId="aafcc456-57b6-4c13-a674-bd77953704bb" providerId="ADAL" clId="{D90AAEA8-AD01-48A3-8D8E-876A4F766347}" dt="2025-05-02T17:32:09.971" v="941" actId="1076"/>
          <ac:spMkLst>
            <pc:docMk/>
            <pc:sldMk cId="2608511464" sldId="369"/>
            <ac:spMk id="9" creationId="{2D5B885F-7858-3B5F-F17B-0E532605BFEA}"/>
          </ac:spMkLst>
        </pc:spChg>
      </pc:sldChg>
      <pc:sldChg chg="addSp delSp modSp mod">
        <pc:chgData name="Stephanie McCoy" userId="aafcc456-57b6-4c13-a674-bd77953704bb" providerId="ADAL" clId="{D90AAEA8-AD01-48A3-8D8E-876A4F766347}" dt="2025-05-01T12:06:54.484" v="194" actId="1076"/>
        <pc:sldMkLst>
          <pc:docMk/>
          <pc:sldMk cId="318188557" sldId="380"/>
        </pc:sldMkLst>
        <pc:spChg chg="mod">
          <ac:chgData name="Stephanie McCoy" userId="aafcc456-57b6-4c13-a674-bd77953704bb" providerId="ADAL" clId="{D90AAEA8-AD01-48A3-8D8E-876A4F766347}" dt="2025-05-01T12:01:03.765" v="170" actId="6549"/>
          <ac:spMkLst>
            <pc:docMk/>
            <pc:sldMk cId="318188557" sldId="380"/>
            <ac:spMk id="2" creationId="{00000000-0000-0000-0000-000000000000}"/>
          </ac:spMkLst>
        </pc:spChg>
        <pc:picChg chg="add del mod">
          <ac:chgData name="Stephanie McCoy" userId="aafcc456-57b6-4c13-a674-bd77953704bb" providerId="ADAL" clId="{D90AAEA8-AD01-48A3-8D8E-876A4F766347}" dt="2025-05-01T12:04:27.877" v="174" actId="478"/>
          <ac:picMkLst>
            <pc:docMk/>
            <pc:sldMk cId="318188557" sldId="380"/>
            <ac:picMk id="5" creationId="{0019016F-A6DA-A40C-33FF-72C9B608BE66}"/>
          </ac:picMkLst>
        </pc:picChg>
        <pc:picChg chg="add mod">
          <ac:chgData name="Stephanie McCoy" userId="aafcc456-57b6-4c13-a674-bd77953704bb" providerId="ADAL" clId="{D90AAEA8-AD01-48A3-8D8E-876A4F766347}" dt="2025-05-01T12:06:51.980" v="193" actId="1076"/>
          <ac:picMkLst>
            <pc:docMk/>
            <pc:sldMk cId="318188557" sldId="380"/>
            <ac:picMk id="7" creationId="{692716E8-7DFC-4A38-133F-761390ED64EC}"/>
          </ac:picMkLst>
        </pc:picChg>
        <pc:picChg chg="add mod">
          <ac:chgData name="Stephanie McCoy" userId="aafcc456-57b6-4c13-a674-bd77953704bb" providerId="ADAL" clId="{D90AAEA8-AD01-48A3-8D8E-876A4F766347}" dt="2025-05-01T12:06:34.701" v="191" actId="1076"/>
          <ac:picMkLst>
            <pc:docMk/>
            <pc:sldMk cId="318188557" sldId="380"/>
            <ac:picMk id="9" creationId="{101E08C4-A314-1ACB-174E-3BD94B105155}"/>
          </ac:picMkLst>
        </pc:picChg>
        <pc:picChg chg="add mod">
          <ac:chgData name="Stephanie McCoy" userId="aafcc456-57b6-4c13-a674-bd77953704bb" providerId="ADAL" clId="{D90AAEA8-AD01-48A3-8D8E-876A4F766347}" dt="2025-05-01T12:06:54.484" v="194" actId="1076"/>
          <ac:picMkLst>
            <pc:docMk/>
            <pc:sldMk cId="318188557" sldId="380"/>
            <ac:picMk id="11" creationId="{99DBCC5C-C2D8-E357-344E-04F2160ABFCF}"/>
          </ac:picMkLst>
        </pc:picChg>
      </pc:sldChg>
      <pc:sldChg chg="addSp delSp modSp mod modClrScheme chgLayout">
        <pc:chgData name="Stephanie McCoy" userId="aafcc456-57b6-4c13-a674-bd77953704bb" providerId="ADAL" clId="{D90AAEA8-AD01-48A3-8D8E-876A4F766347}" dt="2025-05-01T12:24:12.261" v="876" actId="1076"/>
        <pc:sldMkLst>
          <pc:docMk/>
          <pc:sldMk cId="2722426625" sldId="381"/>
        </pc:sldMkLst>
        <pc:spChg chg="del mod">
          <ac:chgData name="Stephanie McCoy" userId="aafcc456-57b6-4c13-a674-bd77953704bb" providerId="ADAL" clId="{D90AAEA8-AD01-48A3-8D8E-876A4F766347}" dt="2025-05-01T12:19:38.949" v="566" actId="478"/>
          <ac:spMkLst>
            <pc:docMk/>
            <pc:sldMk cId="2722426625" sldId="381"/>
            <ac:spMk id="2" creationId="{4A21C8A4-D67D-4A25-A181-90C7CBB7FFF8}"/>
          </ac:spMkLst>
        </pc:spChg>
        <pc:spChg chg="mod ord">
          <ac:chgData name="Stephanie McCoy" userId="aafcc456-57b6-4c13-a674-bd77953704bb" providerId="ADAL" clId="{D90AAEA8-AD01-48A3-8D8E-876A4F766347}" dt="2025-05-01T12:23:44.855" v="868" actId="255"/>
          <ac:spMkLst>
            <pc:docMk/>
            <pc:sldMk cId="2722426625" sldId="381"/>
            <ac:spMk id="3" creationId="{347F0C4F-2FDF-4CD1-90B2-A5D67F1C3815}"/>
          </ac:spMkLst>
        </pc:spChg>
        <pc:spChg chg="add del mod ord">
          <ac:chgData name="Stephanie McCoy" userId="aafcc456-57b6-4c13-a674-bd77953704bb" providerId="ADAL" clId="{D90AAEA8-AD01-48A3-8D8E-876A4F766347}" dt="2025-05-01T12:19:57.586" v="567" actId="700"/>
          <ac:spMkLst>
            <pc:docMk/>
            <pc:sldMk cId="2722426625" sldId="381"/>
            <ac:spMk id="4" creationId="{DF0DC018-3F4C-7983-095B-7649EF5A4677}"/>
          </ac:spMkLst>
        </pc:spChg>
        <pc:spChg chg="add del mod ord">
          <ac:chgData name="Stephanie McCoy" userId="aafcc456-57b6-4c13-a674-bd77953704bb" providerId="ADAL" clId="{D90AAEA8-AD01-48A3-8D8E-876A4F766347}" dt="2025-05-01T12:20:57.762" v="618"/>
          <ac:spMkLst>
            <pc:docMk/>
            <pc:sldMk cId="2722426625" sldId="381"/>
            <ac:spMk id="5" creationId="{48F883B9-34E9-F763-AF40-D271468A2C3D}"/>
          </ac:spMkLst>
        </pc:spChg>
        <pc:spChg chg="add mod ord">
          <ac:chgData name="Stephanie McCoy" userId="aafcc456-57b6-4c13-a674-bd77953704bb" providerId="ADAL" clId="{D90AAEA8-AD01-48A3-8D8E-876A4F766347}" dt="2025-05-01T12:23:51.343" v="870" actId="27636"/>
          <ac:spMkLst>
            <pc:docMk/>
            <pc:sldMk cId="2722426625" sldId="381"/>
            <ac:spMk id="6" creationId="{A4021575-29EF-3DA0-BCBB-0A249FDADD61}"/>
          </ac:spMkLst>
        </pc:spChg>
        <pc:picChg chg="add del mod">
          <ac:chgData name="Stephanie McCoy" userId="aafcc456-57b6-4c13-a674-bd77953704bb" providerId="ADAL" clId="{D90AAEA8-AD01-48A3-8D8E-876A4F766347}" dt="2025-05-01T12:19:38.949" v="566" actId="478"/>
          <ac:picMkLst>
            <pc:docMk/>
            <pc:sldMk cId="2722426625" sldId="381"/>
            <ac:picMk id="2050" creationId="{1A9C76AB-448F-6968-4511-79F6B0269083}"/>
          </ac:picMkLst>
        </pc:picChg>
        <pc:picChg chg="add mod">
          <ac:chgData name="Stephanie McCoy" userId="aafcc456-57b6-4c13-a674-bd77953704bb" providerId="ADAL" clId="{D90AAEA8-AD01-48A3-8D8E-876A4F766347}" dt="2025-05-01T12:21:05.633" v="621" actId="1076"/>
          <ac:picMkLst>
            <pc:docMk/>
            <pc:sldMk cId="2722426625" sldId="381"/>
            <ac:picMk id="2052" creationId="{BBC39C52-3EE2-4CEA-39E5-1991AA576801}"/>
          </ac:picMkLst>
        </pc:picChg>
        <pc:picChg chg="add mod">
          <ac:chgData name="Stephanie McCoy" userId="aafcc456-57b6-4c13-a674-bd77953704bb" providerId="ADAL" clId="{D90AAEA8-AD01-48A3-8D8E-876A4F766347}" dt="2025-05-01T12:24:06.186" v="874" actId="1076"/>
          <ac:picMkLst>
            <pc:docMk/>
            <pc:sldMk cId="2722426625" sldId="381"/>
            <ac:picMk id="2054" creationId="{22ECCFE0-31CE-EF08-5CCC-428D85AFE8A4}"/>
          </ac:picMkLst>
        </pc:picChg>
        <pc:picChg chg="add mod">
          <ac:chgData name="Stephanie McCoy" userId="aafcc456-57b6-4c13-a674-bd77953704bb" providerId="ADAL" clId="{D90AAEA8-AD01-48A3-8D8E-876A4F766347}" dt="2025-05-01T12:24:10.189" v="875" actId="1076"/>
          <ac:picMkLst>
            <pc:docMk/>
            <pc:sldMk cId="2722426625" sldId="381"/>
            <ac:picMk id="2056" creationId="{A787B77A-DBA0-FD5D-5F40-02DCD1FE4FEA}"/>
          </ac:picMkLst>
        </pc:picChg>
        <pc:picChg chg="add mod">
          <ac:chgData name="Stephanie McCoy" userId="aafcc456-57b6-4c13-a674-bd77953704bb" providerId="ADAL" clId="{D90AAEA8-AD01-48A3-8D8E-876A4F766347}" dt="2025-05-01T12:24:12.261" v="876" actId="1076"/>
          <ac:picMkLst>
            <pc:docMk/>
            <pc:sldMk cId="2722426625" sldId="381"/>
            <ac:picMk id="2058" creationId="{DD22FADA-776C-BF90-8C52-51096CBC1857}"/>
          </ac:picMkLst>
        </pc:picChg>
      </pc:sldChg>
      <pc:sldChg chg="addSp delSp modSp mod">
        <pc:chgData name="Stephanie McCoy" userId="aafcc456-57b6-4c13-a674-bd77953704bb" providerId="ADAL" clId="{D90AAEA8-AD01-48A3-8D8E-876A4F766347}" dt="2025-05-01T12:25:06.442" v="877" actId="207"/>
        <pc:sldMkLst>
          <pc:docMk/>
          <pc:sldMk cId="3400360333" sldId="382"/>
        </pc:sldMkLst>
        <pc:spChg chg="mod">
          <ac:chgData name="Stephanie McCoy" userId="aafcc456-57b6-4c13-a674-bd77953704bb" providerId="ADAL" clId="{D90AAEA8-AD01-48A3-8D8E-876A4F766347}" dt="2025-05-01T12:25:06.442" v="877" actId="207"/>
          <ac:spMkLst>
            <pc:docMk/>
            <pc:sldMk cId="3400360333" sldId="382"/>
            <ac:spMk id="2" creationId="{7F89B44F-42DE-4212-8912-5788F740333B}"/>
          </ac:spMkLst>
        </pc:spChg>
        <pc:picChg chg="del">
          <ac:chgData name="Stephanie McCoy" userId="aafcc456-57b6-4c13-a674-bd77953704bb" providerId="ADAL" clId="{D90AAEA8-AD01-48A3-8D8E-876A4F766347}" dt="2025-05-01T12:08:53.884" v="195" actId="478"/>
          <ac:picMkLst>
            <pc:docMk/>
            <pc:sldMk cId="3400360333" sldId="382"/>
            <ac:picMk id="7" creationId="{FEFA35B1-A7D1-4224-A980-5794632C5A80}"/>
          </ac:picMkLst>
        </pc:picChg>
        <pc:picChg chg="add del">
          <ac:chgData name="Stephanie McCoy" userId="aafcc456-57b6-4c13-a674-bd77953704bb" providerId="ADAL" clId="{D90AAEA8-AD01-48A3-8D8E-876A4F766347}" dt="2025-05-01T12:13:50.833" v="485" actId="478"/>
          <ac:picMkLst>
            <pc:docMk/>
            <pc:sldMk cId="3400360333" sldId="382"/>
            <ac:picMk id="1026" creationId="{DD05A936-3166-EBE3-0481-93638AB0D08C}"/>
          </ac:picMkLst>
        </pc:picChg>
        <pc:picChg chg="add mod">
          <ac:chgData name="Stephanie McCoy" userId="aafcc456-57b6-4c13-a674-bd77953704bb" providerId="ADAL" clId="{D90AAEA8-AD01-48A3-8D8E-876A4F766347}" dt="2025-05-01T12:14:28.718" v="489" actId="14100"/>
          <ac:picMkLst>
            <pc:docMk/>
            <pc:sldMk cId="3400360333" sldId="382"/>
            <ac:picMk id="1028" creationId="{920667FE-627A-43A5-49A4-38C2592279A9}"/>
          </ac:picMkLst>
        </pc:picChg>
      </pc:sldChg>
      <pc:sldChg chg="addSp delSp modSp add del mod">
        <pc:chgData name="Stephanie McCoy" userId="aafcc456-57b6-4c13-a674-bd77953704bb" providerId="ADAL" clId="{D90AAEA8-AD01-48A3-8D8E-876A4F766347}" dt="2025-05-02T17:46:53.036" v="1151" actId="20577"/>
        <pc:sldMkLst>
          <pc:docMk/>
          <pc:sldMk cId="1088466833" sldId="385"/>
        </pc:sldMkLst>
        <pc:spChg chg="del mod">
          <ac:chgData name="Stephanie McCoy" userId="aafcc456-57b6-4c13-a674-bd77953704bb" providerId="ADAL" clId="{D90AAEA8-AD01-48A3-8D8E-876A4F766347}" dt="2025-05-02T17:43:14.458" v="1068"/>
          <ac:spMkLst>
            <pc:docMk/>
            <pc:sldMk cId="1088466833" sldId="385"/>
            <ac:spMk id="2" creationId="{9E83FD2F-A0F2-458A-85BC-18AD163BF07B}"/>
          </ac:spMkLst>
        </pc:spChg>
        <pc:spChg chg="mod">
          <ac:chgData name="Stephanie McCoy" userId="aafcc456-57b6-4c13-a674-bd77953704bb" providerId="ADAL" clId="{D90AAEA8-AD01-48A3-8D8E-876A4F766347}" dt="2025-05-02T17:46:53.036" v="1151" actId="20577"/>
          <ac:spMkLst>
            <pc:docMk/>
            <pc:sldMk cId="1088466833" sldId="385"/>
            <ac:spMk id="3" creationId="{195D3673-2A03-48D1-A77A-C04EBC66AB5B}"/>
          </ac:spMkLst>
        </pc:spChg>
        <pc:picChg chg="add mod">
          <ac:chgData name="Stephanie McCoy" userId="aafcc456-57b6-4c13-a674-bd77953704bb" providerId="ADAL" clId="{D90AAEA8-AD01-48A3-8D8E-876A4F766347}" dt="2025-05-02T17:43:25.182" v="1074" actId="1076"/>
          <ac:picMkLst>
            <pc:docMk/>
            <pc:sldMk cId="1088466833" sldId="385"/>
            <ac:picMk id="5" creationId="{2A80C8C2-8C2B-CB8E-E3D3-2339AF98D175}"/>
          </ac:picMkLst>
        </pc:picChg>
        <pc:picChg chg="add mod">
          <ac:chgData name="Stephanie McCoy" userId="aafcc456-57b6-4c13-a674-bd77953704bb" providerId="ADAL" clId="{D90AAEA8-AD01-48A3-8D8E-876A4F766347}" dt="2025-05-02T17:44:30.539" v="1089" actId="1076"/>
          <ac:picMkLst>
            <pc:docMk/>
            <pc:sldMk cId="1088466833" sldId="385"/>
            <ac:picMk id="7" creationId="{57D10938-9A85-5617-C31D-FECF317B6064}"/>
          </ac:picMkLst>
        </pc:picChg>
        <pc:picChg chg="add mod">
          <ac:chgData name="Stephanie McCoy" userId="aafcc456-57b6-4c13-a674-bd77953704bb" providerId="ADAL" clId="{D90AAEA8-AD01-48A3-8D8E-876A4F766347}" dt="2025-05-02T17:44:35.904" v="1091" actId="14100"/>
          <ac:picMkLst>
            <pc:docMk/>
            <pc:sldMk cId="1088466833" sldId="385"/>
            <ac:picMk id="9" creationId="{23CDA1F0-A2BD-5DB4-71FD-FA420C03A36B}"/>
          </ac:picMkLst>
        </pc:picChg>
        <pc:picChg chg="add mod">
          <ac:chgData name="Stephanie McCoy" userId="aafcc456-57b6-4c13-a674-bd77953704bb" providerId="ADAL" clId="{D90AAEA8-AD01-48A3-8D8E-876A4F766347}" dt="2025-05-02T17:45:00.963" v="1096" actId="1076"/>
          <ac:picMkLst>
            <pc:docMk/>
            <pc:sldMk cId="1088466833" sldId="385"/>
            <ac:picMk id="11" creationId="{DC824AFD-FDC1-76CE-0993-75C2939CDAD6}"/>
          </ac:picMkLst>
        </pc:picChg>
        <pc:picChg chg="add mod">
          <ac:chgData name="Stephanie McCoy" userId="aafcc456-57b6-4c13-a674-bd77953704bb" providerId="ADAL" clId="{D90AAEA8-AD01-48A3-8D8E-876A4F766347}" dt="2025-05-02T17:45:18.604" v="1103" actId="14100"/>
          <ac:picMkLst>
            <pc:docMk/>
            <pc:sldMk cId="1088466833" sldId="385"/>
            <ac:picMk id="13" creationId="{55B35160-186C-AB6D-07EC-8D0EA50BC817}"/>
          </ac:picMkLst>
        </pc:picChg>
      </pc:sldChg>
      <pc:sldChg chg="modSp mod">
        <pc:chgData name="Stephanie McCoy" userId="aafcc456-57b6-4c13-a674-bd77953704bb" providerId="ADAL" clId="{D90AAEA8-AD01-48A3-8D8E-876A4F766347}" dt="2025-05-02T17:40:36.275" v="1019" actId="113"/>
        <pc:sldMkLst>
          <pc:docMk/>
          <pc:sldMk cId="3147140249" sldId="387"/>
        </pc:sldMkLst>
        <pc:spChg chg="mod">
          <ac:chgData name="Stephanie McCoy" userId="aafcc456-57b6-4c13-a674-bd77953704bb" providerId="ADAL" clId="{D90AAEA8-AD01-48A3-8D8E-876A4F766347}" dt="2025-05-02T17:40:36.275" v="1019" actId="113"/>
          <ac:spMkLst>
            <pc:docMk/>
            <pc:sldMk cId="3147140249" sldId="387"/>
            <ac:spMk id="5" creationId="{5800342D-9135-4CA1-AC2A-6E6D19B468BF}"/>
          </ac:spMkLst>
        </pc:spChg>
        <pc:spChg chg="mod">
          <ac:chgData name="Stephanie McCoy" userId="aafcc456-57b6-4c13-a674-bd77953704bb" providerId="ADAL" clId="{D90AAEA8-AD01-48A3-8D8E-876A4F766347}" dt="2025-05-02T17:34:35.370" v="1002" actId="108"/>
          <ac:spMkLst>
            <pc:docMk/>
            <pc:sldMk cId="3147140249" sldId="387"/>
            <ac:spMk id="7" creationId="{9A36F270-CA6D-4467-9AE3-8374FDED102C}"/>
          </ac:spMkLst>
        </pc:spChg>
      </pc:sldChg>
      <pc:sldChg chg="modSp mod">
        <pc:chgData name="Stephanie McCoy" userId="aafcc456-57b6-4c13-a674-bd77953704bb" providerId="ADAL" clId="{D90AAEA8-AD01-48A3-8D8E-876A4F766347}" dt="2025-05-02T17:33:15.127" v="978" actId="113"/>
        <pc:sldMkLst>
          <pc:docMk/>
          <pc:sldMk cId="4173927656" sldId="484"/>
        </pc:sldMkLst>
        <pc:spChg chg="mod">
          <ac:chgData name="Stephanie McCoy" userId="aafcc456-57b6-4c13-a674-bd77953704bb" providerId="ADAL" clId="{D90AAEA8-AD01-48A3-8D8E-876A4F766347}" dt="2025-05-02T17:33:15.127" v="978" actId="113"/>
          <ac:spMkLst>
            <pc:docMk/>
            <pc:sldMk cId="4173927656" sldId="484"/>
            <ac:spMk id="16" creationId="{51B8DEF4-42DD-4FDB-D0C5-3B2079499CD3}"/>
          </ac:spMkLst>
        </pc:spChg>
      </pc:sldChg>
      <pc:sldChg chg="addSp delSp modSp new mod">
        <pc:chgData name="Stephanie McCoy" userId="aafcc456-57b6-4c13-a674-bd77953704bb" providerId="ADAL" clId="{D90AAEA8-AD01-48A3-8D8E-876A4F766347}" dt="2025-05-01T12:26:32.013" v="885" actId="14100"/>
        <pc:sldMkLst>
          <pc:docMk/>
          <pc:sldMk cId="2464077962" sldId="498"/>
        </pc:sldMkLst>
        <pc:spChg chg="del">
          <ac:chgData name="Stephanie McCoy" userId="aafcc456-57b6-4c13-a674-bd77953704bb" providerId="ADAL" clId="{D90AAEA8-AD01-48A3-8D8E-876A4F766347}" dt="2025-05-01T12:26:25.971" v="883"/>
          <ac:spMkLst>
            <pc:docMk/>
            <pc:sldMk cId="2464077962" sldId="498"/>
            <ac:spMk id="2" creationId="{09A2EBDA-4D77-DCDB-8A5C-A96B7870931E}"/>
          </ac:spMkLst>
        </pc:spChg>
        <pc:spChg chg="mod">
          <ac:chgData name="Stephanie McCoy" userId="aafcc456-57b6-4c13-a674-bd77953704bb" providerId="ADAL" clId="{D90AAEA8-AD01-48A3-8D8E-876A4F766347}" dt="2025-05-01T12:26:19.669" v="882"/>
          <ac:spMkLst>
            <pc:docMk/>
            <pc:sldMk cId="2464077962" sldId="498"/>
            <ac:spMk id="3" creationId="{A9E797E0-649E-602E-AC72-53A49008C242}"/>
          </ac:spMkLst>
        </pc:spChg>
        <pc:picChg chg="add mod">
          <ac:chgData name="Stephanie McCoy" userId="aafcc456-57b6-4c13-a674-bd77953704bb" providerId="ADAL" clId="{D90AAEA8-AD01-48A3-8D8E-876A4F766347}" dt="2025-05-01T12:26:32.013" v="885" actId="14100"/>
          <ac:picMkLst>
            <pc:docMk/>
            <pc:sldMk cId="2464077962" sldId="498"/>
            <ac:picMk id="4" creationId="{2668F923-7C52-D65A-ECAC-BB335DD90925}"/>
          </ac:picMkLst>
        </pc:picChg>
      </pc:sldChg>
    </pc:docChg>
  </pc:docChgLst>
</pc:chgInfo>
</file>

<file path=ppt/comments/modernComment_16B_9A55D89D.xml><?xml version="1.0" encoding="utf-8"?>
<p188:cmLst xmlns:a="http://schemas.openxmlformats.org/drawingml/2006/main" xmlns:r="http://schemas.openxmlformats.org/officeDocument/2006/relationships" xmlns:p188="http://schemas.microsoft.com/office/powerpoint/2018/8/main">
  <p188:cm id="{D74C3F9D-641E-492E-828B-07949DE73E4A}" authorId="{5CBF3E26-0534-96C4-DD0C-A05A3EE19C68}" created="2025-02-18T14:26:31.155">
    <pc:sldMkLst xmlns:pc="http://schemas.microsoft.com/office/powerpoint/2013/main/command">
      <pc:docMk/>
      <pc:sldMk cId="2589317277" sldId="363"/>
    </pc:sldMkLst>
    <p188:txBody>
      <a:bodyPr/>
      <a:lstStyle/>
      <a:p>
        <a:r>
          <a:rPr lang="en-US"/>
          <a:t>Notes updated to reflect slide</a:t>
        </a:r>
      </a:p>
    </p188:txBody>
  </p188:cm>
</p188:cmLst>
</file>

<file path=ppt/comments/modernComment_1E4_F8C914E8.xml><?xml version="1.0" encoding="utf-8"?>
<p188:cmLst xmlns:a="http://schemas.openxmlformats.org/drawingml/2006/main" xmlns:r="http://schemas.openxmlformats.org/officeDocument/2006/relationships" xmlns:p188="http://schemas.microsoft.com/office/powerpoint/2018/8/main">
  <p188:cm id="{5D07588C-B3B5-4315-AF88-EF7186CBB74B}" authorId="{5CBF3E26-0534-96C4-DD0C-A05A3EE19C68}" created="2025-02-18T14:23:49.606">
    <pc:sldMkLst xmlns:pc="http://schemas.microsoft.com/office/powerpoint/2013/main/command">
      <pc:docMk/>
      <pc:sldMk cId="4173927656" sldId="484"/>
    </pc:sldMkLst>
    <p188:txBody>
      <a:bodyPr/>
      <a:lstStyle/>
      <a:p>
        <a:r>
          <a:rPr lang="en-US"/>
          <a:t>Notes updated to reflect slides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5FA21C-B02F-46C0-995F-5CFA818DD6A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DC27B4C-7785-4657-AC4A-F0E2193571AB}">
      <dgm:prSet phldrT="[Text]" custT="1"/>
      <dgm:spPr>
        <a:ln>
          <a:solidFill>
            <a:srgbClr val="6B395D"/>
          </a:solidFill>
        </a:ln>
      </dgm:spPr>
      <dgm:t>
        <a:bodyPr/>
        <a:lstStyle/>
        <a:p>
          <a:r>
            <a:rPr lang="en-US" sz="1000" dirty="0">
              <a:latin typeface="+mj-lt"/>
            </a:rPr>
            <a:t>Board of Directors  </a:t>
          </a:r>
        </a:p>
      </dgm:t>
    </dgm:pt>
    <dgm:pt modelId="{CC0E2D95-8FC5-4BE8-BFC0-A28666EDE935}" type="parTrans" cxnId="{D6EAAE6E-E440-4F8A-8F65-4251011F1576}">
      <dgm:prSet/>
      <dgm:spPr/>
      <dgm:t>
        <a:bodyPr/>
        <a:lstStyle/>
        <a:p>
          <a:endParaRPr lang="en-US"/>
        </a:p>
      </dgm:t>
    </dgm:pt>
    <dgm:pt modelId="{0099D118-DEBF-44F5-AE0D-A025F90679AD}" type="sibTrans" cxnId="{D6EAAE6E-E440-4F8A-8F65-4251011F1576}">
      <dgm:prSet/>
      <dgm:spPr/>
      <dgm:t>
        <a:bodyPr/>
        <a:lstStyle/>
        <a:p>
          <a:endParaRPr lang="en-US"/>
        </a:p>
      </dgm:t>
    </dgm:pt>
    <dgm:pt modelId="{DD16E6EE-CE15-41C4-8B84-3D4BA293206E}">
      <dgm:prSet phldrT="[Text]" custT="1"/>
      <dgm:spPr>
        <a:ln>
          <a:solidFill>
            <a:srgbClr val="007582"/>
          </a:solidFill>
        </a:ln>
      </dgm:spPr>
      <dgm:t>
        <a:bodyPr/>
        <a:lstStyle/>
        <a:p>
          <a:r>
            <a:rPr lang="en-US" sz="700" kern="1200" dirty="0">
              <a:latin typeface="+mj-lt"/>
            </a:rPr>
            <a:t>Professional </a:t>
          </a:r>
          <a:r>
            <a:rPr lang="en-US" sz="700" kern="1200" dirty="0">
              <a:solidFill>
                <a:srgbClr val="58595B">
                  <a:hueOff val="0"/>
                  <a:satOff val="0"/>
                  <a:lumOff val="0"/>
                  <a:alphaOff val="0"/>
                </a:srgbClr>
              </a:solidFill>
              <a:latin typeface="+mj-lt"/>
              <a:ea typeface="+mn-ea"/>
              <a:cs typeface="+mn-cs"/>
            </a:rPr>
            <a:t>Development Council</a:t>
          </a:r>
        </a:p>
      </dgm:t>
    </dgm:pt>
    <dgm:pt modelId="{0843ACB3-037A-43F6-8AB4-B57CC2B9B078}" type="parTrans" cxnId="{DD4E1AED-1C4C-4184-980B-81D4DA5DFC32}">
      <dgm:prSet/>
      <dgm:spPr>
        <a:ln>
          <a:solidFill>
            <a:srgbClr val="007582"/>
          </a:solidFill>
        </a:ln>
      </dgm:spPr>
      <dgm:t>
        <a:bodyPr/>
        <a:lstStyle/>
        <a:p>
          <a:endParaRPr lang="en-US" sz="1000">
            <a:latin typeface="+mj-lt"/>
          </a:endParaRPr>
        </a:p>
      </dgm:t>
    </dgm:pt>
    <dgm:pt modelId="{187A4106-5123-4A88-9DF9-4F0D4A7636D7}" type="sibTrans" cxnId="{DD4E1AED-1C4C-4184-980B-81D4DA5DFC32}">
      <dgm:prSet/>
      <dgm:spPr/>
      <dgm:t>
        <a:bodyPr/>
        <a:lstStyle/>
        <a:p>
          <a:endParaRPr lang="en-US"/>
        </a:p>
      </dgm:t>
    </dgm:pt>
    <dgm:pt modelId="{AD5D6D2E-43CC-462D-A443-28B28D049788}">
      <dgm:prSet phldrT="[Text]" custT="1"/>
      <dgm:spPr>
        <a:solidFill>
          <a:schemeClr val="bg1">
            <a:alpha val="90000"/>
          </a:schemeClr>
        </a:solidFill>
        <a:ln>
          <a:solidFill>
            <a:srgbClr val="62A70F"/>
          </a:solidFill>
        </a:ln>
      </dgm:spPr>
      <dgm:t>
        <a:bodyPr/>
        <a:lstStyle/>
        <a:p>
          <a:pPr marL="0" lvl="0" indent="0" algn="ctr" defTabSz="444500">
            <a:lnSpc>
              <a:spcPct val="90000"/>
            </a:lnSpc>
            <a:spcBef>
              <a:spcPct val="0"/>
            </a:spcBef>
            <a:spcAft>
              <a:spcPct val="35000"/>
            </a:spcAft>
            <a:buNone/>
          </a:pPr>
          <a:r>
            <a:rPr lang="en-US" sz="800" kern="1200" dirty="0">
              <a:solidFill>
                <a:srgbClr val="58595B">
                  <a:hueOff val="0"/>
                  <a:satOff val="0"/>
                  <a:lumOff val="0"/>
                  <a:alphaOff val="0"/>
                </a:srgbClr>
              </a:solidFill>
              <a:latin typeface="+mj-lt"/>
              <a:ea typeface="+mn-ea"/>
              <a:cs typeface="+mn-cs"/>
            </a:rPr>
            <a:t>Education Committee </a:t>
          </a:r>
        </a:p>
      </dgm:t>
    </dgm:pt>
    <dgm:pt modelId="{0FADA212-FC0A-4A42-A54A-3841941497F8}" type="parTrans" cxnId="{6C1580E1-9053-490B-AF76-DC15975DD13E}">
      <dgm:prSet/>
      <dgm:spPr>
        <a:ln>
          <a:solidFill>
            <a:srgbClr val="62A70F"/>
          </a:solidFill>
        </a:ln>
      </dgm:spPr>
      <dgm:t>
        <a:bodyPr/>
        <a:lstStyle/>
        <a:p>
          <a:endParaRPr lang="en-US" sz="1000">
            <a:latin typeface="+mj-lt"/>
          </a:endParaRPr>
        </a:p>
      </dgm:t>
    </dgm:pt>
    <dgm:pt modelId="{9CFCD744-D323-49FB-9AB0-759F5B32AB9B}" type="sibTrans" cxnId="{6C1580E1-9053-490B-AF76-DC15975DD13E}">
      <dgm:prSet/>
      <dgm:spPr/>
      <dgm:t>
        <a:bodyPr/>
        <a:lstStyle/>
        <a:p>
          <a:endParaRPr lang="en-US"/>
        </a:p>
      </dgm:t>
    </dgm:pt>
    <dgm:pt modelId="{39BE8A40-0114-4AE2-9720-D4823D6852B1}">
      <dgm:prSet phldrT="[Text]" custT="1"/>
      <dgm:spPr>
        <a:ln>
          <a:solidFill>
            <a:srgbClr val="62A70F"/>
          </a:solidFill>
        </a:ln>
      </dgm:spPr>
      <dgm:t>
        <a:bodyPr/>
        <a:lstStyle/>
        <a:p>
          <a:pPr marL="0" lvl="0" indent="0" algn="ctr" defTabSz="444500">
            <a:lnSpc>
              <a:spcPct val="90000"/>
            </a:lnSpc>
            <a:spcBef>
              <a:spcPct val="0"/>
            </a:spcBef>
            <a:spcAft>
              <a:spcPct val="35000"/>
            </a:spcAft>
            <a:buNone/>
          </a:pPr>
          <a:r>
            <a:rPr lang="en-US" sz="800" kern="1200" dirty="0">
              <a:solidFill>
                <a:srgbClr val="58595B">
                  <a:hueOff val="0"/>
                  <a:satOff val="0"/>
                  <a:lumOff val="0"/>
                  <a:alphaOff val="0"/>
                </a:srgbClr>
              </a:solidFill>
              <a:latin typeface="Arial"/>
              <a:ea typeface="+mn-ea"/>
              <a:cs typeface="+mn-cs"/>
            </a:rPr>
            <a:t>Conference </a:t>
          </a:r>
          <a:r>
            <a:rPr lang="en-US" sz="800" kern="1200" dirty="0">
              <a:solidFill>
                <a:srgbClr val="58595B">
                  <a:hueOff val="0"/>
                  <a:satOff val="0"/>
                  <a:lumOff val="0"/>
                  <a:alphaOff val="0"/>
                </a:srgbClr>
              </a:solidFill>
              <a:latin typeface="+mj-lt"/>
              <a:ea typeface="+mn-ea"/>
              <a:cs typeface="+mn-cs"/>
            </a:rPr>
            <a:t>Committee</a:t>
          </a:r>
          <a:r>
            <a:rPr lang="en-US" sz="800" kern="1200" dirty="0">
              <a:solidFill>
                <a:srgbClr val="58595B">
                  <a:hueOff val="0"/>
                  <a:satOff val="0"/>
                  <a:lumOff val="0"/>
                  <a:alphaOff val="0"/>
                </a:srgbClr>
              </a:solidFill>
              <a:latin typeface="Arial"/>
              <a:ea typeface="+mn-ea"/>
              <a:cs typeface="+mn-cs"/>
            </a:rPr>
            <a:t> </a:t>
          </a:r>
        </a:p>
      </dgm:t>
    </dgm:pt>
    <dgm:pt modelId="{7CF4417B-4C8D-4A33-B6FC-CFF872E272E5}" type="parTrans" cxnId="{D52225CE-16AD-44E6-8FB3-D6528B0EDEC2}">
      <dgm:prSet/>
      <dgm:spPr>
        <a:solidFill>
          <a:srgbClr val="62A70F"/>
        </a:solidFill>
        <a:ln>
          <a:solidFill>
            <a:srgbClr val="007582"/>
          </a:solidFill>
        </a:ln>
      </dgm:spPr>
      <dgm:t>
        <a:bodyPr/>
        <a:lstStyle/>
        <a:p>
          <a:endParaRPr lang="en-US" sz="1000">
            <a:latin typeface="+mj-lt"/>
          </a:endParaRPr>
        </a:p>
      </dgm:t>
    </dgm:pt>
    <dgm:pt modelId="{144A3D32-35BD-4474-B9B9-D66DEA206F09}" type="sibTrans" cxnId="{D52225CE-16AD-44E6-8FB3-D6528B0EDEC2}">
      <dgm:prSet/>
      <dgm:spPr/>
      <dgm:t>
        <a:bodyPr/>
        <a:lstStyle/>
        <a:p>
          <a:endParaRPr lang="en-US"/>
        </a:p>
      </dgm:t>
    </dgm:pt>
    <dgm:pt modelId="{B7A74202-E049-4960-8806-FC8DB6F87C82}">
      <dgm:prSet phldrT="[Text]" custT="1"/>
      <dgm:spPr>
        <a:ln>
          <a:solidFill>
            <a:srgbClr val="007582"/>
          </a:solidFill>
        </a:ln>
      </dgm:spPr>
      <dgm:t>
        <a:bodyPr/>
        <a:lstStyle/>
        <a:p>
          <a:pPr marL="0" lvl="0" indent="0" algn="ctr" defTabSz="400050">
            <a:lnSpc>
              <a:spcPct val="90000"/>
            </a:lnSpc>
            <a:spcBef>
              <a:spcPct val="0"/>
            </a:spcBef>
            <a:spcAft>
              <a:spcPct val="35000"/>
            </a:spcAft>
            <a:buNone/>
          </a:pPr>
          <a:r>
            <a:rPr lang="en-US" sz="700" kern="1200" dirty="0">
              <a:solidFill>
                <a:srgbClr val="58595B">
                  <a:hueOff val="0"/>
                  <a:satOff val="0"/>
                  <a:lumOff val="0"/>
                  <a:alphaOff val="0"/>
                </a:srgbClr>
              </a:solidFill>
              <a:latin typeface="Arial"/>
              <a:ea typeface="+mn-ea"/>
              <a:cs typeface="+mn-cs"/>
            </a:rPr>
            <a:t>Membership Committee </a:t>
          </a:r>
        </a:p>
      </dgm:t>
    </dgm:pt>
    <dgm:pt modelId="{97F97B29-7A76-435B-8E71-A40154B95082}" type="parTrans" cxnId="{414D6864-D52C-427E-825C-ECC3C86F1BE9}">
      <dgm:prSet/>
      <dgm:spPr>
        <a:ln>
          <a:solidFill>
            <a:srgbClr val="007582"/>
          </a:solidFill>
        </a:ln>
      </dgm:spPr>
      <dgm:t>
        <a:bodyPr/>
        <a:lstStyle/>
        <a:p>
          <a:endParaRPr lang="en-US" sz="1000">
            <a:latin typeface="+mj-lt"/>
          </a:endParaRPr>
        </a:p>
      </dgm:t>
    </dgm:pt>
    <dgm:pt modelId="{F8F38041-52E8-49DA-8001-F517AB468AED}" type="sibTrans" cxnId="{414D6864-D52C-427E-825C-ECC3C86F1BE9}">
      <dgm:prSet/>
      <dgm:spPr/>
      <dgm:t>
        <a:bodyPr/>
        <a:lstStyle/>
        <a:p>
          <a:endParaRPr lang="en-US"/>
        </a:p>
      </dgm:t>
    </dgm:pt>
    <dgm:pt modelId="{1EF6288D-FD0E-40AE-B4C1-3C85B54AAACA}">
      <dgm:prSet custT="1"/>
      <dgm:spPr>
        <a:ln>
          <a:solidFill>
            <a:srgbClr val="007582"/>
          </a:solidFill>
        </a:ln>
      </dgm:spPr>
      <dgm:t>
        <a:bodyPr/>
        <a:lstStyle/>
        <a:p>
          <a:r>
            <a:rPr lang="en-US" sz="800" dirty="0">
              <a:latin typeface="+mj-lt"/>
            </a:rPr>
            <a:t>Audit &amp; Finance Committee</a:t>
          </a:r>
        </a:p>
      </dgm:t>
    </dgm:pt>
    <dgm:pt modelId="{15B479B4-1E63-4052-880F-8B21AEA6D792}" type="parTrans" cxnId="{47A6DF50-2781-4E91-9F6D-A209C978CF89}">
      <dgm:prSet/>
      <dgm:spPr>
        <a:ln>
          <a:solidFill>
            <a:srgbClr val="007582"/>
          </a:solidFill>
        </a:ln>
      </dgm:spPr>
      <dgm:t>
        <a:bodyPr/>
        <a:lstStyle/>
        <a:p>
          <a:endParaRPr lang="en-US" sz="1000">
            <a:latin typeface="+mj-lt"/>
          </a:endParaRPr>
        </a:p>
      </dgm:t>
    </dgm:pt>
    <dgm:pt modelId="{0249FA16-A8D9-46B0-B29F-C8346D4682BA}" type="sibTrans" cxnId="{47A6DF50-2781-4E91-9F6D-A209C978CF89}">
      <dgm:prSet/>
      <dgm:spPr/>
      <dgm:t>
        <a:bodyPr/>
        <a:lstStyle/>
        <a:p>
          <a:endParaRPr lang="en-US"/>
        </a:p>
      </dgm:t>
    </dgm:pt>
    <dgm:pt modelId="{A3033262-B6CA-4E39-B75B-3B962EC29DE9}">
      <dgm:prSet custT="1"/>
      <dgm:spPr>
        <a:ln>
          <a:solidFill>
            <a:srgbClr val="007582"/>
          </a:solidFill>
        </a:ln>
      </dgm:spPr>
      <dgm:t>
        <a:bodyPr/>
        <a:lstStyle/>
        <a:p>
          <a:r>
            <a:rPr lang="en-US" sz="800" dirty="0">
              <a:latin typeface="+mj-lt"/>
            </a:rPr>
            <a:t>Ethics Committee </a:t>
          </a:r>
        </a:p>
      </dgm:t>
    </dgm:pt>
    <dgm:pt modelId="{760EE4F2-25FC-4B5B-9F11-FEE010D85B00}" type="parTrans" cxnId="{0D54FDB7-43F0-4ECE-B572-9AA1CBF9CA09}">
      <dgm:prSet/>
      <dgm:spPr>
        <a:ln>
          <a:solidFill>
            <a:srgbClr val="007582"/>
          </a:solidFill>
        </a:ln>
      </dgm:spPr>
      <dgm:t>
        <a:bodyPr/>
        <a:lstStyle/>
        <a:p>
          <a:endParaRPr lang="en-US" sz="1000">
            <a:latin typeface="+mj-lt"/>
          </a:endParaRPr>
        </a:p>
      </dgm:t>
    </dgm:pt>
    <dgm:pt modelId="{8EBF9C01-D5A6-4FF3-B06A-5AE24CA26660}" type="sibTrans" cxnId="{0D54FDB7-43F0-4ECE-B572-9AA1CBF9CA09}">
      <dgm:prSet/>
      <dgm:spPr/>
      <dgm:t>
        <a:bodyPr/>
        <a:lstStyle/>
        <a:p>
          <a:endParaRPr lang="en-US"/>
        </a:p>
      </dgm:t>
    </dgm:pt>
    <dgm:pt modelId="{DE13B2D7-68F3-4254-A6A5-2C0FEB3F9A5A}">
      <dgm:prSet custT="1"/>
      <dgm:spPr>
        <a:ln>
          <a:solidFill>
            <a:srgbClr val="007582"/>
          </a:solidFill>
        </a:ln>
      </dgm:spPr>
      <dgm:t>
        <a:bodyPr/>
        <a:lstStyle/>
        <a:p>
          <a:r>
            <a:rPr lang="en-US" sz="900" dirty="0">
              <a:latin typeface="+mj-lt"/>
            </a:rPr>
            <a:t>Gov’t Relations Liaison </a:t>
          </a:r>
        </a:p>
      </dgm:t>
    </dgm:pt>
    <dgm:pt modelId="{F6064E2A-DAFD-4041-8910-309CAA25D2A7}" type="parTrans" cxnId="{647D34F6-C62A-4FDB-B991-239CC193DFC5}">
      <dgm:prSet/>
      <dgm:spPr>
        <a:ln>
          <a:solidFill>
            <a:srgbClr val="007582"/>
          </a:solidFill>
        </a:ln>
      </dgm:spPr>
      <dgm:t>
        <a:bodyPr/>
        <a:lstStyle/>
        <a:p>
          <a:endParaRPr lang="en-US" sz="1000">
            <a:latin typeface="+mj-lt"/>
          </a:endParaRPr>
        </a:p>
      </dgm:t>
    </dgm:pt>
    <dgm:pt modelId="{7033886A-BFE4-4072-936D-6F7A56F964A4}" type="sibTrans" cxnId="{647D34F6-C62A-4FDB-B991-239CC193DFC5}">
      <dgm:prSet/>
      <dgm:spPr/>
      <dgm:t>
        <a:bodyPr/>
        <a:lstStyle/>
        <a:p>
          <a:endParaRPr lang="en-US"/>
        </a:p>
      </dgm:t>
    </dgm:pt>
    <dgm:pt modelId="{D759BA26-F4D4-4818-AFE9-E0E9B32C351D}">
      <dgm:prSet custT="1"/>
      <dgm:spPr>
        <a:ln>
          <a:solidFill>
            <a:srgbClr val="62A70F"/>
          </a:solidFill>
        </a:ln>
      </dgm:spPr>
      <dgm:t>
        <a:bodyPr/>
        <a:lstStyle/>
        <a:p>
          <a:pPr marL="0" lvl="0" indent="0" algn="ctr" defTabSz="444500">
            <a:lnSpc>
              <a:spcPct val="90000"/>
            </a:lnSpc>
            <a:spcBef>
              <a:spcPct val="0"/>
            </a:spcBef>
            <a:spcAft>
              <a:spcPct val="35000"/>
            </a:spcAft>
            <a:buNone/>
          </a:pPr>
          <a:r>
            <a:rPr lang="en-US" sz="800" kern="1200" dirty="0">
              <a:solidFill>
                <a:srgbClr val="58595B">
                  <a:hueOff val="0"/>
                  <a:satOff val="0"/>
                  <a:lumOff val="0"/>
                  <a:alphaOff val="0"/>
                </a:srgbClr>
              </a:solidFill>
              <a:latin typeface="+mj-lt"/>
              <a:ea typeface="+mn-ea"/>
              <a:cs typeface="+mn-cs"/>
            </a:rPr>
            <a:t>SME Committee </a:t>
          </a:r>
        </a:p>
      </dgm:t>
    </dgm:pt>
    <dgm:pt modelId="{CF5728ED-536F-43F3-B358-C297D1ECDA02}" type="parTrans" cxnId="{99427B02-2D79-4FF6-A26B-FEF1F53C878D}">
      <dgm:prSet/>
      <dgm:spPr>
        <a:ln>
          <a:solidFill>
            <a:srgbClr val="62A70F"/>
          </a:solidFill>
        </a:ln>
      </dgm:spPr>
      <dgm:t>
        <a:bodyPr/>
        <a:lstStyle/>
        <a:p>
          <a:endParaRPr lang="en-US" sz="1000">
            <a:latin typeface="+mj-lt"/>
          </a:endParaRPr>
        </a:p>
      </dgm:t>
    </dgm:pt>
    <dgm:pt modelId="{DE95A7BE-5100-4D70-9B0B-753E4C8B4571}" type="sibTrans" cxnId="{99427B02-2D79-4FF6-A26B-FEF1F53C878D}">
      <dgm:prSet/>
      <dgm:spPr/>
      <dgm:t>
        <a:bodyPr/>
        <a:lstStyle/>
        <a:p>
          <a:endParaRPr lang="en-US"/>
        </a:p>
      </dgm:t>
    </dgm:pt>
    <dgm:pt modelId="{3E24A634-8DC2-454F-92A4-2FCEBB951881}">
      <dgm:prSet custT="1"/>
      <dgm:spPr>
        <a:ln>
          <a:solidFill>
            <a:srgbClr val="62A70F"/>
          </a:solidFill>
        </a:ln>
      </dgm:spPr>
      <dgm:t>
        <a:bodyPr/>
        <a:lstStyle/>
        <a:p>
          <a:pPr marL="0" lvl="0" indent="0" algn="ctr" defTabSz="444500">
            <a:lnSpc>
              <a:spcPct val="90000"/>
            </a:lnSpc>
            <a:spcBef>
              <a:spcPct val="0"/>
            </a:spcBef>
            <a:spcAft>
              <a:spcPct val="35000"/>
            </a:spcAft>
            <a:buNone/>
          </a:pPr>
          <a:r>
            <a:rPr lang="en-US" sz="700" kern="1200" dirty="0">
              <a:solidFill>
                <a:srgbClr val="58595B">
                  <a:hueOff val="0"/>
                  <a:satOff val="0"/>
                  <a:lumOff val="0"/>
                  <a:alphaOff val="0"/>
                </a:srgbClr>
              </a:solidFill>
              <a:latin typeface="+mj-lt"/>
              <a:ea typeface="+mn-ea"/>
              <a:cs typeface="+mn-cs"/>
            </a:rPr>
            <a:t>Accreditation Committee </a:t>
          </a:r>
        </a:p>
      </dgm:t>
    </dgm:pt>
    <dgm:pt modelId="{86476B1F-FAB2-42D4-A10B-76B570395A74}" type="parTrans" cxnId="{C187D938-2025-4F42-A6C1-2C8EE9BB6C10}">
      <dgm:prSet/>
      <dgm:spPr>
        <a:ln>
          <a:solidFill>
            <a:srgbClr val="62A70F"/>
          </a:solidFill>
        </a:ln>
      </dgm:spPr>
      <dgm:t>
        <a:bodyPr/>
        <a:lstStyle/>
        <a:p>
          <a:endParaRPr lang="en-US" sz="1000">
            <a:latin typeface="+mj-lt"/>
          </a:endParaRPr>
        </a:p>
      </dgm:t>
    </dgm:pt>
    <dgm:pt modelId="{8A740FA3-D5AC-4F6F-A173-27C55C3456B2}" type="sibTrans" cxnId="{C187D938-2025-4F42-A6C1-2C8EE9BB6C10}">
      <dgm:prSet/>
      <dgm:spPr/>
      <dgm:t>
        <a:bodyPr/>
        <a:lstStyle/>
        <a:p>
          <a:endParaRPr lang="en-US"/>
        </a:p>
      </dgm:t>
    </dgm:pt>
    <dgm:pt modelId="{854EBD02-AAC1-4B4F-91F3-E5D50A6215A4}">
      <dgm:prSet custT="1"/>
      <dgm:spPr>
        <a:ln>
          <a:solidFill>
            <a:srgbClr val="54565B"/>
          </a:solidFill>
        </a:ln>
      </dgm:spPr>
      <dgm:t>
        <a:bodyPr/>
        <a:lstStyle/>
        <a:p>
          <a:pPr marL="0" lvl="0" indent="0" algn="ctr" defTabSz="444500">
            <a:lnSpc>
              <a:spcPct val="90000"/>
            </a:lnSpc>
            <a:spcBef>
              <a:spcPct val="0"/>
            </a:spcBef>
            <a:spcAft>
              <a:spcPct val="35000"/>
            </a:spcAft>
            <a:buNone/>
          </a:pPr>
          <a:r>
            <a:rPr lang="en-US" sz="900" kern="1200" dirty="0">
              <a:solidFill>
                <a:srgbClr val="58595B">
                  <a:hueOff val="0"/>
                  <a:satOff val="0"/>
                  <a:lumOff val="0"/>
                  <a:alphaOff val="0"/>
                </a:srgbClr>
              </a:solidFill>
              <a:latin typeface="Arial"/>
              <a:ea typeface="+mn-ea"/>
              <a:cs typeface="+mn-cs"/>
            </a:rPr>
            <a:t>Courses </a:t>
          </a:r>
          <a:r>
            <a:rPr lang="en-US" sz="900" kern="1200" dirty="0" err="1">
              <a:solidFill>
                <a:srgbClr val="58595B">
                  <a:hueOff val="0"/>
                  <a:satOff val="0"/>
                  <a:lumOff val="0"/>
                  <a:alphaOff val="0"/>
                </a:srgbClr>
              </a:solidFill>
              <a:latin typeface="Arial"/>
              <a:ea typeface="+mn-ea"/>
              <a:cs typeface="+mn-cs"/>
            </a:rPr>
            <a:t>Subcmte</a:t>
          </a:r>
          <a:endParaRPr lang="en-US" sz="900" kern="1200" dirty="0">
            <a:solidFill>
              <a:srgbClr val="58595B">
                <a:hueOff val="0"/>
                <a:satOff val="0"/>
                <a:lumOff val="0"/>
                <a:alphaOff val="0"/>
              </a:srgbClr>
            </a:solidFill>
            <a:latin typeface="Arial"/>
            <a:ea typeface="+mn-ea"/>
            <a:cs typeface="+mn-cs"/>
          </a:endParaRPr>
        </a:p>
      </dgm:t>
    </dgm:pt>
    <dgm:pt modelId="{64500FAC-54A2-42AA-8107-694942926B93}" type="parTrans" cxnId="{D9EC1747-0447-431A-A216-B12046D117F1}">
      <dgm:prSet/>
      <dgm:spPr>
        <a:ln>
          <a:solidFill>
            <a:srgbClr val="54565B"/>
          </a:solidFill>
        </a:ln>
      </dgm:spPr>
      <dgm:t>
        <a:bodyPr/>
        <a:lstStyle/>
        <a:p>
          <a:endParaRPr lang="en-US" sz="1000">
            <a:latin typeface="+mj-lt"/>
          </a:endParaRPr>
        </a:p>
      </dgm:t>
    </dgm:pt>
    <dgm:pt modelId="{98C45D3F-4436-4BFD-8AA1-110F243E9361}" type="sibTrans" cxnId="{D9EC1747-0447-431A-A216-B12046D117F1}">
      <dgm:prSet/>
      <dgm:spPr/>
      <dgm:t>
        <a:bodyPr/>
        <a:lstStyle/>
        <a:p>
          <a:endParaRPr lang="en-US"/>
        </a:p>
      </dgm:t>
    </dgm:pt>
    <dgm:pt modelId="{B7CBC35E-A8C8-4B59-A7CA-DD24A8D319DD}">
      <dgm:prSet custT="1"/>
      <dgm:spPr>
        <a:ln>
          <a:solidFill>
            <a:srgbClr val="54565B"/>
          </a:solidFill>
        </a:ln>
      </dgm:spPr>
      <dgm:t>
        <a:bodyPr/>
        <a:lstStyle/>
        <a:p>
          <a:r>
            <a:rPr lang="en-US" sz="800" dirty="0">
              <a:latin typeface="+mj-lt"/>
            </a:rPr>
            <a:t>Products &amp; Resources </a:t>
          </a:r>
          <a:r>
            <a:rPr lang="en-US" sz="800" dirty="0" err="1">
              <a:latin typeface="+mj-lt"/>
            </a:rPr>
            <a:t>Subcmte</a:t>
          </a:r>
          <a:endParaRPr lang="en-US" sz="800" dirty="0">
            <a:latin typeface="+mj-lt"/>
          </a:endParaRPr>
        </a:p>
      </dgm:t>
    </dgm:pt>
    <dgm:pt modelId="{8F73DDD5-5FB4-40D4-9648-B00E18F16618}" type="parTrans" cxnId="{54E3245C-DCD0-40DC-BEDC-913E891A0834}">
      <dgm:prSet/>
      <dgm:spPr>
        <a:ln>
          <a:solidFill>
            <a:srgbClr val="54565B"/>
          </a:solidFill>
        </a:ln>
      </dgm:spPr>
      <dgm:t>
        <a:bodyPr/>
        <a:lstStyle/>
        <a:p>
          <a:endParaRPr lang="en-US" sz="1000">
            <a:latin typeface="+mj-lt"/>
          </a:endParaRPr>
        </a:p>
      </dgm:t>
    </dgm:pt>
    <dgm:pt modelId="{F6B01624-CA05-4172-AAC7-A5553A5DC5B2}" type="sibTrans" cxnId="{54E3245C-DCD0-40DC-BEDC-913E891A0834}">
      <dgm:prSet/>
      <dgm:spPr/>
      <dgm:t>
        <a:bodyPr/>
        <a:lstStyle/>
        <a:p>
          <a:endParaRPr lang="en-US"/>
        </a:p>
      </dgm:t>
    </dgm:pt>
    <dgm:pt modelId="{FF2DA983-1946-4704-9ACE-38B957255C94}">
      <dgm:prSet custT="1"/>
      <dgm:spPr>
        <a:ln>
          <a:solidFill>
            <a:srgbClr val="54565B"/>
          </a:solidFill>
        </a:ln>
      </dgm:spPr>
      <dgm:t>
        <a:bodyPr/>
        <a:lstStyle/>
        <a:p>
          <a:r>
            <a:rPr lang="en-US" sz="900" dirty="0">
              <a:latin typeface="+mj-lt"/>
            </a:rPr>
            <a:t>SOC Task Force </a:t>
          </a:r>
        </a:p>
      </dgm:t>
    </dgm:pt>
    <dgm:pt modelId="{31095760-F491-403B-9CAD-A7F6E878B989}" type="parTrans" cxnId="{ABC1B2AB-96BA-4049-A7DF-308E7E539652}">
      <dgm:prSet/>
      <dgm:spPr>
        <a:solidFill>
          <a:srgbClr val="54565B"/>
        </a:solidFill>
        <a:ln>
          <a:solidFill>
            <a:srgbClr val="54565B"/>
          </a:solidFill>
        </a:ln>
      </dgm:spPr>
      <dgm:t>
        <a:bodyPr/>
        <a:lstStyle/>
        <a:p>
          <a:endParaRPr lang="en-US"/>
        </a:p>
      </dgm:t>
    </dgm:pt>
    <dgm:pt modelId="{AF1DEAE2-A4A5-474D-B23E-07DEEE2AF0D8}" type="sibTrans" cxnId="{ABC1B2AB-96BA-4049-A7DF-308E7E539652}">
      <dgm:prSet/>
      <dgm:spPr/>
      <dgm:t>
        <a:bodyPr/>
        <a:lstStyle/>
        <a:p>
          <a:endParaRPr lang="en-US"/>
        </a:p>
      </dgm:t>
    </dgm:pt>
    <dgm:pt modelId="{8156B3FA-F0BB-4950-BE2F-82A3B2706984}">
      <dgm:prSet custT="1"/>
      <dgm:spPr>
        <a:ln>
          <a:solidFill>
            <a:srgbClr val="54565B"/>
          </a:solidFill>
        </a:ln>
      </dgm:spPr>
      <dgm:t>
        <a:bodyPr/>
        <a:lstStyle/>
        <a:p>
          <a:r>
            <a:rPr lang="en-US" sz="800" dirty="0">
              <a:latin typeface="+mj-lt"/>
            </a:rPr>
            <a:t>Roundtable Task Force </a:t>
          </a:r>
        </a:p>
      </dgm:t>
    </dgm:pt>
    <dgm:pt modelId="{FE40106F-78F4-4B38-A366-264A7DEB183A}" type="parTrans" cxnId="{DD34C742-C9A4-49EE-AC4E-F5124BFCC456}">
      <dgm:prSet/>
      <dgm:spPr>
        <a:solidFill>
          <a:srgbClr val="54565B"/>
        </a:solidFill>
        <a:ln>
          <a:solidFill>
            <a:srgbClr val="54565B"/>
          </a:solidFill>
        </a:ln>
      </dgm:spPr>
      <dgm:t>
        <a:bodyPr/>
        <a:lstStyle/>
        <a:p>
          <a:endParaRPr lang="en-US"/>
        </a:p>
      </dgm:t>
    </dgm:pt>
    <dgm:pt modelId="{C8A3DFE8-F857-41C9-82B1-28F8A82ECC4B}" type="sibTrans" cxnId="{DD34C742-C9A4-49EE-AC4E-F5124BFCC456}">
      <dgm:prSet/>
      <dgm:spPr/>
      <dgm:t>
        <a:bodyPr/>
        <a:lstStyle/>
        <a:p>
          <a:endParaRPr lang="en-US"/>
        </a:p>
      </dgm:t>
    </dgm:pt>
    <dgm:pt modelId="{59AFAF48-8FD2-4C18-8E8F-ABE0BE2BABC2}">
      <dgm:prSet custT="1"/>
      <dgm:spPr>
        <a:ln>
          <a:solidFill>
            <a:srgbClr val="007582"/>
          </a:solidFill>
        </a:ln>
      </dgm:spPr>
      <dgm:t>
        <a:bodyPr/>
        <a:lstStyle/>
        <a:p>
          <a:r>
            <a:rPr lang="en-US" sz="800" dirty="0">
              <a:latin typeface="+mj-lt"/>
            </a:rPr>
            <a:t>DEI Committee</a:t>
          </a:r>
        </a:p>
      </dgm:t>
    </dgm:pt>
    <dgm:pt modelId="{452D6322-A287-44FC-B4C3-1835C5B5CEAA}" type="parTrans" cxnId="{B5F7F107-D2EF-4D41-93C9-2A4B2E0F88B3}">
      <dgm:prSet/>
      <dgm:spPr>
        <a:ln>
          <a:solidFill>
            <a:srgbClr val="007582"/>
          </a:solidFill>
        </a:ln>
      </dgm:spPr>
      <dgm:t>
        <a:bodyPr/>
        <a:lstStyle/>
        <a:p>
          <a:endParaRPr lang="en-US"/>
        </a:p>
      </dgm:t>
    </dgm:pt>
    <dgm:pt modelId="{AEA5D21D-2E5D-419A-9DD2-0D29CE77D060}" type="sibTrans" cxnId="{B5F7F107-D2EF-4D41-93C9-2A4B2E0F88B3}">
      <dgm:prSet/>
      <dgm:spPr/>
      <dgm:t>
        <a:bodyPr/>
        <a:lstStyle/>
        <a:p>
          <a:endParaRPr lang="en-US"/>
        </a:p>
      </dgm:t>
    </dgm:pt>
    <dgm:pt modelId="{09320897-CABA-46CA-8C95-850A22ACED35}">
      <dgm:prSet/>
      <dgm:spPr>
        <a:ln>
          <a:solidFill>
            <a:srgbClr val="007582"/>
          </a:solidFill>
        </a:ln>
      </dgm:spPr>
      <dgm:t>
        <a:bodyPr/>
        <a:lstStyle/>
        <a:p>
          <a:r>
            <a:rPr lang="en-US" dirty="0">
              <a:latin typeface="+mj-lt"/>
            </a:rPr>
            <a:t>Leadership Selection Committee</a:t>
          </a:r>
        </a:p>
      </dgm:t>
    </dgm:pt>
    <dgm:pt modelId="{F9F16D3F-0372-475C-979E-F48358EA2DF5}" type="parTrans" cxnId="{76C76F2C-5506-4D08-8D64-73213B96C105}">
      <dgm:prSet/>
      <dgm:spPr>
        <a:ln>
          <a:solidFill>
            <a:srgbClr val="007582"/>
          </a:solidFill>
        </a:ln>
      </dgm:spPr>
      <dgm:t>
        <a:bodyPr/>
        <a:lstStyle/>
        <a:p>
          <a:endParaRPr lang="en-US"/>
        </a:p>
      </dgm:t>
    </dgm:pt>
    <dgm:pt modelId="{01A05B96-DB21-4380-967C-8D8E954864A6}" type="sibTrans" cxnId="{76C76F2C-5506-4D08-8D64-73213B96C105}">
      <dgm:prSet/>
      <dgm:spPr/>
      <dgm:t>
        <a:bodyPr/>
        <a:lstStyle/>
        <a:p>
          <a:endParaRPr lang="en-US"/>
        </a:p>
      </dgm:t>
    </dgm:pt>
    <dgm:pt modelId="{149EF72F-F308-442D-9756-ADB4906478BD}">
      <dgm:prSet custT="1"/>
      <dgm:spPr>
        <a:ln>
          <a:solidFill>
            <a:srgbClr val="007582"/>
          </a:solidFill>
        </a:ln>
      </dgm:spPr>
      <dgm:t>
        <a:bodyPr/>
        <a:lstStyle/>
        <a:p>
          <a:r>
            <a:rPr lang="en-US" sz="800" dirty="0">
              <a:latin typeface="+mj-lt"/>
            </a:rPr>
            <a:t>Mentoring Committee</a:t>
          </a:r>
        </a:p>
      </dgm:t>
    </dgm:pt>
    <dgm:pt modelId="{69E1C29C-7A7D-4173-91CC-3A8707EFCC56}" type="parTrans" cxnId="{DDB319D6-D2DA-4085-AEE3-AEED1F8E6AFD}">
      <dgm:prSet/>
      <dgm:spPr>
        <a:ln>
          <a:solidFill>
            <a:srgbClr val="007582"/>
          </a:solidFill>
        </a:ln>
      </dgm:spPr>
      <dgm:t>
        <a:bodyPr/>
        <a:lstStyle/>
        <a:p>
          <a:endParaRPr lang="en-US"/>
        </a:p>
      </dgm:t>
    </dgm:pt>
    <dgm:pt modelId="{91647F17-5EC3-48CB-BB66-EFEFD0510690}" type="sibTrans" cxnId="{DDB319D6-D2DA-4085-AEE3-AEED1F8E6AFD}">
      <dgm:prSet/>
      <dgm:spPr/>
      <dgm:t>
        <a:bodyPr/>
        <a:lstStyle/>
        <a:p>
          <a:endParaRPr lang="en-US"/>
        </a:p>
      </dgm:t>
    </dgm:pt>
    <dgm:pt modelId="{E5AC6631-7956-4BB2-94E6-B454F7469113}">
      <dgm:prSet/>
      <dgm:spPr>
        <a:ln>
          <a:solidFill>
            <a:srgbClr val="007582"/>
          </a:solidFill>
        </a:ln>
      </dgm:spPr>
      <dgm:t>
        <a:bodyPr/>
        <a:lstStyle/>
        <a:p>
          <a:r>
            <a:rPr lang="en-US" dirty="0">
              <a:latin typeface="+mj-lt"/>
            </a:rPr>
            <a:t>Certification Commission</a:t>
          </a:r>
        </a:p>
      </dgm:t>
    </dgm:pt>
    <dgm:pt modelId="{34CAACCD-277B-4D76-8FAD-E5226A739340}" type="parTrans" cxnId="{EA749EC2-A269-4BB3-9EDC-7CCF916644A9}">
      <dgm:prSet/>
      <dgm:spPr>
        <a:ln>
          <a:solidFill>
            <a:srgbClr val="007582"/>
          </a:solidFill>
        </a:ln>
      </dgm:spPr>
      <dgm:t>
        <a:bodyPr/>
        <a:lstStyle/>
        <a:p>
          <a:endParaRPr lang="en-US"/>
        </a:p>
      </dgm:t>
    </dgm:pt>
    <dgm:pt modelId="{A58C7195-B163-4DF2-AB65-BDBC07519FAB}" type="sibTrans" cxnId="{EA749EC2-A269-4BB3-9EDC-7CCF916644A9}">
      <dgm:prSet/>
      <dgm:spPr/>
      <dgm:t>
        <a:bodyPr/>
        <a:lstStyle/>
        <a:p>
          <a:endParaRPr lang="en-US"/>
        </a:p>
      </dgm:t>
    </dgm:pt>
    <dgm:pt modelId="{8889CFBC-53B0-4D3B-932B-C2FFD2183F60}">
      <dgm:prSet custT="1"/>
      <dgm:spPr>
        <a:ln>
          <a:solidFill>
            <a:srgbClr val="007582"/>
          </a:solidFill>
        </a:ln>
      </dgm:spPr>
      <dgm:t>
        <a:bodyPr/>
        <a:lstStyle/>
        <a:p>
          <a:r>
            <a:rPr lang="en-US" sz="700" dirty="0">
              <a:latin typeface="+mj-lt"/>
            </a:rPr>
            <a:t>Publications Committee</a:t>
          </a:r>
        </a:p>
      </dgm:t>
    </dgm:pt>
    <dgm:pt modelId="{17B56AFE-6F6A-4928-B236-FA033B1FFE35}" type="parTrans" cxnId="{BD74975E-D333-4762-8957-D6ECDC45C278}">
      <dgm:prSet/>
      <dgm:spPr>
        <a:ln>
          <a:solidFill>
            <a:srgbClr val="007582"/>
          </a:solidFill>
        </a:ln>
      </dgm:spPr>
      <dgm:t>
        <a:bodyPr/>
        <a:lstStyle/>
        <a:p>
          <a:endParaRPr lang="en-US">
            <a:solidFill>
              <a:srgbClr val="007582"/>
            </a:solidFill>
          </a:endParaRPr>
        </a:p>
      </dgm:t>
    </dgm:pt>
    <dgm:pt modelId="{2E00A526-9D8A-4A0D-91EB-B1ED0B0B0DBE}" type="sibTrans" cxnId="{BD74975E-D333-4762-8957-D6ECDC45C278}">
      <dgm:prSet/>
      <dgm:spPr/>
      <dgm:t>
        <a:bodyPr/>
        <a:lstStyle/>
        <a:p>
          <a:endParaRPr lang="en-US"/>
        </a:p>
      </dgm:t>
    </dgm:pt>
    <dgm:pt modelId="{DC611228-368F-45C3-87EE-B9F505595BFC}" type="pres">
      <dgm:prSet presAssocID="{F95FA21C-B02F-46C0-995F-5CFA818DD6A9}" presName="hierChild1" presStyleCnt="0">
        <dgm:presLayoutVars>
          <dgm:chPref val="1"/>
          <dgm:dir/>
          <dgm:animOne val="branch"/>
          <dgm:animLvl val="lvl"/>
          <dgm:resizeHandles/>
        </dgm:presLayoutVars>
      </dgm:prSet>
      <dgm:spPr/>
    </dgm:pt>
    <dgm:pt modelId="{F28385F4-EED8-4BDC-A419-B60DC4E3B155}" type="pres">
      <dgm:prSet presAssocID="{8DC27B4C-7785-4657-AC4A-F0E2193571AB}" presName="hierRoot1" presStyleCnt="0"/>
      <dgm:spPr/>
    </dgm:pt>
    <dgm:pt modelId="{140B771D-B27E-4C94-961D-A571550F5FB6}" type="pres">
      <dgm:prSet presAssocID="{8DC27B4C-7785-4657-AC4A-F0E2193571AB}" presName="composite" presStyleCnt="0"/>
      <dgm:spPr/>
    </dgm:pt>
    <dgm:pt modelId="{5811F7F9-AFBC-4490-8680-D76436037DA3}" type="pres">
      <dgm:prSet presAssocID="{8DC27B4C-7785-4657-AC4A-F0E2193571AB}" presName="background" presStyleLbl="node0" presStyleIdx="0" presStyleCnt="1"/>
      <dgm:spPr>
        <a:solidFill>
          <a:srgbClr val="6B395D"/>
        </a:solidFill>
        <a:ln>
          <a:solidFill>
            <a:srgbClr val="6B395D"/>
          </a:solidFill>
        </a:ln>
      </dgm:spPr>
    </dgm:pt>
    <dgm:pt modelId="{4341E092-0903-4822-BBD5-F695F3A04360}" type="pres">
      <dgm:prSet presAssocID="{8DC27B4C-7785-4657-AC4A-F0E2193571AB}" presName="text" presStyleLbl="fgAcc0" presStyleIdx="0" presStyleCnt="1">
        <dgm:presLayoutVars>
          <dgm:chPref val="3"/>
        </dgm:presLayoutVars>
      </dgm:prSet>
      <dgm:spPr/>
    </dgm:pt>
    <dgm:pt modelId="{BE183C97-0F08-4831-A0C6-A10DEB5C122C}" type="pres">
      <dgm:prSet presAssocID="{8DC27B4C-7785-4657-AC4A-F0E2193571AB}" presName="hierChild2" presStyleCnt="0"/>
      <dgm:spPr/>
    </dgm:pt>
    <dgm:pt modelId="{BBCAD0A6-FB8C-4E1D-9992-DF24B7EF9E7A}" type="pres">
      <dgm:prSet presAssocID="{0843ACB3-037A-43F6-8AB4-B57CC2B9B078}" presName="Name10" presStyleLbl="parChTrans1D2" presStyleIdx="0" presStyleCnt="10"/>
      <dgm:spPr/>
    </dgm:pt>
    <dgm:pt modelId="{BD6D44E5-C2DA-45FF-9A62-12DBAB192733}" type="pres">
      <dgm:prSet presAssocID="{DD16E6EE-CE15-41C4-8B84-3D4BA293206E}" presName="hierRoot2" presStyleCnt="0"/>
      <dgm:spPr/>
    </dgm:pt>
    <dgm:pt modelId="{4731AFD4-28D1-429E-AA52-D900B3863290}" type="pres">
      <dgm:prSet presAssocID="{DD16E6EE-CE15-41C4-8B84-3D4BA293206E}" presName="composite2" presStyleCnt="0"/>
      <dgm:spPr/>
    </dgm:pt>
    <dgm:pt modelId="{20FC7660-1571-408C-8C83-FE427B1E106F}" type="pres">
      <dgm:prSet presAssocID="{DD16E6EE-CE15-41C4-8B84-3D4BA293206E}" presName="background2" presStyleLbl="node2" presStyleIdx="0" presStyleCnt="10"/>
      <dgm:spPr>
        <a:solidFill>
          <a:srgbClr val="007582"/>
        </a:solidFill>
        <a:ln>
          <a:solidFill>
            <a:srgbClr val="007582"/>
          </a:solidFill>
        </a:ln>
      </dgm:spPr>
    </dgm:pt>
    <dgm:pt modelId="{B26A699B-6D2E-48C7-B8BF-2C5B2E83907F}" type="pres">
      <dgm:prSet presAssocID="{DD16E6EE-CE15-41C4-8B84-3D4BA293206E}" presName="text2" presStyleLbl="fgAcc2" presStyleIdx="0" presStyleCnt="10" custLinFactNeighborX="-872" custLinFactNeighborY="-2745">
        <dgm:presLayoutVars>
          <dgm:chPref val="3"/>
        </dgm:presLayoutVars>
      </dgm:prSet>
      <dgm:spPr/>
    </dgm:pt>
    <dgm:pt modelId="{0C5B0647-FB6D-4630-8A64-59FFB82BBA9C}" type="pres">
      <dgm:prSet presAssocID="{DD16E6EE-CE15-41C4-8B84-3D4BA293206E}" presName="hierChild3" presStyleCnt="0"/>
      <dgm:spPr/>
    </dgm:pt>
    <dgm:pt modelId="{B9EB00AE-1549-40E9-AB9F-CB9DCD4B6453}" type="pres">
      <dgm:prSet presAssocID="{0FADA212-FC0A-4A42-A54A-3841941497F8}" presName="Name17" presStyleLbl="parChTrans1D3" presStyleIdx="0" presStyleCnt="6"/>
      <dgm:spPr/>
    </dgm:pt>
    <dgm:pt modelId="{4A68C629-2433-4DBE-A167-CE4C57B6DCA2}" type="pres">
      <dgm:prSet presAssocID="{AD5D6D2E-43CC-462D-A443-28B28D049788}" presName="hierRoot3" presStyleCnt="0"/>
      <dgm:spPr/>
    </dgm:pt>
    <dgm:pt modelId="{EA9A382F-25E4-4DDB-A329-0E55D741680A}" type="pres">
      <dgm:prSet presAssocID="{AD5D6D2E-43CC-462D-A443-28B28D049788}" presName="composite3" presStyleCnt="0"/>
      <dgm:spPr/>
    </dgm:pt>
    <dgm:pt modelId="{D36C1A96-6EE9-48B8-A25A-22EA4F8ED9C8}" type="pres">
      <dgm:prSet presAssocID="{AD5D6D2E-43CC-462D-A443-28B28D049788}" presName="background3" presStyleLbl="node3" presStyleIdx="0" presStyleCnt="6"/>
      <dgm:spPr>
        <a:solidFill>
          <a:srgbClr val="62A70F"/>
        </a:solidFill>
        <a:ln>
          <a:solidFill>
            <a:srgbClr val="62A70F"/>
          </a:solidFill>
        </a:ln>
      </dgm:spPr>
    </dgm:pt>
    <dgm:pt modelId="{6C4C52AE-3147-459C-B164-F94D7B02AB2A}" type="pres">
      <dgm:prSet presAssocID="{AD5D6D2E-43CC-462D-A443-28B28D049788}" presName="text3" presStyleLbl="fgAcc3" presStyleIdx="0" presStyleCnt="6">
        <dgm:presLayoutVars>
          <dgm:chPref val="3"/>
        </dgm:presLayoutVars>
      </dgm:prSet>
      <dgm:spPr/>
    </dgm:pt>
    <dgm:pt modelId="{9D7961A1-23BA-4884-96BD-3CBAE760280A}" type="pres">
      <dgm:prSet presAssocID="{AD5D6D2E-43CC-462D-A443-28B28D049788}" presName="hierChild4" presStyleCnt="0"/>
      <dgm:spPr/>
    </dgm:pt>
    <dgm:pt modelId="{62A4BA6D-6D5D-40FB-8E80-482FE2025AFD}" type="pres">
      <dgm:prSet presAssocID="{64500FAC-54A2-42AA-8107-694942926B93}" presName="Name23" presStyleLbl="parChTrans1D4" presStyleIdx="0" presStyleCnt="2"/>
      <dgm:spPr/>
    </dgm:pt>
    <dgm:pt modelId="{1B8EF38B-0CF6-448E-9AAE-4E958B595DD2}" type="pres">
      <dgm:prSet presAssocID="{854EBD02-AAC1-4B4F-91F3-E5D50A6215A4}" presName="hierRoot4" presStyleCnt="0"/>
      <dgm:spPr/>
    </dgm:pt>
    <dgm:pt modelId="{6BE5954E-FD87-4B5A-9F26-E00E5B36681A}" type="pres">
      <dgm:prSet presAssocID="{854EBD02-AAC1-4B4F-91F3-E5D50A6215A4}" presName="composite4" presStyleCnt="0"/>
      <dgm:spPr/>
    </dgm:pt>
    <dgm:pt modelId="{F182444E-3599-4848-84E1-90246A3A5B10}" type="pres">
      <dgm:prSet presAssocID="{854EBD02-AAC1-4B4F-91F3-E5D50A6215A4}" presName="background4" presStyleLbl="node4" presStyleIdx="0" presStyleCnt="2"/>
      <dgm:spPr>
        <a:solidFill>
          <a:srgbClr val="54565B"/>
        </a:solidFill>
        <a:ln>
          <a:solidFill>
            <a:srgbClr val="54565B"/>
          </a:solidFill>
        </a:ln>
      </dgm:spPr>
    </dgm:pt>
    <dgm:pt modelId="{3C4DAB6E-7AB0-43C9-A19A-594B682A2B9F}" type="pres">
      <dgm:prSet presAssocID="{854EBD02-AAC1-4B4F-91F3-E5D50A6215A4}" presName="text4" presStyleLbl="fgAcc4" presStyleIdx="0" presStyleCnt="2">
        <dgm:presLayoutVars>
          <dgm:chPref val="3"/>
        </dgm:presLayoutVars>
      </dgm:prSet>
      <dgm:spPr/>
    </dgm:pt>
    <dgm:pt modelId="{4A361405-E62E-4E3F-A189-0DC7098C5436}" type="pres">
      <dgm:prSet presAssocID="{854EBD02-AAC1-4B4F-91F3-E5D50A6215A4}" presName="hierChild5" presStyleCnt="0"/>
      <dgm:spPr/>
    </dgm:pt>
    <dgm:pt modelId="{FBB25668-79CD-4625-986B-2278983DC764}" type="pres">
      <dgm:prSet presAssocID="{8F73DDD5-5FB4-40D4-9648-B00E18F16618}" presName="Name23" presStyleLbl="parChTrans1D4" presStyleIdx="1" presStyleCnt="2"/>
      <dgm:spPr/>
    </dgm:pt>
    <dgm:pt modelId="{0E8694F4-5B09-4E81-B3B4-5147CB8B14C7}" type="pres">
      <dgm:prSet presAssocID="{B7CBC35E-A8C8-4B59-A7CA-DD24A8D319DD}" presName="hierRoot4" presStyleCnt="0"/>
      <dgm:spPr/>
    </dgm:pt>
    <dgm:pt modelId="{7BE6169D-3893-4C66-959C-812FEE9CD1BC}" type="pres">
      <dgm:prSet presAssocID="{B7CBC35E-A8C8-4B59-A7CA-DD24A8D319DD}" presName="composite4" presStyleCnt="0"/>
      <dgm:spPr/>
    </dgm:pt>
    <dgm:pt modelId="{01831ABC-16D9-45F0-892C-D0E0CE777A5B}" type="pres">
      <dgm:prSet presAssocID="{B7CBC35E-A8C8-4B59-A7CA-DD24A8D319DD}" presName="background4" presStyleLbl="node4" presStyleIdx="1" presStyleCnt="2"/>
      <dgm:spPr>
        <a:solidFill>
          <a:srgbClr val="54565B"/>
        </a:solidFill>
        <a:ln>
          <a:solidFill>
            <a:srgbClr val="54565B"/>
          </a:solidFill>
        </a:ln>
      </dgm:spPr>
    </dgm:pt>
    <dgm:pt modelId="{4B0552B2-C790-47CA-ACD5-9E094C47FFB2}" type="pres">
      <dgm:prSet presAssocID="{B7CBC35E-A8C8-4B59-A7CA-DD24A8D319DD}" presName="text4" presStyleLbl="fgAcc4" presStyleIdx="1" presStyleCnt="2">
        <dgm:presLayoutVars>
          <dgm:chPref val="3"/>
        </dgm:presLayoutVars>
      </dgm:prSet>
      <dgm:spPr/>
    </dgm:pt>
    <dgm:pt modelId="{3158F0A4-547A-4AC8-948D-AF62B0561F13}" type="pres">
      <dgm:prSet presAssocID="{B7CBC35E-A8C8-4B59-A7CA-DD24A8D319DD}" presName="hierChild5" presStyleCnt="0"/>
      <dgm:spPr/>
    </dgm:pt>
    <dgm:pt modelId="{8DBE60FD-E80B-445A-8116-F218F14FDBEE}" type="pres">
      <dgm:prSet presAssocID="{7CF4417B-4C8D-4A33-B6FC-CFF872E272E5}" presName="Name17" presStyleLbl="parChTrans1D3" presStyleIdx="1" presStyleCnt="6"/>
      <dgm:spPr/>
    </dgm:pt>
    <dgm:pt modelId="{A7922665-98E3-4104-9363-3FEDB0F19B26}" type="pres">
      <dgm:prSet presAssocID="{39BE8A40-0114-4AE2-9720-D4823D6852B1}" presName="hierRoot3" presStyleCnt="0"/>
      <dgm:spPr/>
    </dgm:pt>
    <dgm:pt modelId="{482E6B7C-4DCD-4478-80FF-3233B9DD987E}" type="pres">
      <dgm:prSet presAssocID="{39BE8A40-0114-4AE2-9720-D4823D6852B1}" presName="composite3" presStyleCnt="0"/>
      <dgm:spPr/>
    </dgm:pt>
    <dgm:pt modelId="{8FB859DE-D6EF-491C-B178-AD0893083777}" type="pres">
      <dgm:prSet presAssocID="{39BE8A40-0114-4AE2-9720-D4823D6852B1}" presName="background3" presStyleLbl="node3" presStyleIdx="1" presStyleCnt="6"/>
      <dgm:spPr>
        <a:solidFill>
          <a:srgbClr val="62A70F"/>
        </a:solidFill>
        <a:ln>
          <a:solidFill>
            <a:srgbClr val="62A70F"/>
          </a:solidFill>
        </a:ln>
      </dgm:spPr>
    </dgm:pt>
    <dgm:pt modelId="{0D76B645-0EBA-42C0-A050-BC4E133F62B5}" type="pres">
      <dgm:prSet presAssocID="{39BE8A40-0114-4AE2-9720-D4823D6852B1}" presName="text3" presStyleLbl="fgAcc3" presStyleIdx="1" presStyleCnt="6">
        <dgm:presLayoutVars>
          <dgm:chPref val="3"/>
        </dgm:presLayoutVars>
      </dgm:prSet>
      <dgm:spPr/>
    </dgm:pt>
    <dgm:pt modelId="{49C63BAB-4022-4EAD-A427-1ACF3B30F0C0}" type="pres">
      <dgm:prSet presAssocID="{39BE8A40-0114-4AE2-9720-D4823D6852B1}" presName="hierChild4" presStyleCnt="0"/>
      <dgm:spPr/>
    </dgm:pt>
    <dgm:pt modelId="{038FF802-0127-48B7-8DE9-5C999B626EC5}" type="pres">
      <dgm:prSet presAssocID="{CF5728ED-536F-43F3-B358-C297D1ECDA02}" presName="Name17" presStyleLbl="parChTrans1D3" presStyleIdx="2" presStyleCnt="6"/>
      <dgm:spPr/>
    </dgm:pt>
    <dgm:pt modelId="{FCCE9585-6DEF-4ED8-9BBD-F86DE837E64F}" type="pres">
      <dgm:prSet presAssocID="{D759BA26-F4D4-4818-AFE9-E0E9B32C351D}" presName="hierRoot3" presStyleCnt="0"/>
      <dgm:spPr/>
    </dgm:pt>
    <dgm:pt modelId="{4360B04A-51EB-4A3E-83A2-3B717C1FBB06}" type="pres">
      <dgm:prSet presAssocID="{D759BA26-F4D4-4818-AFE9-E0E9B32C351D}" presName="composite3" presStyleCnt="0"/>
      <dgm:spPr/>
    </dgm:pt>
    <dgm:pt modelId="{D1F6DA6C-8399-45A2-B5CE-D25DDEFAA1B2}" type="pres">
      <dgm:prSet presAssocID="{D759BA26-F4D4-4818-AFE9-E0E9B32C351D}" presName="background3" presStyleLbl="node3" presStyleIdx="2" presStyleCnt="6"/>
      <dgm:spPr>
        <a:solidFill>
          <a:srgbClr val="62A70F"/>
        </a:solidFill>
        <a:ln>
          <a:solidFill>
            <a:srgbClr val="62A70F"/>
          </a:solidFill>
        </a:ln>
      </dgm:spPr>
    </dgm:pt>
    <dgm:pt modelId="{11CD4733-B74D-440A-BDCA-F91D62484550}" type="pres">
      <dgm:prSet presAssocID="{D759BA26-F4D4-4818-AFE9-E0E9B32C351D}" presName="text3" presStyleLbl="fgAcc3" presStyleIdx="2" presStyleCnt="6">
        <dgm:presLayoutVars>
          <dgm:chPref val="3"/>
        </dgm:presLayoutVars>
      </dgm:prSet>
      <dgm:spPr/>
    </dgm:pt>
    <dgm:pt modelId="{3D2D2479-027A-46F9-AAD8-C68BDB047FE4}" type="pres">
      <dgm:prSet presAssocID="{D759BA26-F4D4-4818-AFE9-E0E9B32C351D}" presName="hierChild4" presStyleCnt="0"/>
      <dgm:spPr/>
    </dgm:pt>
    <dgm:pt modelId="{FA2C5E63-D0EF-42FD-BF66-9E4429B673CB}" type="pres">
      <dgm:prSet presAssocID="{86476B1F-FAB2-42D4-A10B-76B570395A74}" presName="Name17" presStyleLbl="parChTrans1D3" presStyleIdx="3" presStyleCnt="6"/>
      <dgm:spPr/>
    </dgm:pt>
    <dgm:pt modelId="{FE6BCA82-DD64-4AA2-B37B-C26167472AF6}" type="pres">
      <dgm:prSet presAssocID="{3E24A634-8DC2-454F-92A4-2FCEBB951881}" presName="hierRoot3" presStyleCnt="0"/>
      <dgm:spPr/>
    </dgm:pt>
    <dgm:pt modelId="{83506CBC-767E-4CBC-96C1-C82F02D34487}" type="pres">
      <dgm:prSet presAssocID="{3E24A634-8DC2-454F-92A4-2FCEBB951881}" presName="composite3" presStyleCnt="0"/>
      <dgm:spPr/>
    </dgm:pt>
    <dgm:pt modelId="{7073182D-59C0-4302-94D5-54C0C55E2DC8}" type="pres">
      <dgm:prSet presAssocID="{3E24A634-8DC2-454F-92A4-2FCEBB951881}" presName="background3" presStyleLbl="node3" presStyleIdx="3" presStyleCnt="6"/>
      <dgm:spPr>
        <a:solidFill>
          <a:srgbClr val="62A70F"/>
        </a:solidFill>
        <a:ln>
          <a:solidFill>
            <a:srgbClr val="62A70F"/>
          </a:solidFill>
        </a:ln>
      </dgm:spPr>
    </dgm:pt>
    <dgm:pt modelId="{F4ACF58C-9C3F-4BB4-96EA-E748E826899E}" type="pres">
      <dgm:prSet presAssocID="{3E24A634-8DC2-454F-92A4-2FCEBB951881}" presName="text3" presStyleLbl="fgAcc3" presStyleIdx="3" presStyleCnt="6">
        <dgm:presLayoutVars>
          <dgm:chPref val="3"/>
        </dgm:presLayoutVars>
      </dgm:prSet>
      <dgm:spPr/>
    </dgm:pt>
    <dgm:pt modelId="{0F2FF19F-4CAC-4054-BB19-C3012B67B60E}" type="pres">
      <dgm:prSet presAssocID="{3E24A634-8DC2-454F-92A4-2FCEBB951881}" presName="hierChild4" presStyleCnt="0"/>
      <dgm:spPr/>
    </dgm:pt>
    <dgm:pt modelId="{7815CD2A-94A8-4B8B-A4EE-A11E357AEA3C}" type="pres">
      <dgm:prSet presAssocID="{97F97B29-7A76-435B-8E71-A40154B95082}" presName="Name10" presStyleLbl="parChTrans1D2" presStyleIdx="1" presStyleCnt="10"/>
      <dgm:spPr/>
    </dgm:pt>
    <dgm:pt modelId="{9470DD7D-0751-47B4-A2E8-DF25D74F36BA}" type="pres">
      <dgm:prSet presAssocID="{B7A74202-E049-4960-8806-FC8DB6F87C82}" presName="hierRoot2" presStyleCnt="0"/>
      <dgm:spPr/>
    </dgm:pt>
    <dgm:pt modelId="{AD823E99-B491-4A5A-88BA-942ACD81CC7D}" type="pres">
      <dgm:prSet presAssocID="{B7A74202-E049-4960-8806-FC8DB6F87C82}" presName="composite2" presStyleCnt="0"/>
      <dgm:spPr/>
    </dgm:pt>
    <dgm:pt modelId="{2489EB3E-DBD6-40DA-AE2E-AB9DA5A90C5E}" type="pres">
      <dgm:prSet presAssocID="{B7A74202-E049-4960-8806-FC8DB6F87C82}" presName="background2" presStyleLbl="node2" presStyleIdx="1" presStyleCnt="10"/>
      <dgm:spPr>
        <a:solidFill>
          <a:srgbClr val="007582"/>
        </a:solidFill>
        <a:ln>
          <a:solidFill>
            <a:srgbClr val="007582"/>
          </a:solidFill>
        </a:ln>
      </dgm:spPr>
    </dgm:pt>
    <dgm:pt modelId="{7FAEC1B4-3F00-4B6E-A2C0-6DAC5AD5BA81}" type="pres">
      <dgm:prSet presAssocID="{B7A74202-E049-4960-8806-FC8DB6F87C82}" presName="text2" presStyleLbl="fgAcc2" presStyleIdx="1" presStyleCnt="10">
        <dgm:presLayoutVars>
          <dgm:chPref val="3"/>
        </dgm:presLayoutVars>
      </dgm:prSet>
      <dgm:spPr/>
    </dgm:pt>
    <dgm:pt modelId="{EB55A326-8F30-4FBD-A3AA-64B9784DFAD8}" type="pres">
      <dgm:prSet presAssocID="{B7A74202-E049-4960-8806-FC8DB6F87C82}" presName="hierChild3" presStyleCnt="0"/>
      <dgm:spPr/>
    </dgm:pt>
    <dgm:pt modelId="{B318172C-15C6-49BE-9177-B6174840C134}" type="pres">
      <dgm:prSet presAssocID="{15B479B4-1E63-4052-880F-8B21AEA6D792}" presName="Name10" presStyleLbl="parChTrans1D2" presStyleIdx="2" presStyleCnt="10"/>
      <dgm:spPr/>
    </dgm:pt>
    <dgm:pt modelId="{896FC793-71C4-49BB-BAF6-9D7D876ABECA}" type="pres">
      <dgm:prSet presAssocID="{1EF6288D-FD0E-40AE-B4C1-3C85B54AAACA}" presName="hierRoot2" presStyleCnt="0"/>
      <dgm:spPr/>
    </dgm:pt>
    <dgm:pt modelId="{800BEC50-77DF-4C93-8F99-57AC2D70A623}" type="pres">
      <dgm:prSet presAssocID="{1EF6288D-FD0E-40AE-B4C1-3C85B54AAACA}" presName="composite2" presStyleCnt="0"/>
      <dgm:spPr/>
    </dgm:pt>
    <dgm:pt modelId="{DE63DC17-F5AC-4FFC-9BDA-4D8C345E266E}" type="pres">
      <dgm:prSet presAssocID="{1EF6288D-FD0E-40AE-B4C1-3C85B54AAACA}" presName="background2" presStyleLbl="node2" presStyleIdx="2" presStyleCnt="10"/>
      <dgm:spPr>
        <a:solidFill>
          <a:srgbClr val="007582"/>
        </a:solidFill>
        <a:ln>
          <a:solidFill>
            <a:srgbClr val="007582"/>
          </a:solidFill>
        </a:ln>
      </dgm:spPr>
    </dgm:pt>
    <dgm:pt modelId="{FC5C79F1-71A8-4950-BBD1-AE486A6B9E86}" type="pres">
      <dgm:prSet presAssocID="{1EF6288D-FD0E-40AE-B4C1-3C85B54AAACA}" presName="text2" presStyleLbl="fgAcc2" presStyleIdx="2" presStyleCnt="10">
        <dgm:presLayoutVars>
          <dgm:chPref val="3"/>
        </dgm:presLayoutVars>
      </dgm:prSet>
      <dgm:spPr/>
    </dgm:pt>
    <dgm:pt modelId="{A9E3B284-63B1-4437-A951-779B2F41419A}" type="pres">
      <dgm:prSet presAssocID="{1EF6288D-FD0E-40AE-B4C1-3C85B54AAACA}" presName="hierChild3" presStyleCnt="0"/>
      <dgm:spPr/>
    </dgm:pt>
    <dgm:pt modelId="{210D500B-80E1-417F-9BA2-102DB67F0098}" type="pres">
      <dgm:prSet presAssocID="{760EE4F2-25FC-4B5B-9F11-FEE010D85B00}" presName="Name10" presStyleLbl="parChTrans1D2" presStyleIdx="3" presStyleCnt="10"/>
      <dgm:spPr/>
    </dgm:pt>
    <dgm:pt modelId="{C1197AA4-AF3F-4671-B39A-C4BFDA825A4E}" type="pres">
      <dgm:prSet presAssocID="{A3033262-B6CA-4E39-B75B-3B962EC29DE9}" presName="hierRoot2" presStyleCnt="0"/>
      <dgm:spPr/>
    </dgm:pt>
    <dgm:pt modelId="{3C294685-1854-4F9A-9D85-B5E08497BE68}" type="pres">
      <dgm:prSet presAssocID="{A3033262-B6CA-4E39-B75B-3B962EC29DE9}" presName="composite2" presStyleCnt="0"/>
      <dgm:spPr/>
    </dgm:pt>
    <dgm:pt modelId="{6C75C230-9C58-40EF-909F-DD24491C0479}" type="pres">
      <dgm:prSet presAssocID="{A3033262-B6CA-4E39-B75B-3B962EC29DE9}" presName="background2" presStyleLbl="node2" presStyleIdx="3" presStyleCnt="10"/>
      <dgm:spPr>
        <a:solidFill>
          <a:srgbClr val="007582"/>
        </a:solidFill>
        <a:ln>
          <a:solidFill>
            <a:srgbClr val="007582"/>
          </a:solidFill>
        </a:ln>
      </dgm:spPr>
    </dgm:pt>
    <dgm:pt modelId="{7235B06A-566D-44EA-AA88-DB5C69B0FDD3}" type="pres">
      <dgm:prSet presAssocID="{A3033262-B6CA-4E39-B75B-3B962EC29DE9}" presName="text2" presStyleLbl="fgAcc2" presStyleIdx="3" presStyleCnt="10">
        <dgm:presLayoutVars>
          <dgm:chPref val="3"/>
        </dgm:presLayoutVars>
      </dgm:prSet>
      <dgm:spPr/>
    </dgm:pt>
    <dgm:pt modelId="{6F123EA9-39B1-441F-8291-049AD685AA59}" type="pres">
      <dgm:prSet presAssocID="{A3033262-B6CA-4E39-B75B-3B962EC29DE9}" presName="hierChild3" presStyleCnt="0"/>
      <dgm:spPr/>
    </dgm:pt>
    <dgm:pt modelId="{67749E80-768E-4BE8-93B4-AC8A786196C3}" type="pres">
      <dgm:prSet presAssocID="{F6064E2A-DAFD-4041-8910-309CAA25D2A7}" presName="Name10" presStyleLbl="parChTrans1D2" presStyleIdx="4" presStyleCnt="10"/>
      <dgm:spPr/>
    </dgm:pt>
    <dgm:pt modelId="{3B7B0A88-F7FB-42F1-B4A7-4E9688C2266E}" type="pres">
      <dgm:prSet presAssocID="{DE13B2D7-68F3-4254-A6A5-2C0FEB3F9A5A}" presName="hierRoot2" presStyleCnt="0"/>
      <dgm:spPr/>
    </dgm:pt>
    <dgm:pt modelId="{27C23525-3230-43FB-99EE-D1596270B0F4}" type="pres">
      <dgm:prSet presAssocID="{DE13B2D7-68F3-4254-A6A5-2C0FEB3F9A5A}" presName="composite2" presStyleCnt="0"/>
      <dgm:spPr/>
    </dgm:pt>
    <dgm:pt modelId="{BEC5377B-C7A5-4F58-92FF-A27041EB335F}" type="pres">
      <dgm:prSet presAssocID="{DE13B2D7-68F3-4254-A6A5-2C0FEB3F9A5A}" presName="background2" presStyleLbl="node2" presStyleIdx="4" presStyleCnt="10"/>
      <dgm:spPr>
        <a:solidFill>
          <a:srgbClr val="007582"/>
        </a:solidFill>
        <a:ln>
          <a:solidFill>
            <a:srgbClr val="007582"/>
          </a:solidFill>
        </a:ln>
      </dgm:spPr>
    </dgm:pt>
    <dgm:pt modelId="{68C4FB6C-D0EB-4F10-9461-EA9AAFCFB18F}" type="pres">
      <dgm:prSet presAssocID="{DE13B2D7-68F3-4254-A6A5-2C0FEB3F9A5A}" presName="text2" presStyleLbl="fgAcc2" presStyleIdx="4" presStyleCnt="10">
        <dgm:presLayoutVars>
          <dgm:chPref val="3"/>
        </dgm:presLayoutVars>
      </dgm:prSet>
      <dgm:spPr/>
    </dgm:pt>
    <dgm:pt modelId="{E2D703E1-4C83-4A8E-B7AA-12183E6D2847}" type="pres">
      <dgm:prSet presAssocID="{DE13B2D7-68F3-4254-A6A5-2C0FEB3F9A5A}" presName="hierChild3" presStyleCnt="0"/>
      <dgm:spPr/>
    </dgm:pt>
    <dgm:pt modelId="{42F29782-EA5F-4793-8E1F-023CEDC206D9}" type="pres">
      <dgm:prSet presAssocID="{31095760-F491-403B-9CAD-A7F6E878B989}" presName="Name17" presStyleLbl="parChTrans1D3" presStyleIdx="4" presStyleCnt="6"/>
      <dgm:spPr/>
    </dgm:pt>
    <dgm:pt modelId="{1E535A82-0545-4636-9515-3D53433837B0}" type="pres">
      <dgm:prSet presAssocID="{FF2DA983-1946-4704-9ACE-38B957255C94}" presName="hierRoot3" presStyleCnt="0"/>
      <dgm:spPr/>
    </dgm:pt>
    <dgm:pt modelId="{21BC4321-8E05-459B-83BB-CEB97D95437B}" type="pres">
      <dgm:prSet presAssocID="{FF2DA983-1946-4704-9ACE-38B957255C94}" presName="composite3" presStyleCnt="0"/>
      <dgm:spPr/>
    </dgm:pt>
    <dgm:pt modelId="{4C5048A3-775F-476C-968C-1B287F4A255F}" type="pres">
      <dgm:prSet presAssocID="{FF2DA983-1946-4704-9ACE-38B957255C94}" presName="background3" presStyleLbl="node3" presStyleIdx="4" presStyleCnt="6"/>
      <dgm:spPr>
        <a:solidFill>
          <a:srgbClr val="54565B"/>
        </a:solidFill>
        <a:ln>
          <a:solidFill>
            <a:srgbClr val="54565B"/>
          </a:solidFill>
        </a:ln>
      </dgm:spPr>
    </dgm:pt>
    <dgm:pt modelId="{1DBF212E-99E6-4AA7-9D1E-F67B35B689A2}" type="pres">
      <dgm:prSet presAssocID="{FF2DA983-1946-4704-9ACE-38B957255C94}" presName="text3" presStyleLbl="fgAcc3" presStyleIdx="4" presStyleCnt="6">
        <dgm:presLayoutVars>
          <dgm:chPref val="3"/>
        </dgm:presLayoutVars>
      </dgm:prSet>
      <dgm:spPr/>
    </dgm:pt>
    <dgm:pt modelId="{B2932E1D-1867-47B4-B200-3879B6A842B6}" type="pres">
      <dgm:prSet presAssocID="{FF2DA983-1946-4704-9ACE-38B957255C94}" presName="hierChild4" presStyleCnt="0"/>
      <dgm:spPr/>
    </dgm:pt>
    <dgm:pt modelId="{502E55DB-A11A-4D83-A106-04803EAC72C7}" type="pres">
      <dgm:prSet presAssocID="{FE40106F-78F4-4B38-A366-264A7DEB183A}" presName="Name17" presStyleLbl="parChTrans1D3" presStyleIdx="5" presStyleCnt="6"/>
      <dgm:spPr/>
    </dgm:pt>
    <dgm:pt modelId="{CC37EC62-41B6-43D7-B282-D4B1E9E43BE8}" type="pres">
      <dgm:prSet presAssocID="{8156B3FA-F0BB-4950-BE2F-82A3B2706984}" presName="hierRoot3" presStyleCnt="0"/>
      <dgm:spPr/>
    </dgm:pt>
    <dgm:pt modelId="{120542BC-4D98-43E3-987E-2890491A5534}" type="pres">
      <dgm:prSet presAssocID="{8156B3FA-F0BB-4950-BE2F-82A3B2706984}" presName="composite3" presStyleCnt="0"/>
      <dgm:spPr/>
    </dgm:pt>
    <dgm:pt modelId="{0B21E543-D5DD-4508-9D8C-622C38AD0916}" type="pres">
      <dgm:prSet presAssocID="{8156B3FA-F0BB-4950-BE2F-82A3B2706984}" presName="background3" presStyleLbl="node3" presStyleIdx="5" presStyleCnt="6"/>
      <dgm:spPr>
        <a:solidFill>
          <a:srgbClr val="54565B"/>
        </a:solidFill>
        <a:ln>
          <a:solidFill>
            <a:srgbClr val="54565B"/>
          </a:solidFill>
        </a:ln>
      </dgm:spPr>
    </dgm:pt>
    <dgm:pt modelId="{8E2900B4-E05A-4B74-83AB-6679C484638B}" type="pres">
      <dgm:prSet presAssocID="{8156B3FA-F0BB-4950-BE2F-82A3B2706984}" presName="text3" presStyleLbl="fgAcc3" presStyleIdx="5" presStyleCnt="6">
        <dgm:presLayoutVars>
          <dgm:chPref val="3"/>
        </dgm:presLayoutVars>
      </dgm:prSet>
      <dgm:spPr/>
    </dgm:pt>
    <dgm:pt modelId="{47C70A11-50AB-4869-89D2-8B70C1411878}" type="pres">
      <dgm:prSet presAssocID="{8156B3FA-F0BB-4950-BE2F-82A3B2706984}" presName="hierChild4" presStyleCnt="0"/>
      <dgm:spPr/>
    </dgm:pt>
    <dgm:pt modelId="{F85BBB1C-FF7C-47E1-AF03-18BAE207A3C7}" type="pres">
      <dgm:prSet presAssocID="{F9F16D3F-0372-475C-979E-F48358EA2DF5}" presName="Name10" presStyleLbl="parChTrans1D2" presStyleIdx="5" presStyleCnt="10"/>
      <dgm:spPr/>
    </dgm:pt>
    <dgm:pt modelId="{82709559-6F59-4E08-8E02-373AD3AE3B32}" type="pres">
      <dgm:prSet presAssocID="{09320897-CABA-46CA-8C95-850A22ACED35}" presName="hierRoot2" presStyleCnt="0"/>
      <dgm:spPr/>
    </dgm:pt>
    <dgm:pt modelId="{7856ABE9-5F8B-43FA-A80E-56359D3BD770}" type="pres">
      <dgm:prSet presAssocID="{09320897-CABA-46CA-8C95-850A22ACED35}" presName="composite2" presStyleCnt="0"/>
      <dgm:spPr/>
    </dgm:pt>
    <dgm:pt modelId="{D67514FC-A0CE-4D4D-86BE-759E2DF76016}" type="pres">
      <dgm:prSet presAssocID="{09320897-CABA-46CA-8C95-850A22ACED35}" presName="background2" presStyleLbl="node2" presStyleIdx="5" presStyleCnt="10"/>
      <dgm:spPr>
        <a:solidFill>
          <a:srgbClr val="007582"/>
        </a:solidFill>
        <a:ln>
          <a:solidFill>
            <a:srgbClr val="007582"/>
          </a:solidFill>
        </a:ln>
      </dgm:spPr>
    </dgm:pt>
    <dgm:pt modelId="{D24B58DD-A53F-4B78-A256-4CA3EBD57CFD}" type="pres">
      <dgm:prSet presAssocID="{09320897-CABA-46CA-8C95-850A22ACED35}" presName="text2" presStyleLbl="fgAcc2" presStyleIdx="5" presStyleCnt="10">
        <dgm:presLayoutVars>
          <dgm:chPref val="3"/>
        </dgm:presLayoutVars>
      </dgm:prSet>
      <dgm:spPr/>
    </dgm:pt>
    <dgm:pt modelId="{6DF7D284-5EFA-428C-9C4F-E201EAE2B4D0}" type="pres">
      <dgm:prSet presAssocID="{09320897-CABA-46CA-8C95-850A22ACED35}" presName="hierChild3" presStyleCnt="0"/>
      <dgm:spPr/>
    </dgm:pt>
    <dgm:pt modelId="{D94AD4E2-CF3B-487E-91D3-4676C6F7EA65}" type="pres">
      <dgm:prSet presAssocID="{34CAACCD-277B-4D76-8FAD-E5226A739340}" presName="Name10" presStyleLbl="parChTrans1D2" presStyleIdx="6" presStyleCnt="10"/>
      <dgm:spPr/>
    </dgm:pt>
    <dgm:pt modelId="{EB1C98D8-8888-44F6-B365-155166F530B5}" type="pres">
      <dgm:prSet presAssocID="{E5AC6631-7956-4BB2-94E6-B454F7469113}" presName="hierRoot2" presStyleCnt="0"/>
      <dgm:spPr/>
    </dgm:pt>
    <dgm:pt modelId="{1A803C38-FAD1-459B-A131-164E370B4D33}" type="pres">
      <dgm:prSet presAssocID="{E5AC6631-7956-4BB2-94E6-B454F7469113}" presName="composite2" presStyleCnt="0"/>
      <dgm:spPr/>
    </dgm:pt>
    <dgm:pt modelId="{2D3257FA-A12B-4233-B3F9-6C96B9A442F6}" type="pres">
      <dgm:prSet presAssocID="{E5AC6631-7956-4BB2-94E6-B454F7469113}" presName="background2" presStyleLbl="node2" presStyleIdx="6" presStyleCnt="10"/>
      <dgm:spPr>
        <a:solidFill>
          <a:srgbClr val="007582"/>
        </a:solidFill>
      </dgm:spPr>
    </dgm:pt>
    <dgm:pt modelId="{0D69985E-951D-4CE8-98F8-ABDDD7A2659F}" type="pres">
      <dgm:prSet presAssocID="{E5AC6631-7956-4BB2-94E6-B454F7469113}" presName="text2" presStyleLbl="fgAcc2" presStyleIdx="6" presStyleCnt="10">
        <dgm:presLayoutVars>
          <dgm:chPref val="3"/>
        </dgm:presLayoutVars>
      </dgm:prSet>
      <dgm:spPr/>
    </dgm:pt>
    <dgm:pt modelId="{1674C093-92F5-4F82-9E52-4732EE4EF55A}" type="pres">
      <dgm:prSet presAssocID="{E5AC6631-7956-4BB2-94E6-B454F7469113}" presName="hierChild3" presStyleCnt="0"/>
      <dgm:spPr/>
    </dgm:pt>
    <dgm:pt modelId="{9AA21CFD-CFB9-4AEF-B534-D735194ED472}" type="pres">
      <dgm:prSet presAssocID="{452D6322-A287-44FC-B4C3-1835C5B5CEAA}" presName="Name10" presStyleLbl="parChTrans1D2" presStyleIdx="7" presStyleCnt="10"/>
      <dgm:spPr/>
    </dgm:pt>
    <dgm:pt modelId="{ED6E822F-36E1-427A-8466-D1ACED96535C}" type="pres">
      <dgm:prSet presAssocID="{59AFAF48-8FD2-4C18-8E8F-ABE0BE2BABC2}" presName="hierRoot2" presStyleCnt="0"/>
      <dgm:spPr/>
    </dgm:pt>
    <dgm:pt modelId="{D8301CD4-18C0-428A-9781-7DEE0CE5EAC2}" type="pres">
      <dgm:prSet presAssocID="{59AFAF48-8FD2-4C18-8E8F-ABE0BE2BABC2}" presName="composite2" presStyleCnt="0"/>
      <dgm:spPr/>
    </dgm:pt>
    <dgm:pt modelId="{40E0C31E-124A-4A38-8397-381FCDAD1F1C}" type="pres">
      <dgm:prSet presAssocID="{59AFAF48-8FD2-4C18-8E8F-ABE0BE2BABC2}" presName="background2" presStyleLbl="node2" presStyleIdx="7" presStyleCnt="10"/>
      <dgm:spPr>
        <a:solidFill>
          <a:srgbClr val="007582"/>
        </a:solidFill>
        <a:ln>
          <a:solidFill>
            <a:srgbClr val="007582"/>
          </a:solidFill>
        </a:ln>
      </dgm:spPr>
    </dgm:pt>
    <dgm:pt modelId="{FD1C171C-EBC8-4931-97E3-6B2FF6423A23}" type="pres">
      <dgm:prSet presAssocID="{59AFAF48-8FD2-4C18-8E8F-ABE0BE2BABC2}" presName="text2" presStyleLbl="fgAcc2" presStyleIdx="7" presStyleCnt="10">
        <dgm:presLayoutVars>
          <dgm:chPref val="3"/>
        </dgm:presLayoutVars>
      </dgm:prSet>
      <dgm:spPr/>
    </dgm:pt>
    <dgm:pt modelId="{8EBC5D3C-33D2-4FCF-B3FF-36DDF923041B}" type="pres">
      <dgm:prSet presAssocID="{59AFAF48-8FD2-4C18-8E8F-ABE0BE2BABC2}" presName="hierChild3" presStyleCnt="0"/>
      <dgm:spPr/>
    </dgm:pt>
    <dgm:pt modelId="{DF3ED42D-F86F-4130-A886-45A4BA844FC4}" type="pres">
      <dgm:prSet presAssocID="{69E1C29C-7A7D-4173-91CC-3A8707EFCC56}" presName="Name10" presStyleLbl="parChTrans1D2" presStyleIdx="8" presStyleCnt="10"/>
      <dgm:spPr/>
    </dgm:pt>
    <dgm:pt modelId="{3A48ECBF-4D0C-4F1E-A813-786C77E39ACA}" type="pres">
      <dgm:prSet presAssocID="{149EF72F-F308-442D-9756-ADB4906478BD}" presName="hierRoot2" presStyleCnt="0"/>
      <dgm:spPr/>
    </dgm:pt>
    <dgm:pt modelId="{A421B490-D957-420E-91B0-4E9827FC306B}" type="pres">
      <dgm:prSet presAssocID="{149EF72F-F308-442D-9756-ADB4906478BD}" presName="composite2" presStyleCnt="0"/>
      <dgm:spPr/>
    </dgm:pt>
    <dgm:pt modelId="{8D5AEC91-556B-4C11-8E46-AEE626767012}" type="pres">
      <dgm:prSet presAssocID="{149EF72F-F308-442D-9756-ADB4906478BD}" presName="background2" presStyleLbl="node2" presStyleIdx="8" presStyleCnt="10"/>
      <dgm:spPr>
        <a:solidFill>
          <a:srgbClr val="007582"/>
        </a:solidFill>
        <a:ln>
          <a:solidFill>
            <a:srgbClr val="007582"/>
          </a:solidFill>
        </a:ln>
      </dgm:spPr>
    </dgm:pt>
    <dgm:pt modelId="{C0EEBD41-72F3-43C3-A8C0-013F7DBBAB6D}" type="pres">
      <dgm:prSet presAssocID="{149EF72F-F308-442D-9756-ADB4906478BD}" presName="text2" presStyleLbl="fgAcc2" presStyleIdx="8" presStyleCnt="10">
        <dgm:presLayoutVars>
          <dgm:chPref val="3"/>
        </dgm:presLayoutVars>
      </dgm:prSet>
      <dgm:spPr/>
    </dgm:pt>
    <dgm:pt modelId="{91F7BFB9-63AF-420F-8948-F267FDF6A3F5}" type="pres">
      <dgm:prSet presAssocID="{149EF72F-F308-442D-9756-ADB4906478BD}" presName="hierChild3" presStyleCnt="0"/>
      <dgm:spPr/>
    </dgm:pt>
    <dgm:pt modelId="{440E83A7-9ED8-48E4-8BCD-4CEB6D45C1BE}" type="pres">
      <dgm:prSet presAssocID="{17B56AFE-6F6A-4928-B236-FA033B1FFE35}" presName="Name10" presStyleLbl="parChTrans1D2" presStyleIdx="9" presStyleCnt="10"/>
      <dgm:spPr/>
    </dgm:pt>
    <dgm:pt modelId="{3EC7D523-1E48-43F9-82BF-35236C8B46BF}" type="pres">
      <dgm:prSet presAssocID="{8889CFBC-53B0-4D3B-932B-C2FFD2183F60}" presName="hierRoot2" presStyleCnt="0"/>
      <dgm:spPr/>
    </dgm:pt>
    <dgm:pt modelId="{9F65650B-A914-48EC-8284-179CD99AF766}" type="pres">
      <dgm:prSet presAssocID="{8889CFBC-53B0-4D3B-932B-C2FFD2183F60}" presName="composite2" presStyleCnt="0"/>
      <dgm:spPr/>
    </dgm:pt>
    <dgm:pt modelId="{0B0FF4E9-2FFE-449F-8F1A-3B580E5A6726}" type="pres">
      <dgm:prSet presAssocID="{8889CFBC-53B0-4D3B-932B-C2FFD2183F60}" presName="background2" presStyleLbl="node2" presStyleIdx="9" presStyleCnt="10"/>
      <dgm:spPr>
        <a:solidFill>
          <a:srgbClr val="007582"/>
        </a:solidFill>
      </dgm:spPr>
    </dgm:pt>
    <dgm:pt modelId="{F8DDB782-AD98-4AC5-A722-F102BB67AE0B}" type="pres">
      <dgm:prSet presAssocID="{8889CFBC-53B0-4D3B-932B-C2FFD2183F60}" presName="text2" presStyleLbl="fgAcc2" presStyleIdx="9" presStyleCnt="10">
        <dgm:presLayoutVars>
          <dgm:chPref val="3"/>
        </dgm:presLayoutVars>
      </dgm:prSet>
      <dgm:spPr/>
    </dgm:pt>
    <dgm:pt modelId="{7B5CC7AB-7709-42DE-9CC7-3C3D1A17AF2C}" type="pres">
      <dgm:prSet presAssocID="{8889CFBC-53B0-4D3B-932B-C2FFD2183F60}" presName="hierChild3" presStyleCnt="0"/>
      <dgm:spPr/>
    </dgm:pt>
  </dgm:ptLst>
  <dgm:cxnLst>
    <dgm:cxn modelId="{99427B02-2D79-4FF6-A26B-FEF1F53C878D}" srcId="{DD16E6EE-CE15-41C4-8B84-3D4BA293206E}" destId="{D759BA26-F4D4-4818-AFE9-E0E9B32C351D}" srcOrd="2" destOrd="0" parTransId="{CF5728ED-536F-43F3-B358-C297D1ECDA02}" sibTransId="{DE95A7BE-5100-4D70-9B0B-753E4C8B4571}"/>
    <dgm:cxn modelId="{06AA5A07-E589-4D19-9708-DDAEB109EE1C}" type="presOf" srcId="{F6064E2A-DAFD-4041-8910-309CAA25D2A7}" destId="{67749E80-768E-4BE8-93B4-AC8A786196C3}" srcOrd="0" destOrd="0" presId="urn:microsoft.com/office/officeart/2005/8/layout/hierarchy1"/>
    <dgm:cxn modelId="{B5F7F107-D2EF-4D41-93C9-2A4B2E0F88B3}" srcId="{8DC27B4C-7785-4657-AC4A-F0E2193571AB}" destId="{59AFAF48-8FD2-4C18-8E8F-ABE0BE2BABC2}" srcOrd="7" destOrd="0" parTransId="{452D6322-A287-44FC-B4C3-1835C5B5CEAA}" sibTransId="{AEA5D21D-2E5D-419A-9DD2-0D29CE77D060}"/>
    <dgm:cxn modelId="{EF3BF20C-E1EA-486D-B090-348F077924B1}" type="presOf" srcId="{F9F16D3F-0372-475C-979E-F48358EA2DF5}" destId="{F85BBB1C-FF7C-47E1-AF03-18BAE207A3C7}" srcOrd="0" destOrd="0" presId="urn:microsoft.com/office/officeart/2005/8/layout/hierarchy1"/>
    <dgm:cxn modelId="{634DDD10-B053-49A3-887E-95F8EF428348}" type="presOf" srcId="{8F73DDD5-5FB4-40D4-9648-B00E18F16618}" destId="{FBB25668-79CD-4625-986B-2278983DC764}" srcOrd="0" destOrd="0" presId="urn:microsoft.com/office/officeart/2005/8/layout/hierarchy1"/>
    <dgm:cxn modelId="{FD650812-5767-4206-8305-F6EE4B46F341}" type="presOf" srcId="{B7CBC35E-A8C8-4B59-A7CA-DD24A8D319DD}" destId="{4B0552B2-C790-47CA-ACD5-9E094C47FFB2}" srcOrd="0" destOrd="0" presId="urn:microsoft.com/office/officeart/2005/8/layout/hierarchy1"/>
    <dgm:cxn modelId="{DA8A5814-0327-46CA-9CDA-871BA7235EC6}" type="presOf" srcId="{E5AC6631-7956-4BB2-94E6-B454F7469113}" destId="{0D69985E-951D-4CE8-98F8-ABDDD7A2659F}" srcOrd="0" destOrd="0" presId="urn:microsoft.com/office/officeart/2005/8/layout/hierarchy1"/>
    <dgm:cxn modelId="{E7C55A15-FA52-4254-BE7D-2C7304E29E90}" type="presOf" srcId="{0843ACB3-037A-43F6-8AB4-B57CC2B9B078}" destId="{BBCAD0A6-FB8C-4E1D-9992-DF24B7EF9E7A}" srcOrd="0" destOrd="0" presId="urn:microsoft.com/office/officeart/2005/8/layout/hierarchy1"/>
    <dgm:cxn modelId="{D7B35A18-8A37-42CA-A041-5DABB305DA9A}" type="presOf" srcId="{B7A74202-E049-4960-8806-FC8DB6F87C82}" destId="{7FAEC1B4-3F00-4B6E-A2C0-6DAC5AD5BA81}" srcOrd="0" destOrd="0" presId="urn:microsoft.com/office/officeart/2005/8/layout/hierarchy1"/>
    <dgm:cxn modelId="{AC357C18-8F04-4D39-888A-0EAEC251DC19}" type="presOf" srcId="{DD16E6EE-CE15-41C4-8B84-3D4BA293206E}" destId="{B26A699B-6D2E-48C7-B8BF-2C5B2E83907F}" srcOrd="0" destOrd="0" presId="urn:microsoft.com/office/officeart/2005/8/layout/hierarchy1"/>
    <dgm:cxn modelId="{30FF941B-041B-4733-B676-F847559B81C1}" type="presOf" srcId="{149EF72F-F308-442D-9756-ADB4906478BD}" destId="{C0EEBD41-72F3-43C3-A8C0-013F7DBBAB6D}" srcOrd="0" destOrd="0" presId="urn:microsoft.com/office/officeart/2005/8/layout/hierarchy1"/>
    <dgm:cxn modelId="{E207A829-7E65-4FF7-8774-355637910828}" type="presOf" srcId="{59AFAF48-8FD2-4C18-8E8F-ABE0BE2BABC2}" destId="{FD1C171C-EBC8-4931-97E3-6B2FF6423A23}" srcOrd="0" destOrd="0" presId="urn:microsoft.com/office/officeart/2005/8/layout/hierarchy1"/>
    <dgm:cxn modelId="{76C76F2C-5506-4D08-8D64-73213B96C105}" srcId="{8DC27B4C-7785-4657-AC4A-F0E2193571AB}" destId="{09320897-CABA-46CA-8C95-850A22ACED35}" srcOrd="5" destOrd="0" parTransId="{F9F16D3F-0372-475C-979E-F48358EA2DF5}" sibTransId="{01A05B96-DB21-4380-967C-8D8E954864A6}"/>
    <dgm:cxn modelId="{E6D99533-AE37-4214-984C-81059C3F893D}" type="presOf" srcId="{FE40106F-78F4-4B38-A366-264A7DEB183A}" destId="{502E55DB-A11A-4D83-A106-04803EAC72C7}" srcOrd="0" destOrd="0" presId="urn:microsoft.com/office/officeart/2005/8/layout/hierarchy1"/>
    <dgm:cxn modelId="{7AB09B35-D18D-4BF7-92C6-FE2D1D218A01}" type="presOf" srcId="{09320897-CABA-46CA-8C95-850A22ACED35}" destId="{D24B58DD-A53F-4B78-A256-4CA3EBD57CFD}" srcOrd="0" destOrd="0" presId="urn:microsoft.com/office/officeart/2005/8/layout/hierarchy1"/>
    <dgm:cxn modelId="{C187D938-2025-4F42-A6C1-2C8EE9BB6C10}" srcId="{DD16E6EE-CE15-41C4-8B84-3D4BA293206E}" destId="{3E24A634-8DC2-454F-92A4-2FCEBB951881}" srcOrd="3" destOrd="0" parTransId="{86476B1F-FAB2-42D4-A10B-76B570395A74}" sibTransId="{8A740FA3-D5AC-4F6F-A173-27C55C3456B2}"/>
    <dgm:cxn modelId="{37DDE43A-F1BF-4D75-A5E6-798371F9BBB6}" type="presOf" srcId="{3E24A634-8DC2-454F-92A4-2FCEBB951881}" destId="{F4ACF58C-9C3F-4BB4-96EA-E748E826899E}" srcOrd="0" destOrd="0" presId="urn:microsoft.com/office/officeart/2005/8/layout/hierarchy1"/>
    <dgm:cxn modelId="{54E3245C-DCD0-40DC-BEDC-913E891A0834}" srcId="{AD5D6D2E-43CC-462D-A443-28B28D049788}" destId="{B7CBC35E-A8C8-4B59-A7CA-DD24A8D319DD}" srcOrd="1" destOrd="0" parTransId="{8F73DDD5-5FB4-40D4-9648-B00E18F16618}" sibTransId="{F6B01624-CA05-4172-AAC7-A5553A5DC5B2}"/>
    <dgm:cxn modelId="{BD74975E-D333-4762-8957-D6ECDC45C278}" srcId="{8DC27B4C-7785-4657-AC4A-F0E2193571AB}" destId="{8889CFBC-53B0-4D3B-932B-C2FFD2183F60}" srcOrd="9" destOrd="0" parTransId="{17B56AFE-6F6A-4928-B236-FA033B1FFE35}" sibTransId="{2E00A526-9D8A-4A0D-91EB-B1ED0B0B0DBE}"/>
    <dgm:cxn modelId="{DD34C742-C9A4-49EE-AC4E-F5124BFCC456}" srcId="{DE13B2D7-68F3-4254-A6A5-2C0FEB3F9A5A}" destId="{8156B3FA-F0BB-4950-BE2F-82A3B2706984}" srcOrd="1" destOrd="0" parTransId="{FE40106F-78F4-4B38-A366-264A7DEB183A}" sibTransId="{C8A3DFE8-F857-41C9-82B1-28F8A82ECC4B}"/>
    <dgm:cxn modelId="{BCF9DA42-EF5A-428A-9248-DBB5C07E1EE4}" type="presOf" srcId="{69E1C29C-7A7D-4173-91CC-3A8707EFCC56}" destId="{DF3ED42D-F86F-4130-A886-45A4BA844FC4}" srcOrd="0" destOrd="0" presId="urn:microsoft.com/office/officeart/2005/8/layout/hierarchy1"/>
    <dgm:cxn modelId="{414D6864-D52C-427E-825C-ECC3C86F1BE9}" srcId="{8DC27B4C-7785-4657-AC4A-F0E2193571AB}" destId="{B7A74202-E049-4960-8806-FC8DB6F87C82}" srcOrd="1" destOrd="0" parTransId="{97F97B29-7A76-435B-8E71-A40154B95082}" sibTransId="{F8F38041-52E8-49DA-8001-F517AB468AED}"/>
    <dgm:cxn modelId="{DBE94D66-048D-4F04-8850-C9BB139E4B1D}" type="presOf" srcId="{FF2DA983-1946-4704-9ACE-38B957255C94}" destId="{1DBF212E-99E6-4AA7-9D1E-F67B35B689A2}" srcOrd="0" destOrd="0" presId="urn:microsoft.com/office/officeart/2005/8/layout/hierarchy1"/>
    <dgm:cxn modelId="{D9EC1747-0447-431A-A216-B12046D117F1}" srcId="{AD5D6D2E-43CC-462D-A443-28B28D049788}" destId="{854EBD02-AAC1-4B4F-91F3-E5D50A6215A4}" srcOrd="0" destOrd="0" parTransId="{64500FAC-54A2-42AA-8107-694942926B93}" sibTransId="{98C45D3F-4436-4BFD-8AA1-110F243E9361}"/>
    <dgm:cxn modelId="{846DB16A-7BB8-4443-8177-5CECFA8FFB73}" type="presOf" srcId="{15B479B4-1E63-4052-880F-8B21AEA6D792}" destId="{B318172C-15C6-49BE-9177-B6174840C134}" srcOrd="0" destOrd="0" presId="urn:microsoft.com/office/officeart/2005/8/layout/hierarchy1"/>
    <dgm:cxn modelId="{D6EAAE6E-E440-4F8A-8F65-4251011F1576}" srcId="{F95FA21C-B02F-46C0-995F-5CFA818DD6A9}" destId="{8DC27B4C-7785-4657-AC4A-F0E2193571AB}" srcOrd="0" destOrd="0" parTransId="{CC0E2D95-8FC5-4BE8-BFC0-A28666EDE935}" sibTransId="{0099D118-DEBF-44F5-AE0D-A025F90679AD}"/>
    <dgm:cxn modelId="{47C3F76E-6B80-438E-ABBA-8B4E53E61D9D}" type="presOf" srcId="{A3033262-B6CA-4E39-B75B-3B962EC29DE9}" destId="{7235B06A-566D-44EA-AA88-DB5C69B0FDD3}" srcOrd="0" destOrd="0" presId="urn:microsoft.com/office/officeart/2005/8/layout/hierarchy1"/>
    <dgm:cxn modelId="{47A6DF50-2781-4E91-9F6D-A209C978CF89}" srcId="{8DC27B4C-7785-4657-AC4A-F0E2193571AB}" destId="{1EF6288D-FD0E-40AE-B4C1-3C85B54AAACA}" srcOrd="2" destOrd="0" parTransId="{15B479B4-1E63-4052-880F-8B21AEA6D792}" sibTransId="{0249FA16-A8D9-46B0-B29F-C8346D4682BA}"/>
    <dgm:cxn modelId="{FC09B471-C2D9-4B74-938F-F3A13B5DEDA2}" type="presOf" srcId="{DE13B2D7-68F3-4254-A6A5-2C0FEB3F9A5A}" destId="{68C4FB6C-D0EB-4F10-9461-EA9AAFCFB18F}" srcOrd="0" destOrd="0" presId="urn:microsoft.com/office/officeart/2005/8/layout/hierarchy1"/>
    <dgm:cxn modelId="{5C5D5158-484D-44A4-8FA7-7ED8CD4B83AA}" type="presOf" srcId="{86476B1F-FAB2-42D4-A10B-76B570395A74}" destId="{FA2C5E63-D0EF-42FD-BF66-9E4429B673CB}" srcOrd="0" destOrd="0" presId="urn:microsoft.com/office/officeart/2005/8/layout/hierarchy1"/>
    <dgm:cxn modelId="{DE05CA78-0822-4EAB-92F5-6D59A56512D6}" type="presOf" srcId="{0FADA212-FC0A-4A42-A54A-3841941497F8}" destId="{B9EB00AE-1549-40E9-AB9F-CB9DCD4B6453}" srcOrd="0" destOrd="0" presId="urn:microsoft.com/office/officeart/2005/8/layout/hierarchy1"/>
    <dgm:cxn modelId="{6229DF59-3A4A-4E2B-88AE-7FBD28ED0C70}" type="presOf" srcId="{452D6322-A287-44FC-B4C3-1835C5B5CEAA}" destId="{9AA21CFD-CFB9-4AEF-B534-D735194ED472}" srcOrd="0" destOrd="0" presId="urn:microsoft.com/office/officeart/2005/8/layout/hierarchy1"/>
    <dgm:cxn modelId="{179B4D5A-E2E1-4155-A38D-8784F37D15F9}" type="presOf" srcId="{34CAACCD-277B-4D76-8FAD-E5226A739340}" destId="{D94AD4E2-CF3B-487E-91D3-4676C6F7EA65}" srcOrd="0" destOrd="0" presId="urn:microsoft.com/office/officeart/2005/8/layout/hierarchy1"/>
    <dgm:cxn modelId="{A8639A7E-DEBB-49EF-8944-5387611C1EA9}" type="presOf" srcId="{CF5728ED-536F-43F3-B358-C297D1ECDA02}" destId="{038FF802-0127-48B7-8DE9-5C999B626EC5}" srcOrd="0" destOrd="0" presId="urn:microsoft.com/office/officeart/2005/8/layout/hierarchy1"/>
    <dgm:cxn modelId="{18905084-E94E-4BB0-9A9A-D20523C3A272}" type="presOf" srcId="{8889CFBC-53B0-4D3B-932B-C2FFD2183F60}" destId="{F8DDB782-AD98-4AC5-A722-F102BB67AE0B}" srcOrd="0" destOrd="0" presId="urn:microsoft.com/office/officeart/2005/8/layout/hierarchy1"/>
    <dgm:cxn modelId="{21DD4A85-35F2-4213-8E69-07A9AC24F44F}" type="presOf" srcId="{D759BA26-F4D4-4818-AFE9-E0E9B32C351D}" destId="{11CD4733-B74D-440A-BDCA-F91D62484550}" srcOrd="0" destOrd="0" presId="urn:microsoft.com/office/officeart/2005/8/layout/hierarchy1"/>
    <dgm:cxn modelId="{4EA39D87-3F47-47E4-B75C-E8E7C4D31F88}" type="presOf" srcId="{AD5D6D2E-43CC-462D-A443-28B28D049788}" destId="{6C4C52AE-3147-459C-B164-F94D7B02AB2A}" srcOrd="0" destOrd="0" presId="urn:microsoft.com/office/officeart/2005/8/layout/hierarchy1"/>
    <dgm:cxn modelId="{CF816F9F-FE3C-4150-8A63-06BE58954249}" type="presOf" srcId="{97F97B29-7A76-435B-8E71-A40154B95082}" destId="{7815CD2A-94A8-4B8B-A4EE-A11E357AEA3C}" srcOrd="0" destOrd="0" presId="urn:microsoft.com/office/officeart/2005/8/layout/hierarchy1"/>
    <dgm:cxn modelId="{ABC1B2AB-96BA-4049-A7DF-308E7E539652}" srcId="{DE13B2D7-68F3-4254-A6A5-2C0FEB3F9A5A}" destId="{FF2DA983-1946-4704-9ACE-38B957255C94}" srcOrd="0" destOrd="0" parTransId="{31095760-F491-403B-9CAD-A7F6E878B989}" sibTransId="{AF1DEAE2-A4A5-474D-B23E-07DEEE2AF0D8}"/>
    <dgm:cxn modelId="{1F73DFAE-4BD4-49A7-BC0E-18076A822AA1}" type="presOf" srcId="{17B56AFE-6F6A-4928-B236-FA033B1FFE35}" destId="{440E83A7-9ED8-48E4-8BCD-4CEB6D45C1BE}" srcOrd="0" destOrd="0" presId="urn:microsoft.com/office/officeart/2005/8/layout/hierarchy1"/>
    <dgm:cxn modelId="{C2679DB5-3F43-43EE-99D5-8C5AFC67BDAE}" type="presOf" srcId="{760EE4F2-25FC-4B5B-9F11-FEE010D85B00}" destId="{210D500B-80E1-417F-9BA2-102DB67F0098}" srcOrd="0" destOrd="0" presId="urn:microsoft.com/office/officeart/2005/8/layout/hierarchy1"/>
    <dgm:cxn modelId="{0D54FDB7-43F0-4ECE-B572-9AA1CBF9CA09}" srcId="{8DC27B4C-7785-4657-AC4A-F0E2193571AB}" destId="{A3033262-B6CA-4E39-B75B-3B962EC29DE9}" srcOrd="3" destOrd="0" parTransId="{760EE4F2-25FC-4B5B-9F11-FEE010D85B00}" sibTransId="{8EBF9C01-D5A6-4FF3-B06A-5AE24CA26660}"/>
    <dgm:cxn modelId="{A1792ABA-0E40-42D8-917D-FC843C8C1DDF}" type="presOf" srcId="{31095760-F491-403B-9CAD-A7F6E878B989}" destId="{42F29782-EA5F-4793-8E1F-023CEDC206D9}" srcOrd="0" destOrd="0" presId="urn:microsoft.com/office/officeart/2005/8/layout/hierarchy1"/>
    <dgm:cxn modelId="{E8D92EC2-AD16-428F-B898-8F9B41446271}" type="presOf" srcId="{F95FA21C-B02F-46C0-995F-5CFA818DD6A9}" destId="{DC611228-368F-45C3-87EE-B9F505595BFC}" srcOrd="0" destOrd="0" presId="urn:microsoft.com/office/officeart/2005/8/layout/hierarchy1"/>
    <dgm:cxn modelId="{EA749EC2-A269-4BB3-9EDC-7CCF916644A9}" srcId="{8DC27B4C-7785-4657-AC4A-F0E2193571AB}" destId="{E5AC6631-7956-4BB2-94E6-B454F7469113}" srcOrd="6" destOrd="0" parTransId="{34CAACCD-277B-4D76-8FAD-E5226A739340}" sibTransId="{A58C7195-B163-4DF2-AB65-BDBC07519FAB}"/>
    <dgm:cxn modelId="{4107D5C6-0C69-4B32-B776-9E06A3C16622}" type="presOf" srcId="{1EF6288D-FD0E-40AE-B4C1-3C85B54AAACA}" destId="{FC5C79F1-71A8-4950-BBD1-AE486A6B9E86}" srcOrd="0" destOrd="0" presId="urn:microsoft.com/office/officeart/2005/8/layout/hierarchy1"/>
    <dgm:cxn modelId="{508AE5C6-C691-4847-B61B-64940F1ABD4A}" type="presOf" srcId="{854EBD02-AAC1-4B4F-91F3-E5D50A6215A4}" destId="{3C4DAB6E-7AB0-43C9-A19A-594B682A2B9F}" srcOrd="0" destOrd="0" presId="urn:microsoft.com/office/officeart/2005/8/layout/hierarchy1"/>
    <dgm:cxn modelId="{D52225CE-16AD-44E6-8FB3-D6528B0EDEC2}" srcId="{DD16E6EE-CE15-41C4-8B84-3D4BA293206E}" destId="{39BE8A40-0114-4AE2-9720-D4823D6852B1}" srcOrd="1" destOrd="0" parTransId="{7CF4417B-4C8D-4A33-B6FC-CFF872E272E5}" sibTransId="{144A3D32-35BD-4474-B9B9-D66DEA206F09}"/>
    <dgm:cxn modelId="{D60263CF-A6F5-4590-9137-0F62F0D80AC8}" type="presOf" srcId="{8156B3FA-F0BB-4950-BE2F-82A3B2706984}" destId="{8E2900B4-E05A-4B74-83AB-6679C484638B}" srcOrd="0" destOrd="0" presId="urn:microsoft.com/office/officeart/2005/8/layout/hierarchy1"/>
    <dgm:cxn modelId="{DDB319D6-D2DA-4085-AEE3-AEED1F8E6AFD}" srcId="{8DC27B4C-7785-4657-AC4A-F0E2193571AB}" destId="{149EF72F-F308-442D-9756-ADB4906478BD}" srcOrd="8" destOrd="0" parTransId="{69E1C29C-7A7D-4173-91CC-3A8707EFCC56}" sibTransId="{91647F17-5EC3-48CB-BB66-EFEFD0510690}"/>
    <dgm:cxn modelId="{56FDB3DB-52DB-4055-99A6-48C1AE5F6424}" type="presOf" srcId="{64500FAC-54A2-42AA-8107-694942926B93}" destId="{62A4BA6D-6D5D-40FB-8E80-482FE2025AFD}" srcOrd="0" destOrd="0" presId="urn:microsoft.com/office/officeart/2005/8/layout/hierarchy1"/>
    <dgm:cxn modelId="{4A9F3BDF-1CF5-432E-B14A-077A548D93FF}" type="presOf" srcId="{39BE8A40-0114-4AE2-9720-D4823D6852B1}" destId="{0D76B645-0EBA-42C0-A050-BC4E133F62B5}" srcOrd="0" destOrd="0" presId="urn:microsoft.com/office/officeart/2005/8/layout/hierarchy1"/>
    <dgm:cxn modelId="{6C1580E1-9053-490B-AF76-DC15975DD13E}" srcId="{DD16E6EE-CE15-41C4-8B84-3D4BA293206E}" destId="{AD5D6D2E-43CC-462D-A443-28B28D049788}" srcOrd="0" destOrd="0" parTransId="{0FADA212-FC0A-4A42-A54A-3841941497F8}" sibTransId="{9CFCD744-D323-49FB-9AB0-759F5B32AB9B}"/>
    <dgm:cxn modelId="{F964A0E6-3BA9-4C8D-BE93-E8B419D526DD}" type="presOf" srcId="{8DC27B4C-7785-4657-AC4A-F0E2193571AB}" destId="{4341E092-0903-4822-BBD5-F695F3A04360}" srcOrd="0" destOrd="0" presId="urn:microsoft.com/office/officeart/2005/8/layout/hierarchy1"/>
    <dgm:cxn modelId="{D70855E8-44AF-437E-916D-AE3B394D3673}" type="presOf" srcId="{7CF4417B-4C8D-4A33-B6FC-CFF872E272E5}" destId="{8DBE60FD-E80B-445A-8116-F218F14FDBEE}" srcOrd="0" destOrd="0" presId="urn:microsoft.com/office/officeart/2005/8/layout/hierarchy1"/>
    <dgm:cxn modelId="{DD4E1AED-1C4C-4184-980B-81D4DA5DFC32}" srcId="{8DC27B4C-7785-4657-AC4A-F0E2193571AB}" destId="{DD16E6EE-CE15-41C4-8B84-3D4BA293206E}" srcOrd="0" destOrd="0" parTransId="{0843ACB3-037A-43F6-8AB4-B57CC2B9B078}" sibTransId="{187A4106-5123-4A88-9DF9-4F0D4A7636D7}"/>
    <dgm:cxn modelId="{647D34F6-C62A-4FDB-B991-239CC193DFC5}" srcId="{8DC27B4C-7785-4657-AC4A-F0E2193571AB}" destId="{DE13B2D7-68F3-4254-A6A5-2C0FEB3F9A5A}" srcOrd="4" destOrd="0" parTransId="{F6064E2A-DAFD-4041-8910-309CAA25D2A7}" sibTransId="{7033886A-BFE4-4072-936D-6F7A56F964A4}"/>
    <dgm:cxn modelId="{9BC3B91F-FBC3-4245-971D-881429BDFFA6}" type="presParOf" srcId="{DC611228-368F-45C3-87EE-B9F505595BFC}" destId="{F28385F4-EED8-4BDC-A419-B60DC4E3B155}" srcOrd="0" destOrd="0" presId="urn:microsoft.com/office/officeart/2005/8/layout/hierarchy1"/>
    <dgm:cxn modelId="{ABE0102E-508B-4A5A-9502-EF94E1082581}" type="presParOf" srcId="{F28385F4-EED8-4BDC-A419-B60DC4E3B155}" destId="{140B771D-B27E-4C94-961D-A571550F5FB6}" srcOrd="0" destOrd="0" presId="urn:microsoft.com/office/officeart/2005/8/layout/hierarchy1"/>
    <dgm:cxn modelId="{4C776DB6-0F3A-4A6D-891D-D9F6DB6E56BE}" type="presParOf" srcId="{140B771D-B27E-4C94-961D-A571550F5FB6}" destId="{5811F7F9-AFBC-4490-8680-D76436037DA3}" srcOrd="0" destOrd="0" presId="urn:microsoft.com/office/officeart/2005/8/layout/hierarchy1"/>
    <dgm:cxn modelId="{0706C028-B515-473F-A0D5-86DD0E7201FC}" type="presParOf" srcId="{140B771D-B27E-4C94-961D-A571550F5FB6}" destId="{4341E092-0903-4822-BBD5-F695F3A04360}" srcOrd="1" destOrd="0" presId="urn:microsoft.com/office/officeart/2005/8/layout/hierarchy1"/>
    <dgm:cxn modelId="{F4A37D85-8A1A-4547-83D2-5F689868A9E4}" type="presParOf" srcId="{F28385F4-EED8-4BDC-A419-B60DC4E3B155}" destId="{BE183C97-0F08-4831-A0C6-A10DEB5C122C}" srcOrd="1" destOrd="0" presId="urn:microsoft.com/office/officeart/2005/8/layout/hierarchy1"/>
    <dgm:cxn modelId="{E7CCB6CD-E07F-489A-8C15-653D726C1BF7}" type="presParOf" srcId="{BE183C97-0F08-4831-A0C6-A10DEB5C122C}" destId="{BBCAD0A6-FB8C-4E1D-9992-DF24B7EF9E7A}" srcOrd="0" destOrd="0" presId="urn:microsoft.com/office/officeart/2005/8/layout/hierarchy1"/>
    <dgm:cxn modelId="{8C2F5AD3-EB7A-498C-A3D8-835B3455033B}" type="presParOf" srcId="{BE183C97-0F08-4831-A0C6-A10DEB5C122C}" destId="{BD6D44E5-C2DA-45FF-9A62-12DBAB192733}" srcOrd="1" destOrd="0" presId="urn:microsoft.com/office/officeart/2005/8/layout/hierarchy1"/>
    <dgm:cxn modelId="{DBE05A86-186C-4640-9678-AFDD2768B7EA}" type="presParOf" srcId="{BD6D44E5-C2DA-45FF-9A62-12DBAB192733}" destId="{4731AFD4-28D1-429E-AA52-D900B3863290}" srcOrd="0" destOrd="0" presId="urn:microsoft.com/office/officeart/2005/8/layout/hierarchy1"/>
    <dgm:cxn modelId="{A8056E0F-70FC-4A59-A38C-F922A0819417}" type="presParOf" srcId="{4731AFD4-28D1-429E-AA52-D900B3863290}" destId="{20FC7660-1571-408C-8C83-FE427B1E106F}" srcOrd="0" destOrd="0" presId="urn:microsoft.com/office/officeart/2005/8/layout/hierarchy1"/>
    <dgm:cxn modelId="{EEECACCE-2677-47E5-B398-831F39517A5B}" type="presParOf" srcId="{4731AFD4-28D1-429E-AA52-D900B3863290}" destId="{B26A699B-6D2E-48C7-B8BF-2C5B2E83907F}" srcOrd="1" destOrd="0" presId="urn:microsoft.com/office/officeart/2005/8/layout/hierarchy1"/>
    <dgm:cxn modelId="{2E92FA8D-A48A-4360-A93F-DD260CA7D113}" type="presParOf" srcId="{BD6D44E5-C2DA-45FF-9A62-12DBAB192733}" destId="{0C5B0647-FB6D-4630-8A64-59FFB82BBA9C}" srcOrd="1" destOrd="0" presId="urn:microsoft.com/office/officeart/2005/8/layout/hierarchy1"/>
    <dgm:cxn modelId="{1C404522-D964-4A65-B1FA-5A085B62CEA3}" type="presParOf" srcId="{0C5B0647-FB6D-4630-8A64-59FFB82BBA9C}" destId="{B9EB00AE-1549-40E9-AB9F-CB9DCD4B6453}" srcOrd="0" destOrd="0" presId="urn:microsoft.com/office/officeart/2005/8/layout/hierarchy1"/>
    <dgm:cxn modelId="{D6230409-4DCA-4CBD-AEB1-84FDF0DBD224}" type="presParOf" srcId="{0C5B0647-FB6D-4630-8A64-59FFB82BBA9C}" destId="{4A68C629-2433-4DBE-A167-CE4C57B6DCA2}" srcOrd="1" destOrd="0" presId="urn:microsoft.com/office/officeart/2005/8/layout/hierarchy1"/>
    <dgm:cxn modelId="{7C1EB1DD-35DB-4992-B268-98FE4CBF9C32}" type="presParOf" srcId="{4A68C629-2433-4DBE-A167-CE4C57B6DCA2}" destId="{EA9A382F-25E4-4DDB-A329-0E55D741680A}" srcOrd="0" destOrd="0" presId="urn:microsoft.com/office/officeart/2005/8/layout/hierarchy1"/>
    <dgm:cxn modelId="{38ED5290-5E8E-415F-9A3E-1FF0BD47C792}" type="presParOf" srcId="{EA9A382F-25E4-4DDB-A329-0E55D741680A}" destId="{D36C1A96-6EE9-48B8-A25A-22EA4F8ED9C8}" srcOrd="0" destOrd="0" presId="urn:microsoft.com/office/officeart/2005/8/layout/hierarchy1"/>
    <dgm:cxn modelId="{16EE28C3-F069-43AF-AD10-0A4A3159BC97}" type="presParOf" srcId="{EA9A382F-25E4-4DDB-A329-0E55D741680A}" destId="{6C4C52AE-3147-459C-B164-F94D7B02AB2A}" srcOrd="1" destOrd="0" presId="urn:microsoft.com/office/officeart/2005/8/layout/hierarchy1"/>
    <dgm:cxn modelId="{061D4542-B93F-4305-AEAA-0D688B2A7D8D}" type="presParOf" srcId="{4A68C629-2433-4DBE-A167-CE4C57B6DCA2}" destId="{9D7961A1-23BA-4884-96BD-3CBAE760280A}" srcOrd="1" destOrd="0" presId="urn:microsoft.com/office/officeart/2005/8/layout/hierarchy1"/>
    <dgm:cxn modelId="{B0A811A5-9492-4DBC-90A1-AD051586DE18}" type="presParOf" srcId="{9D7961A1-23BA-4884-96BD-3CBAE760280A}" destId="{62A4BA6D-6D5D-40FB-8E80-482FE2025AFD}" srcOrd="0" destOrd="0" presId="urn:microsoft.com/office/officeart/2005/8/layout/hierarchy1"/>
    <dgm:cxn modelId="{87303E2B-48CD-4C6C-8BF2-0395995A149B}" type="presParOf" srcId="{9D7961A1-23BA-4884-96BD-3CBAE760280A}" destId="{1B8EF38B-0CF6-448E-9AAE-4E958B595DD2}" srcOrd="1" destOrd="0" presId="urn:microsoft.com/office/officeart/2005/8/layout/hierarchy1"/>
    <dgm:cxn modelId="{3AD73C20-4003-4A12-AD29-4889187CB5A3}" type="presParOf" srcId="{1B8EF38B-0CF6-448E-9AAE-4E958B595DD2}" destId="{6BE5954E-FD87-4B5A-9F26-E00E5B36681A}" srcOrd="0" destOrd="0" presId="urn:microsoft.com/office/officeart/2005/8/layout/hierarchy1"/>
    <dgm:cxn modelId="{C2AAE3BD-E248-4765-A828-2C09E1B2C242}" type="presParOf" srcId="{6BE5954E-FD87-4B5A-9F26-E00E5B36681A}" destId="{F182444E-3599-4848-84E1-90246A3A5B10}" srcOrd="0" destOrd="0" presId="urn:microsoft.com/office/officeart/2005/8/layout/hierarchy1"/>
    <dgm:cxn modelId="{CAB82AC3-250B-46B0-BC3F-A55FCC3ABAB9}" type="presParOf" srcId="{6BE5954E-FD87-4B5A-9F26-E00E5B36681A}" destId="{3C4DAB6E-7AB0-43C9-A19A-594B682A2B9F}" srcOrd="1" destOrd="0" presId="urn:microsoft.com/office/officeart/2005/8/layout/hierarchy1"/>
    <dgm:cxn modelId="{383CA7E2-BE92-42CD-9A44-D0CA088CB4CD}" type="presParOf" srcId="{1B8EF38B-0CF6-448E-9AAE-4E958B595DD2}" destId="{4A361405-E62E-4E3F-A189-0DC7098C5436}" srcOrd="1" destOrd="0" presId="urn:microsoft.com/office/officeart/2005/8/layout/hierarchy1"/>
    <dgm:cxn modelId="{075E98D9-B7E7-4946-B580-92DF32BEF284}" type="presParOf" srcId="{9D7961A1-23BA-4884-96BD-3CBAE760280A}" destId="{FBB25668-79CD-4625-986B-2278983DC764}" srcOrd="2" destOrd="0" presId="urn:microsoft.com/office/officeart/2005/8/layout/hierarchy1"/>
    <dgm:cxn modelId="{A98AE440-B5EF-4C76-9E96-E4B20C3A550E}" type="presParOf" srcId="{9D7961A1-23BA-4884-96BD-3CBAE760280A}" destId="{0E8694F4-5B09-4E81-B3B4-5147CB8B14C7}" srcOrd="3" destOrd="0" presId="urn:microsoft.com/office/officeart/2005/8/layout/hierarchy1"/>
    <dgm:cxn modelId="{C7B97836-A953-4DEC-B92E-30617B5763AB}" type="presParOf" srcId="{0E8694F4-5B09-4E81-B3B4-5147CB8B14C7}" destId="{7BE6169D-3893-4C66-959C-812FEE9CD1BC}" srcOrd="0" destOrd="0" presId="urn:microsoft.com/office/officeart/2005/8/layout/hierarchy1"/>
    <dgm:cxn modelId="{6320BB62-830B-4F57-B0DC-DC9B5FB5C172}" type="presParOf" srcId="{7BE6169D-3893-4C66-959C-812FEE9CD1BC}" destId="{01831ABC-16D9-45F0-892C-D0E0CE777A5B}" srcOrd="0" destOrd="0" presId="urn:microsoft.com/office/officeart/2005/8/layout/hierarchy1"/>
    <dgm:cxn modelId="{6F59D97D-A3D0-4295-BBA3-C98BACE1D4E5}" type="presParOf" srcId="{7BE6169D-3893-4C66-959C-812FEE9CD1BC}" destId="{4B0552B2-C790-47CA-ACD5-9E094C47FFB2}" srcOrd="1" destOrd="0" presId="urn:microsoft.com/office/officeart/2005/8/layout/hierarchy1"/>
    <dgm:cxn modelId="{B0FC594A-EF88-4936-BF98-CFC9D2D87112}" type="presParOf" srcId="{0E8694F4-5B09-4E81-B3B4-5147CB8B14C7}" destId="{3158F0A4-547A-4AC8-948D-AF62B0561F13}" srcOrd="1" destOrd="0" presId="urn:microsoft.com/office/officeart/2005/8/layout/hierarchy1"/>
    <dgm:cxn modelId="{72EAF367-809E-4376-95C7-C6C2E043966F}" type="presParOf" srcId="{0C5B0647-FB6D-4630-8A64-59FFB82BBA9C}" destId="{8DBE60FD-E80B-445A-8116-F218F14FDBEE}" srcOrd="2" destOrd="0" presId="urn:microsoft.com/office/officeart/2005/8/layout/hierarchy1"/>
    <dgm:cxn modelId="{EA7FDB38-3CCF-45B8-8F78-A9FBF9D34215}" type="presParOf" srcId="{0C5B0647-FB6D-4630-8A64-59FFB82BBA9C}" destId="{A7922665-98E3-4104-9363-3FEDB0F19B26}" srcOrd="3" destOrd="0" presId="urn:microsoft.com/office/officeart/2005/8/layout/hierarchy1"/>
    <dgm:cxn modelId="{97574C5B-627F-40BB-9A9A-1B1D70A1D9A0}" type="presParOf" srcId="{A7922665-98E3-4104-9363-3FEDB0F19B26}" destId="{482E6B7C-4DCD-4478-80FF-3233B9DD987E}" srcOrd="0" destOrd="0" presId="urn:microsoft.com/office/officeart/2005/8/layout/hierarchy1"/>
    <dgm:cxn modelId="{93AAF7B5-A25E-4FDD-BB80-3784CBE038C7}" type="presParOf" srcId="{482E6B7C-4DCD-4478-80FF-3233B9DD987E}" destId="{8FB859DE-D6EF-491C-B178-AD0893083777}" srcOrd="0" destOrd="0" presId="urn:microsoft.com/office/officeart/2005/8/layout/hierarchy1"/>
    <dgm:cxn modelId="{B01CA216-0D64-47C1-8D5C-79F72F835126}" type="presParOf" srcId="{482E6B7C-4DCD-4478-80FF-3233B9DD987E}" destId="{0D76B645-0EBA-42C0-A050-BC4E133F62B5}" srcOrd="1" destOrd="0" presId="urn:microsoft.com/office/officeart/2005/8/layout/hierarchy1"/>
    <dgm:cxn modelId="{3A2AB16B-0677-49C0-83A7-0236AD1704D5}" type="presParOf" srcId="{A7922665-98E3-4104-9363-3FEDB0F19B26}" destId="{49C63BAB-4022-4EAD-A427-1ACF3B30F0C0}" srcOrd="1" destOrd="0" presId="urn:microsoft.com/office/officeart/2005/8/layout/hierarchy1"/>
    <dgm:cxn modelId="{61099C8D-A6D0-4C07-B299-9E8F132EC05A}" type="presParOf" srcId="{0C5B0647-FB6D-4630-8A64-59FFB82BBA9C}" destId="{038FF802-0127-48B7-8DE9-5C999B626EC5}" srcOrd="4" destOrd="0" presId="urn:microsoft.com/office/officeart/2005/8/layout/hierarchy1"/>
    <dgm:cxn modelId="{14860BA8-4953-4309-929D-90222E57ADCF}" type="presParOf" srcId="{0C5B0647-FB6D-4630-8A64-59FFB82BBA9C}" destId="{FCCE9585-6DEF-4ED8-9BBD-F86DE837E64F}" srcOrd="5" destOrd="0" presId="urn:microsoft.com/office/officeart/2005/8/layout/hierarchy1"/>
    <dgm:cxn modelId="{632D7BD9-D9F5-4F57-ABC6-1367FB389AE5}" type="presParOf" srcId="{FCCE9585-6DEF-4ED8-9BBD-F86DE837E64F}" destId="{4360B04A-51EB-4A3E-83A2-3B717C1FBB06}" srcOrd="0" destOrd="0" presId="urn:microsoft.com/office/officeart/2005/8/layout/hierarchy1"/>
    <dgm:cxn modelId="{C4FC449F-D633-4D89-9217-5E43DFC226A9}" type="presParOf" srcId="{4360B04A-51EB-4A3E-83A2-3B717C1FBB06}" destId="{D1F6DA6C-8399-45A2-B5CE-D25DDEFAA1B2}" srcOrd="0" destOrd="0" presId="urn:microsoft.com/office/officeart/2005/8/layout/hierarchy1"/>
    <dgm:cxn modelId="{AC4374AE-6830-4547-B8CD-1D55CA653CDA}" type="presParOf" srcId="{4360B04A-51EB-4A3E-83A2-3B717C1FBB06}" destId="{11CD4733-B74D-440A-BDCA-F91D62484550}" srcOrd="1" destOrd="0" presId="urn:microsoft.com/office/officeart/2005/8/layout/hierarchy1"/>
    <dgm:cxn modelId="{7F1CFDC7-D503-45A8-861E-8FECCF3BD5EC}" type="presParOf" srcId="{FCCE9585-6DEF-4ED8-9BBD-F86DE837E64F}" destId="{3D2D2479-027A-46F9-AAD8-C68BDB047FE4}" srcOrd="1" destOrd="0" presId="urn:microsoft.com/office/officeart/2005/8/layout/hierarchy1"/>
    <dgm:cxn modelId="{2165C6D4-63FA-4931-81F0-047C77FCF74E}" type="presParOf" srcId="{0C5B0647-FB6D-4630-8A64-59FFB82BBA9C}" destId="{FA2C5E63-D0EF-42FD-BF66-9E4429B673CB}" srcOrd="6" destOrd="0" presId="urn:microsoft.com/office/officeart/2005/8/layout/hierarchy1"/>
    <dgm:cxn modelId="{AA305BD7-D519-470B-AA6A-CAEA2CAD6201}" type="presParOf" srcId="{0C5B0647-FB6D-4630-8A64-59FFB82BBA9C}" destId="{FE6BCA82-DD64-4AA2-B37B-C26167472AF6}" srcOrd="7" destOrd="0" presId="urn:microsoft.com/office/officeart/2005/8/layout/hierarchy1"/>
    <dgm:cxn modelId="{7873B241-1ECC-4F73-BE03-E377B51993A4}" type="presParOf" srcId="{FE6BCA82-DD64-4AA2-B37B-C26167472AF6}" destId="{83506CBC-767E-4CBC-96C1-C82F02D34487}" srcOrd="0" destOrd="0" presId="urn:microsoft.com/office/officeart/2005/8/layout/hierarchy1"/>
    <dgm:cxn modelId="{4216FBB2-5B84-4FBD-AB7F-54E1A494D2A3}" type="presParOf" srcId="{83506CBC-767E-4CBC-96C1-C82F02D34487}" destId="{7073182D-59C0-4302-94D5-54C0C55E2DC8}" srcOrd="0" destOrd="0" presId="urn:microsoft.com/office/officeart/2005/8/layout/hierarchy1"/>
    <dgm:cxn modelId="{4A59979A-ACA2-4404-A4D5-122DBE662BD4}" type="presParOf" srcId="{83506CBC-767E-4CBC-96C1-C82F02D34487}" destId="{F4ACF58C-9C3F-4BB4-96EA-E748E826899E}" srcOrd="1" destOrd="0" presId="urn:microsoft.com/office/officeart/2005/8/layout/hierarchy1"/>
    <dgm:cxn modelId="{963E466C-1EB3-43FC-9D9E-01DDB0FAC07F}" type="presParOf" srcId="{FE6BCA82-DD64-4AA2-B37B-C26167472AF6}" destId="{0F2FF19F-4CAC-4054-BB19-C3012B67B60E}" srcOrd="1" destOrd="0" presId="urn:microsoft.com/office/officeart/2005/8/layout/hierarchy1"/>
    <dgm:cxn modelId="{0B84A8CD-7C3A-44A9-A6FD-92DBD2541AF9}" type="presParOf" srcId="{BE183C97-0F08-4831-A0C6-A10DEB5C122C}" destId="{7815CD2A-94A8-4B8B-A4EE-A11E357AEA3C}" srcOrd="2" destOrd="0" presId="urn:microsoft.com/office/officeart/2005/8/layout/hierarchy1"/>
    <dgm:cxn modelId="{25804494-63F7-47FE-A523-F586D6A5D864}" type="presParOf" srcId="{BE183C97-0F08-4831-A0C6-A10DEB5C122C}" destId="{9470DD7D-0751-47B4-A2E8-DF25D74F36BA}" srcOrd="3" destOrd="0" presId="urn:microsoft.com/office/officeart/2005/8/layout/hierarchy1"/>
    <dgm:cxn modelId="{0BCA0E65-3B42-4D52-B3E9-B50CC989CCC1}" type="presParOf" srcId="{9470DD7D-0751-47B4-A2E8-DF25D74F36BA}" destId="{AD823E99-B491-4A5A-88BA-942ACD81CC7D}" srcOrd="0" destOrd="0" presId="urn:microsoft.com/office/officeart/2005/8/layout/hierarchy1"/>
    <dgm:cxn modelId="{6438D28D-B0A9-48AA-9186-E9375121C5E3}" type="presParOf" srcId="{AD823E99-B491-4A5A-88BA-942ACD81CC7D}" destId="{2489EB3E-DBD6-40DA-AE2E-AB9DA5A90C5E}" srcOrd="0" destOrd="0" presId="urn:microsoft.com/office/officeart/2005/8/layout/hierarchy1"/>
    <dgm:cxn modelId="{B666E9D1-2BD8-4F69-850F-143144C6095E}" type="presParOf" srcId="{AD823E99-B491-4A5A-88BA-942ACD81CC7D}" destId="{7FAEC1B4-3F00-4B6E-A2C0-6DAC5AD5BA81}" srcOrd="1" destOrd="0" presId="urn:microsoft.com/office/officeart/2005/8/layout/hierarchy1"/>
    <dgm:cxn modelId="{DEF77A1E-1E84-416A-92AC-BAFB21BF0C0B}" type="presParOf" srcId="{9470DD7D-0751-47B4-A2E8-DF25D74F36BA}" destId="{EB55A326-8F30-4FBD-A3AA-64B9784DFAD8}" srcOrd="1" destOrd="0" presId="urn:microsoft.com/office/officeart/2005/8/layout/hierarchy1"/>
    <dgm:cxn modelId="{FEDD74AF-A9DD-465C-AA44-0151DE32DDCE}" type="presParOf" srcId="{BE183C97-0F08-4831-A0C6-A10DEB5C122C}" destId="{B318172C-15C6-49BE-9177-B6174840C134}" srcOrd="4" destOrd="0" presId="urn:microsoft.com/office/officeart/2005/8/layout/hierarchy1"/>
    <dgm:cxn modelId="{A16C00B8-A7E9-499C-B478-38AB48682929}" type="presParOf" srcId="{BE183C97-0F08-4831-A0C6-A10DEB5C122C}" destId="{896FC793-71C4-49BB-BAF6-9D7D876ABECA}" srcOrd="5" destOrd="0" presId="urn:microsoft.com/office/officeart/2005/8/layout/hierarchy1"/>
    <dgm:cxn modelId="{293A5DD5-5899-4A3B-A154-6516D82472DE}" type="presParOf" srcId="{896FC793-71C4-49BB-BAF6-9D7D876ABECA}" destId="{800BEC50-77DF-4C93-8F99-57AC2D70A623}" srcOrd="0" destOrd="0" presId="urn:microsoft.com/office/officeart/2005/8/layout/hierarchy1"/>
    <dgm:cxn modelId="{1081CB91-D9D1-46ED-A14E-44B48F904B39}" type="presParOf" srcId="{800BEC50-77DF-4C93-8F99-57AC2D70A623}" destId="{DE63DC17-F5AC-4FFC-9BDA-4D8C345E266E}" srcOrd="0" destOrd="0" presId="urn:microsoft.com/office/officeart/2005/8/layout/hierarchy1"/>
    <dgm:cxn modelId="{AF72010B-B3AB-4CB8-913E-D29201774B7C}" type="presParOf" srcId="{800BEC50-77DF-4C93-8F99-57AC2D70A623}" destId="{FC5C79F1-71A8-4950-BBD1-AE486A6B9E86}" srcOrd="1" destOrd="0" presId="urn:microsoft.com/office/officeart/2005/8/layout/hierarchy1"/>
    <dgm:cxn modelId="{7FF8477B-45D6-4032-B0C5-21CE654735F6}" type="presParOf" srcId="{896FC793-71C4-49BB-BAF6-9D7D876ABECA}" destId="{A9E3B284-63B1-4437-A951-779B2F41419A}" srcOrd="1" destOrd="0" presId="urn:microsoft.com/office/officeart/2005/8/layout/hierarchy1"/>
    <dgm:cxn modelId="{08F0494E-B81F-4A15-B69C-B1574B2B954F}" type="presParOf" srcId="{BE183C97-0F08-4831-A0C6-A10DEB5C122C}" destId="{210D500B-80E1-417F-9BA2-102DB67F0098}" srcOrd="6" destOrd="0" presId="urn:microsoft.com/office/officeart/2005/8/layout/hierarchy1"/>
    <dgm:cxn modelId="{0727ECE0-1FA4-4D4E-AF2D-EAC528D4029E}" type="presParOf" srcId="{BE183C97-0F08-4831-A0C6-A10DEB5C122C}" destId="{C1197AA4-AF3F-4671-B39A-C4BFDA825A4E}" srcOrd="7" destOrd="0" presId="urn:microsoft.com/office/officeart/2005/8/layout/hierarchy1"/>
    <dgm:cxn modelId="{10C16FAD-75A0-4044-B181-2716B00BD418}" type="presParOf" srcId="{C1197AA4-AF3F-4671-B39A-C4BFDA825A4E}" destId="{3C294685-1854-4F9A-9D85-B5E08497BE68}" srcOrd="0" destOrd="0" presId="urn:microsoft.com/office/officeart/2005/8/layout/hierarchy1"/>
    <dgm:cxn modelId="{6D3E9D18-90B3-4229-9577-FBAD047FED18}" type="presParOf" srcId="{3C294685-1854-4F9A-9D85-B5E08497BE68}" destId="{6C75C230-9C58-40EF-909F-DD24491C0479}" srcOrd="0" destOrd="0" presId="urn:microsoft.com/office/officeart/2005/8/layout/hierarchy1"/>
    <dgm:cxn modelId="{0CCBDB3A-879C-406C-88E2-DFCEECB7F0FA}" type="presParOf" srcId="{3C294685-1854-4F9A-9D85-B5E08497BE68}" destId="{7235B06A-566D-44EA-AA88-DB5C69B0FDD3}" srcOrd="1" destOrd="0" presId="urn:microsoft.com/office/officeart/2005/8/layout/hierarchy1"/>
    <dgm:cxn modelId="{29C29966-D793-43DF-8A2C-36DB2EE5B508}" type="presParOf" srcId="{C1197AA4-AF3F-4671-B39A-C4BFDA825A4E}" destId="{6F123EA9-39B1-441F-8291-049AD685AA59}" srcOrd="1" destOrd="0" presId="urn:microsoft.com/office/officeart/2005/8/layout/hierarchy1"/>
    <dgm:cxn modelId="{C94E1731-487B-454F-9B37-FFB662FED1A4}" type="presParOf" srcId="{BE183C97-0F08-4831-A0C6-A10DEB5C122C}" destId="{67749E80-768E-4BE8-93B4-AC8A786196C3}" srcOrd="8" destOrd="0" presId="urn:microsoft.com/office/officeart/2005/8/layout/hierarchy1"/>
    <dgm:cxn modelId="{1700CAF6-D59A-4ADE-931A-1D8DE10F7E1E}" type="presParOf" srcId="{BE183C97-0F08-4831-A0C6-A10DEB5C122C}" destId="{3B7B0A88-F7FB-42F1-B4A7-4E9688C2266E}" srcOrd="9" destOrd="0" presId="urn:microsoft.com/office/officeart/2005/8/layout/hierarchy1"/>
    <dgm:cxn modelId="{C20807A0-6CE1-49C3-9477-C85817548D3F}" type="presParOf" srcId="{3B7B0A88-F7FB-42F1-B4A7-4E9688C2266E}" destId="{27C23525-3230-43FB-99EE-D1596270B0F4}" srcOrd="0" destOrd="0" presId="urn:microsoft.com/office/officeart/2005/8/layout/hierarchy1"/>
    <dgm:cxn modelId="{0497B1F3-B57E-49B8-8BD9-65FDE93E8643}" type="presParOf" srcId="{27C23525-3230-43FB-99EE-D1596270B0F4}" destId="{BEC5377B-C7A5-4F58-92FF-A27041EB335F}" srcOrd="0" destOrd="0" presId="urn:microsoft.com/office/officeart/2005/8/layout/hierarchy1"/>
    <dgm:cxn modelId="{7E67D604-5A08-4CE1-AF4A-24A13DF6BDED}" type="presParOf" srcId="{27C23525-3230-43FB-99EE-D1596270B0F4}" destId="{68C4FB6C-D0EB-4F10-9461-EA9AAFCFB18F}" srcOrd="1" destOrd="0" presId="urn:microsoft.com/office/officeart/2005/8/layout/hierarchy1"/>
    <dgm:cxn modelId="{F59A90EC-C5B9-4734-8208-5170A2F4C6B7}" type="presParOf" srcId="{3B7B0A88-F7FB-42F1-B4A7-4E9688C2266E}" destId="{E2D703E1-4C83-4A8E-B7AA-12183E6D2847}" srcOrd="1" destOrd="0" presId="urn:microsoft.com/office/officeart/2005/8/layout/hierarchy1"/>
    <dgm:cxn modelId="{CD68EDCE-840D-4F48-851C-AFF8581A7003}" type="presParOf" srcId="{E2D703E1-4C83-4A8E-B7AA-12183E6D2847}" destId="{42F29782-EA5F-4793-8E1F-023CEDC206D9}" srcOrd="0" destOrd="0" presId="urn:microsoft.com/office/officeart/2005/8/layout/hierarchy1"/>
    <dgm:cxn modelId="{32D75793-F12B-46DD-ABA1-00E7632F58DF}" type="presParOf" srcId="{E2D703E1-4C83-4A8E-B7AA-12183E6D2847}" destId="{1E535A82-0545-4636-9515-3D53433837B0}" srcOrd="1" destOrd="0" presId="urn:microsoft.com/office/officeart/2005/8/layout/hierarchy1"/>
    <dgm:cxn modelId="{CF7DADE8-CBAB-4A29-81E5-335D289B25CF}" type="presParOf" srcId="{1E535A82-0545-4636-9515-3D53433837B0}" destId="{21BC4321-8E05-459B-83BB-CEB97D95437B}" srcOrd="0" destOrd="0" presId="urn:microsoft.com/office/officeart/2005/8/layout/hierarchy1"/>
    <dgm:cxn modelId="{07AC5C7B-4740-4EE3-A953-E073FA1AFE90}" type="presParOf" srcId="{21BC4321-8E05-459B-83BB-CEB97D95437B}" destId="{4C5048A3-775F-476C-968C-1B287F4A255F}" srcOrd="0" destOrd="0" presId="urn:microsoft.com/office/officeart/2005/8/layout/hierarchy1"/>
    <dgm:cxn modelId="{6B9E0C12-AC9D-4446-B616-1C39782A1682}" type="presParOf" srcId="{21BC4321-8E05-459B-83BB-CEB97D95437B}" destId="{1DBF212E-99E6-4AA7-9D1E-F67B35B689A2}" srcOrd="1" destOrd="0" presId="urn:microsoft.com/office/officeart/2005/8/layout/hierarchy1"/>
    <dgm:cxn modelId="{B14D1F47-FA9D-437A-BEF3-15E2D026432B}" type="presParOf" srcId="{1E535A82-0545-4636-9515-3D53433837B0}" destId="{B2932E1D-1867-47B4-B200-3879B6A842B6}" srcOrd="1" destOrd="0" presId="urn:microsoft.com/office/officeart/2005/8/layout/hierarchy1"/>
    <dgm:cxn modelId="{F8E9BF1F-76CD-4B97-A67D-9198A16554FC}" type="presParOf" srcId="{E2D703E1-4C83-4A8E-B7AA-12183E6D2847}" destId="{502E55DB-A11A-4D83-A106-04803EAC72C7}" srcOrd="2" destOrd="0" presId="urn:microsoft.com/office/officeart/2005/8/layout/hierarchy1"/>
    <dgm:cxn modelId="{111660D2-ABF7-4D26-A622-F6D738795F1A}" type="presParOf" srcId="{E2D703E1-4C83-4A8E-B7AA-12183E6D2847}" destId="{CC37EC62-41B6-43D7-B282-D4B1E9E43BE8}" srcOrd="3" destOrd="0" presId="urn:microsoft.com/office/officeart/2005/8/layout/hierarchy1"/>
    <dgm:cxn modelId="{FD7299A7-D883-4CC6-993E-0E2F83D99CA0}" type="presParOf" srcId="{CC37EC62-41B6-43D7-B282-D4B1E9E43BE8}" destId="{120542BC-4D98-43E3-987E-2890491A5534}" srcOrd="0" destOrd="0" presId="urn:microsoft.com/office/officeart/2005/8/layout/hierarchy1"/>
    <dgm:cxn modelId="{2AE351DA-6613-44F8-87E2-582F6679E4CA}" type="presParOf" srcId="{120542BC-4D98-43E3-987E-2890491A5534}" destId="{0B21E543-D5DD-4508-9D8C-622C38AD0916}" srcOrd="0" destOrd="0" presId="urn:microsoft.com/office/officeart/2005/8/layout/hierarchy1"/>
    <dgm:cxn modelId="{A4014B9F-3313-4288-A62A-03FB6A7B92C0}" type="presParOf" srcId="{120542BC-4D98-43E3-987E-2890491A5534}" destId="{8E2900B4-E05A-4B74-83AB-6679C484638B}" srcOrd="1" destOrd="0" presId="urn:microsoft.com/office/officeart/2005/8/layout/hierarchy1"/>
    <dgm:cxn modelId="{7BA69E16-1498-45CE-BAFB-BA22A76C94C2}" type="presParOf" srcId="{CC37EC62-41B6-43D7-B282-D4B1E9E43BE8}" destId="{47C70A11-50AB-4869-89D2-8B70C1411878}" srcOrd="1" destOrd="0" presId="urn:microsoft.com/office/officeart/2005/8/layout/hierarchy1"/>
    <dgm:cxn modelId="{862512A8-5CFD-47D5-895C-B4F118E5350F}" type="presParOf" srcId="{BE183C97-0F08-4831-A0C6-A10DEB5C122C}" destId="{F85BBB1C-FF7C-47E1-AF03-18BAE207A3C7}" srcOrd="10" destOrd="0" presId="urn:microsoft.com/office/officeart/2005/8/layout/hierarchy1"/>
    <dgm:cxn modelId="{849B4F43-C8FF-4D36-BE78-FA5FEF9825CB}" type="presParOf" srcId="{BE183C97-0F08-4831-A0C6-A10DEB5C122C}" destId="{82709559-6F59-4E08-8E02-373AD3AE3B32}" srcOrd="11" destOrd="0" presId="urn:microsoft.com/office/officeart/2005/8/layout/hierarchy1"/>
    <dgm:cxn modelId="{4B73A58C-82D5-4C48-9C54-E2E13DA5D8EC}" type="presParOf" srcId="{82709559-6F59-4E08-8E02-373AD3AE3B32}" destId="{7856ABE9-5F8B-43FA-A80E-56359D3BD770}" srcOrd="0" destOrd="0" presId="urn:microsoft.com/office/officeart/2005/8/layout/hierarchy1"/>
    <dgm:cxn modelId="{85322940-C3E1-43D3-9460-1567291E0DF1}" type="presParOf" srcId="{7856ABE9-5F8B-43FA-A80E-56359D3BD770}" destId="{D67514FC-A0CE-4D4D-86BE-759E2DF76016}" srcOrd="0" destOrd="0" presId="urn:microsoft.com/office/officeart/2005/8/layout/hierarchy1"/>
    <dgm:cxn modelId="{DB8A6F5F-3FD1-4162-891E-DF13AA2BEC35}" type="presParOf" srcId="{7856ABE9-5F8B-43FA-A80E-56359D3BD770}" destId="{D24B58DD-A53F-4B78-A256-4CA3EBD57CFD}" srcOrd="1" destOrd="0" presId="urn:microsoft.com/office/officeart/2005/8/layout/hierarchy1"/>
    <dgm:cxn modelId="{999903B1-9C25-4B1E-AE06-759944738E2D}" type="presParOf" srcId="{82709559-6F59-4E08-8E02-373AD3AE3B32}" destId="{6DF7D284-5EFA-428C-9C4F-E201EAE2B4D0}" srcOrd="1" destOrd="0" presId="urn:microsoft.com/office/officeart/2005/8/layout/hierarchy1"/>
    <dgm:cxn modelId="{AADFBE7D-1202-46D5-B4EF-D4FBAB77A053}" type="presParOf" srcId="{BE183C97-0F08-4831-A0C6-A10DEB5C122C}" destId="{D94AD4E2-CF3B-487E-91D3-4676C6F7EA65}" srcOrd="12" destOrd="0" presId="urn:microsoft.com/office/officeart/2005/8/layout/hierarchy1"/>
    <dgm:cxn modelId="{AE3DD2F3-6C27-4C36-BE8E-F174AC1D2E30}" type="presParOf" srcId="{BE183C97-0F08-4831-A0C6-A10DEB5C122C}" destId="{EB1C98D8-8888-44F6-B365-155166F530B5}" srcOrd="13" destOrd="0" presId="urn:microsoft.com/office/officeart/2005/8/layout/hierarchy1"/>
    <dgm:cxn modelId="{56D24A96-BE0C-44DB-8926-E81582D7CB25}" type="presParOf" srcId="{EB1C98D8-8888-44F6-B365-155166F530B5}" destId="{1A803C38-FAD1-459B-A131-164E370B4D33}" srcOrd="0" destOrd="0" presId="urn:microsoft.com/office/officeart/2005/8/layout/hierarchy1"/>
    <dgm:cxn modelId="{67A22029-E771-4A36-A5CE-DD7EECCDCA6B}" type="presParOf" srcId="{1A803C38-FAD1-459B-A131-164E370B4D33}" destId="{2D3257FA-A12B-4233-B3F9-6C96B9A442F6}" srcOrd="0" destOrd="0" presId="urn:microsoft.com/office/officeart/2005/8/layout/hierarchy1"/>
    <dgm:cxn modelId="{AFF034CB-819B-4095-9FC9-D0D290AAF804}" type="presParOf" srcId="{1A803C38-FAD1-459B-A131-164E370B4D33}" destId="{0D69985E-951D-4CE8-98F8-ABDDD7A2659F}" srcOrd="1" destOrd="0" presId="urn:microsoft.com/office/officeart/2005/8/layout/hierarchy1"/>
    <dgm:cxn modelId="{F361E1B3-DBF1-4BA1-9EBE-FE4571058107}" type="presParOf" srcId="{EB1C98D8-8888-44F6-B365-155166F530B5}" destId="{1674C093-92F5-4F82-9E52-4732EE4EF55A}" srcOrd="1" destOrd="0" presId="urn:microsoft.com/office/officeart/2005/8/layout/hierarchy1"/>
    <dgm:cxn modelId="{DE9E5BA7-0642-484C-9420-D865D4239DA2}" type="presParOf" srcId="{BE183C97-0F08-4831-A0C6-A10DEB5C122C}" destId="{9AA21CFD-CFB9-4AEF-B534-D735194ED472}" srcOrd="14" destOrd="0" presId="urn:microsoft.com/office/officeart/2005/8/layout/hierarchy1"/>
    <dgm:cxn modelId="{175F380F-AAB0-489A-A608-3B80BD2C9ABB}" type="presParOf" srcId="{BE183C97-0F08-4831-A0C6-A10DEB5C122C}" destId="{ED6E822F-36E1-427A-8466-D1ACED96535C}" srcOrd="15" destOrd="0" presId="urn:microsoft.com/office/officeart/2005/8/layout/hierarchy1"/>
    <dgm:cxn modelId="{C007EE78-6984-4EAD-86A5-33F074794F02}" type="presParOf" srcId="{ED6E822F-36E1-427A-8466-D1ACED96535C}" destId="{D8301CD4-18C0-428A-9781-7DEE0CE5EAC2}" srcOrd="0" destOrd="0" presId="urn:microsoft.com/office/officeart/2005/8/layout/hierarchy1"/>
    <dgm:cxn modelId="{450F2B01-EA26-4ACC-BD7D-966AF330FD19}" type="presParOf" srcId="{D8301CD4-18C0-428A-9781-7DEE0CE5EAC2}" destId="{40E0C31E-124A-4A38-8397-381FCDAD1F1C}" srcOrd="0" destOrd="0" presId="urn:microsoft.com/office/officeart/2005/8/layout/hierarchy1"/>
    <dgm:cxn modelId="{C4B60C44-5885-4E3B-837A-6C680AA062F7}" type="presParOf" srcId="{D8301CD4-18C0-428A-9781-7DEE0CE5EAC2}" destId="{FD1C171C-EBC8-4931-97E3-6B2FF6423A23}" srcOrd="1" destOrd="0" presId="urn:microsoft.com/office/officeart/2005/8/layout/hierarchy1"/>
    <dgm:cxn modelId="{BB720D7F-9349-4DEE-90A6-F24C2C4440A9}" type="presParOf" srcId="{ED6E822F-36E1-427A-8466-D1ACED96535C}" destId="{8EBC5D3C-33D2-4FCF-B3FF-36DDF923041B}" srcOrd="1" destOrd="0" presId="urn:microsoft.com/office/officeart/2005/8/layout/hierarchy1"/>
    <dgm:cxn modelId="{F83B4AA1-B37F-466E-BA72-501A30BCB8EF}" type="presParOf" srcId="{BE183C97-0F08-4831-A0C6-A10DEB5C122C}" destId="{DF3ED42D-F86F-4130-A886-45A4BA844FC4}" srcOrd="16" destOrd="0" presId="urn:microsoft.com/office/officeart/2005/8/layout/hierarchy1"/>
    <dgm:cxn modelId="{17F761A6-C413-4AC0-815C-DA64F0F048D0}" type="presParOf" srcId="{BE183C97-0F08-4831-A0C6-A10DEB5C122C}" destId="{3A48ECBF-4D0C-4F1E-A813-786C77E39ACA}" srcOrd="17" destOrd="0" presId="urn:microsoft.com/office/officeart/2005/8/layout/hierarchy1"/>
    <dgm:cxn modelId="{AE553E35-DBE9-4508-ABCB-BC428374BCF9}" type="presParOf" srcId="{3A48ECBF-4D0C-4F1E-A813-786C77E39ACA}" destId="{A421B490-D957-420E-91B0-4E9827FC306B}" srcOrd="0" destOrd="0" presId="urn:microsoft.com/office/officeart/2005/8/layout/hierarchy1"/>
    <dgm:cxn modelId="{B35D58EA-3123-4387-83FA-7E1D13623906}" type="presParOf" srcId="{A421B490-D957-420E-91B0-4E9827FC306B}" destId="{8D5AEC91-556B-4C11-8E46-AEE626767012}" srcOrd="0" destOrd="0" presId="urn:microsoft.com/office/officeart/2005/8/layout/hierarchy1"/>
    <dgm:cxn modelId="{D35DA20D-D93E-46FA-9720-D95F774C73F7}" type="presParOf" srcId="{A421B490-D957-420E-91B0-4E9827FC306B}" destId="{C0EEBD41-72F3-43C3-A8C0-013F7DBBAB6D}" srcOrd="1" destOrd="0" presId="urn:microsoft.com/office/officeart/2005/8/layout/hierarchy1"/>
    <dgm:cxn modelId="{2AF0EF5D-F787-4439-A75C-ECB376F2E80A}" type="presParOf" srcId="{3A48ECBF-4D0C-4F1E-A813-786C77E39ACA}" destId="{91F7BFB9-63AF-420F-8948-F267FDF6A3F5}" srcOrd="1" destOrd="0" presId="urn:microsoft.com/office/officeart/2005/8/layout/hierarchy1"/>
    <dgm:cxn modelId="{338DE8EB-4EC7-402C-8ABA-1177A9CEB17F}" type="presParOf" srcId="{BE183C97-0F08-4831-A0C6-A10DEB5C122C}" destId="{440E83A7-9ED8-48E4-8BCD-4CEB6D45C1BE}" srcOrd="18" destOrd="0" presId="urn:microsoft.com/office/officeart/2005/8/layout/hierarchy1"/>
    <dgm:cxn modelId="{794CB6B9-0462-427C-9E24-079AD27D53EB}" type="presParOf" srcId="{BE183C97-0F08-4831-A0C6-A10DEB5C122C}" destId="{3EC7D523-1E48-43F9-82BF-35236C8B46BF}" srcOrd="19" destOrd="0" presId="urn:microsoft.com/office/officeart/2005/8/layout/hierarchy1"/>
    <dgm:cxn modelId="{2340D673-DF8F-444F-B052-DCEB6C60762E}" type="presParOf" srcId="{3EC7D523-1E48-43F9-82BF-35236C8B46BF}" destId="{9F65650B-A914-48EC-8284-179CD99AF766}" srcOrd="0" destOrd="0" presId="urn:microsoft.com/office/officeart/2005/8/layout/hierarchy1"/>
    <dgm:cxn modelId="{89E3795A-E744-45F4-BF7B-A653B8B403D8}" type="presParOf" srcId="{9F65650B-A914-48EC-8284-179CD99AF766}" destId="{0B0FF4E9-2FFE-449F-8F1A-3B580E5A6726}" srcOrd="0" destOrd="0" presId="urn:microsoft.com/office/officeart/2005/8/layout/hierarchy1"/>
    <dgm:cxn modelId="{C1F178BB-1852-4D76-93ED-852EEC0B0829}" type="presParOf" srcId="{9F65650B-A914-48EC-8284-179CD99AF766}" destId="{F8DDB782-AD98-4AC5-A722-F102BB67AE0B}" srcOrd="1" destOrd="0" presId="urn:microsoft.com/office/officeart/2005/8/layout/hierarchy1"/>
    <dgm:cxn modelId="{26463583-F3B6-47EE-85DB-C7BDE0CC3BAB}" type="presParOf" srcId="{3EC7D523-1E48-43F9-82BF-35236C8B46BF}" destId="{7B5CC7AB-7709-42DE-9CC7-3C3D1A17AF2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0E83A7-9ED8-48E4-8BCD-4CEB6D45C1BE}">
      <dsp:nvSpPr>
        <dsp:cNvPr id="0" name=""/>
        <dsp:cNvSpPr/>
      </dsp:nvSpPr>
      <dsp:spPr>
        <a:xfrm>
          <a:off x="5304513" y="1461581"/>
          <a:ext cx="3453277" cy="182605"/>
        </a:xfrm>
        <a:custGeom>
          <a:avLst/>
          <a:gdLst/>
          <a:ahLst/>
          <a:cxnLst/>
          <a:rect l="0" t="0" r="0" b="0"/>
          <a:pathLst>
            <a:path>
              <a:moveTo>
                <a:pt x="0" y="0"/>
              </a:moveTo>
              <a:lnTo>
                <a:pt x="0" y="124440"/>
              </a:lnTo>
              <a:lnTo>
                <a:pt x="3453277" y="124440"/>
              </a:lnTo>
              <a:lnTo>
                <a:pt x="3453277" y="182605"/>
              </a:lnTo>
            </a:path>
          </a:pathLst>
        </a:custGeom>
        <a:noFill/>
        <a:ln w="25400" cap="flat" cmpd="sng" algn="ctr">
          <a:solidFill>
            <a:srgbClr val="007582"/>
          </a:solidFill>
          <a:prstDash val="solid"/>
        </a:ln>
        <a:effectLst/>
      </dsp:spPr>
      <dsp:style>
        <a:lnRef idx="2">
          <a:scrgbClr r="0" g="0" b="0"/>
        </a:lnRef>
        <a:fillRef idx="0">
          <a:scrgbClr r="0" g="0" b="0"/>
        </a:fillRef>
        <a:effectRef idx="0">
          <a:scrgbClr r="0" g="0" b="0"/>
        </a:effectRef>
        <a:fontRef idx="minor"/>
      </dsp:style>
    </dsp:sp>
    <dsp:sp modelId="{DF3ED42D-F86F-4130-A886-45A4BA844FC4}">
      <dsp:nvSpPr>
        <dsp:cNvPr id="0" name=""/>
        <dsp:cNvSpPr/>
      </dsp:nvSpPr>
      <dsp:spPr>
        <a:xfrm>
          <a:off x="5304513" y="1461581"/>
          <a:ext cx="2685882" cy="182605"/>
        </a:xfrm>
        <a:custGeom>
          <a:avLst/>
          <a:gdLst/>
          <a:ahLst/>
          <a:cxnLst/>
          <a:rect l="0" t="0" r="0" b="0"/>
          <a:pathLst>
            <a:path>
              <a:moveTo>
                <a:pt x="0" y="0"/>
              </a:moveTo>
              <a:lnTo>
                <a:pt x="0" y="124440"/>
              </a:lnTo>
              <a:lnTo>
                <a:pt x="2685882" y="124440"/>
              </a:lnTo>
              <a:lnTo>
                <a:pt x="2685882" y="182605"/>
              </a:lnTo>
            </a:path>
          </a:pathLst>
        </a:custGeom>
        <a:noFill/>
        <a:ln w="25400" cap="flat" cmpd="sng" algn="ctr">
          <a:solidFill>
            <a:srgbClr val="007582"/>
          </a:solidFill>
          <a:prstDash val="solid"/>
        </a:ln>
        <a:effectLst/>
      </dsp:spPr>
      <dsp:style>
        <a:lnRef idx="2">
          <a:scrgbClr r="0" g="0" b="0"/>
        </a:lnRef>
        <a:fillRef idx="0">
          <a:scrgbClr r="0" g="0" b="0"/>
        </a:fillRef>
        <a:effectRef idx="0">
          <a:scrgbClr r="0" g="0" b="0"/>
        </a:effectRef>
        <a:fontRef idx="minor"/>
      </dsp:style>
    </dsp:sp>
    <dsp:sp modelId="{9AA21CFD-CFB9-4AEF-B534-D735194ED472}">
      <dsp:nvSpPr>
        <dsp:cNvPr id="0" name=""/>
        <dsp:cNvSpPr/>
      </dsp:nvSpPr>
      <dsp:spPr>
        <a:xfrm>
          <a:off x="5304513" y="1461581"/>
          <a:ext cx="1918487" cy="182605"/>
        </a:xfrm>
        <a:custGeom>
          <a:avLst/>
          <a:gdLst/>
          <a:ahLst/>
          <a:cxnLst/>
          <a:rect l="0" t="0" r="0" b="0"/>
          <a:pathLst>
            <a:path>
              <a:moveTo>
                <a:pt x="0" y="0"/>
              </a:moveTo>
              <a:lnTo>
                <a:pt x="0" y="124440"/>
              </a:lnTo>
              <a:lnTo>
                <a:pt x="1918487" y="124440"/>
              </a:lnTo>
              <a:lnTo>
                <a:pt x="1918487" y="182605"/>
              </a:lnTo>
            </a:path>
          </a:pathLst>
        </a:custGeom>
        <a:noFill/>
        <a:ln w="25400" cap="flat" cmpd="sng" algn="ctr">
          <a:solidFill>
            <a:srgbClr val="007582"/>
          </a:solidFill>
          <a:prstDash val="solid"/>
        </a:ln>
        <a:effectLst/>
      </dsp:spPr>
      <dsp:style>
        <a:lnRef idx="2">
          <a:scrgbClr r="0" g="0" b="0"/>
        </a:lnRef>
        <a:fillRef idx="0">
          <a:scrgbClr r="0" g="0" b="0"/>
        </a:fillRef>
        <a:effectRef idx="0">
          <a:scrgbClr r="0" g="0" b="0"/>
        </a:effectRef>
        <a:fontRef idx="minor"/>
      </dsp:style>
    </dsp:sp>
    <dsp:sp modelId="{D94AD4E2-CF3B-487E-91D3-4676C6F7EA65}">
      <dsp:nvSpPr>
        <dsp:cNvPr id="0" name=""/>
        <dsp:cNvSpPr/>
      </dsp:nvSpPr>
      <dsp:spPr>
        <a:xfrm>
          <a:off x="5304513" y="1461581"/>
          <a:ext cx="1151092" cy="182605"/>
        </a:xfrm>
        <a:custGeom>
          <a:avLst/>
          <a:gdLst/>
          <a:ahLst/>
          <a:cxnLst/>
          <a:rect l="0" t="0" r="0" b="0"/>
          <a:pathLst>
            <a:path>
              <a:moveTo>
                <a:pt x="0" y="0"/>
              </a:moveTo>
              <a:lnTo>
                <a:pt x="0" y="124440"/>
              </a:lnTo>
              <a:lnTo>
                <a:pt x="1151092" y="124440"/>
              </a:lnTo>
              <a:lnTo>
                <a:pt x="1151092" y="182605"/>
              </a:lnTo>
            </a:path>
          </a:pathLst>
        </a:custGeom>
        <a:noFill/>
        <a:ln w="25400" cap="flat" cmpd="sng" algn="ctr">
          <a:solidFill>
            <a:srgbClr val="007582"/>
          </a:solidFill>
          <a:prstDash val="solid"/>
        </a:ln>
        <a:effectLst/>
      </dsp:spPr>
      <dsp:style>
        <a:lnRef idx="2">
          <a:scrgbClr r="0" g="0" b="0"/>
        </a:lnRef>
        <a:fillRef idx="0">
          <a:scrgbClr r="0" g="0" b="0"/>
        </a:fillRef>
        <a:effectRef idx="0">
          <a:scrgbClr r="0" g="0" b="0"/>
        </a:effectRef>
        <a:fontRef idx="minor"/>
      </dsp:style>
    </dsp:sp>
    <dsp:sp modelId="{F85BBB1C-FF7C-47E1-AF03-18BAE207A3C7}">
      <dsp:nvSpPr>
        <dsp:cNvPr id="0" name=""/>
        <dsp:cNvSpPr/>
      </dsp:nvSpPr>
      <dsp:spPr>
        <a:xfrm>
          <a:off x="5304513" y="1461581"/>
          <a:ext cx="383697" cy="182605"/>
        </a:xfrm>
        <a:custGeom>
          <a:avLst/>
          <a:gdLst/>
          <a:ahLst/>
          <a:cxnLst/>
          <a:rect l="0" t="0" r="0" b="0"/>
          <a:pathLst>
            <a:path>
              <a:moveTo>
                <a:pt x="0" y="0"/>
              </a:moveTo>
              <a:lnTo>
                <a:pt x="0" y="124440"/>
              </a:lnTo>
              <a:lnTo>
                <a:pt x="383697" y="124440"/>
              </a:lnTo>
              <a:lnTo>
                <a:pt x="383697" y="182605"/>
              </a:lnTo>
            </a:path>
          </a:pathLst>
        </a:custGeom>
        <a:noFill/>
        <a:ln w="25400" cap="flat" cmpd="sng" algn="ctr">
          <a:solidFill>
            <a:srgbClr val="007582"/>
          </a:solidFill>
          <a:prstDash val="solid"/>
        </a:ln>
        <a:effectLst/>
      </dsp:spPr>
      <dsp:style>
        <a:lnRef idx="2">
          <a:scrgbClr r="0" g="0" b="0"/>
        </a:lnRef>
        <a:fillRef idx="0">
          <a:scrgbClr r="0" g="0" b="0"/>
        </a:fillRef>
        <a:effectRef idx="0">
          <a:scrgbClr r="0" g="0" b="0"/>
        </a:effectRef>
        <a:fontRef idx="minor"/>
      </dsp:style>
    </dsp:sp>
    <dsp:sp modelId="{502E55DB-A11A-4D83-A106-04803EAC72C7}">
      <dsp:nvSpPr>
        <dsp:cNvPr id="0" name=""/>
        <dsp:cNvSpPr/>
      </dsp:nvSpPr>
      <dsp:spPr>
        <a:xfrm>
          <a:off x="4920815" y="2042883"/>
          <a:ext cx="383697" cy="182605"/>
        </a:xfrm>
        <a:custGeom>
          <a:avLst/>
          <a:gdLst/>
          <a:ahLst/>
          <a:cxnLst/>
          <a:rect l="0" t="0" r="0" b="0"/>
          <a:pathLst>
            <a:path>
              <a:moveTo>
                <a:pt x="0" y="0"/>
              </a:moveTo>
              <a:lnTo>
                <a:pt x="0" y="124440"/>
              </a:lnTo>
              <a:lnTo>
                <a:pt x="383697" y="124440"/>
              </a:lnTo>
              <a:lnTo>
                <a:pt x="383697" y="182605"/>
              </a:lnTo>
            </a:path>
          </a:pathLst>
        </a:custGeom>
        <a:noFill/>
        <a:ln w="25400" cap="flat" cmpd="sng" algn="ctr">
          <a:solidFill>
            <a:srgbClr val="54565B"/>
          </a:solidFill>
          <a:prstDash val="solid"/>
        </a:ln>
        <a:effectLst/>
      </dsp:spPr>
      <dsp:style>
        <a:lnRef idx="2">
          <a:scrgbClr r="0" g="0" b="0"/>
        </a:lnRef>
        <a:fillRef idx="0">
          <a:scrgbClr r="0" g="0" b="0"/>
        </a:fillRef>
        <a:effectRef idx="0">
          <a:scrgbClr r="0" g="0" b="0"/>
        </a:effectRef>
        <a:fontRef idx="minor"/>
      </dsp:style>
    </dsp:sp>
    <dsp:sp modelId="{42F29782-EA5F-4793-8E1F-023CEDC206D9}">
      <dsp:nvSpPr>
        <dsp:cNvPr id="0" name=""/>
        <dsp:cNvSpPr/>
      </dsp:nvSpPr>
      <dsp:spPr>
        <a:xfrm>
          <a:off x="4537118" y="2042883"/>
          <a:ext cx="383697" cy="182605"/>
        </a:xfrm>
        <a:custGeom>
          <a:avLst/>
          <a:gdLst/>
          <a:ahLst/>
          <a:cxnLst/>
          <a:rect l="0" t="0" r="0" b="0"/>
          <a:pathLst>
            <a:path>
              <a:moveTo>
                <a:pt x="383697" y="0"/>
              </a:moveTo>
              <a:lnTo>
                <a:pt x="383697" y="124440"/>
              </a:lnTo>
              <a:lnTo>
                <a:pt x="0" y="124440"/>
              </a:lnTo>
              <a:lnTo>
                <a:pt x="0" y="182605"/>
              </a:lnTo>
            </a:path>
          </a:pathLst>
        </a:custGeom>
        <a:noFill/>
        <a:ln w="25400" cap="flat" cmpd="sng" algn="ctr">
          <a:solidFill>
            <a:srgbClr val="54565B"/>
          </a:solidFill>
          <a:prstDash val="solid"/>
        </a:ln>
        <a:effectLst/>
      </dsp:spPr>
      <dsp:style>
        <a:lnRef idx="2">
          <a:scrgbClr r="0" g="0" b="0"/>
        </a:lnRef>
        <a:fillRef idx="0">
          <a:scrgbClr r="0" g="0" b="0"/>
        </a:fillRef>
        <a:effectRef idx="0">
          <a:scrgbClr r="0" g="0" b="0"/>
        </a:effectRef>
        <a:fontRef idx="minor"/>
      </dsp:style>
    </dsp:sp>
    <dsp:sp modelId="{67749E80-768E-4BE8-93B4-AC8A786196C3}">
      <dsp:nvSpPr>
        <dsp:cNvPr id="0" name=""/>
        <dsp:cNvSpPr/>
      </dsp:nvSpPr>
      <dsp:spPr>
        <a:xfrm>
          <a:off x="4920815" y="1461581"/>
          <a:ext cx="383697" cy="182605"/>
        </a:xfrm>
        <a:custGeom>
          <a:avLst/>
          <a:gdLst/>
          <a:ahLst/>
          <a:cxnLst/>
          <a:rect l="0" t="0" r="0" b="0"/>
          <a:pathLst>
            <a:path>
              <a:moveTo>
                <a:pt x="383697" y="0"/>
              </a:moveTo>
              <a:lnTo>
                <a:pt x="383697" y="124440"/>
              </a:lnTo>
              <a:lnTo>
                <a:pt x="0" y="124440"/>
              </a:lnTo>
              <a:lnTo>
                <a:pt x="0" y="182605"/>
              </a:lnTo>
            </a:path>
          </a:pathLst>
        </a:custGeom>
        <a:noFill/>
        <a:ln w="25400" cap="flat" cmpd="sng" algn="ctr">
          <a:solidFill>
            <a:srgbClr val="007582"/>
          </a:solidFill>
          <a:prstDash val="solid"/>
        </a:ln>
        <a:effectLst/>
      </dsp:spPr>
      <dsp:style>
        <a:lnRef idx="2">
          <a:scrgbClr r="0" g="0" b="0"/>
        </a:lnRef>
        <a:fillRef idx="0">
          <a:scrgbClr r="0" g="0" b="0"/>
        </a:fillRef>
        <a:effectRef idx="0">
          <a:scrgbClr r="0" g="0" b="0"/>
        </a:effectRef>
        <a:fontRef idx="minor"/>
      </dsp:style>
    </dsp:sp>
    <dsp:sp modelId="{210D500B-80E1-417F-9BA2-102DB67F0098}">
      <dsp:nvSpPr>
        <dsp:cNvPr id="0" name=""/>
        <dsp:cNvSpPr/>
      </dsp:nvSpPr>
      <dsp:spPr>
        <a:xfrm>
          <a:off x="4153420" y="1461581"/>
          <a:ext cx="1151092" cy="182605"/>
        </a:xfrm>
        <a:custGeom>
          <a:avLst/>
          <a:gdLst/>
          <a:ahLst/>
          <a:cxnLst/>
          <a:rect l="0" t="0" r="0" b="0"/>
          <a:pathLst>
            <a:path>
              <a:moveTo>
                <a:pt x="1151092" y="0"/>
              </a:moveTo>
              <a:lnTo>
                <a:pt x="1151092" y="124440"/>
              </a:lnTo>
              <a:lnTo>
                <a:pt x="0" y="124440"/>
              </a:lnTo>
              <a:lnTo>
                <a:pt x="0" y="182605"/>
              </a:lnTo>
            </a:path>
          </a:pathLst>
        </a:custGeom>
        <a:noFill/>
        <a:ln w="25400" cap="flat" cmpd="sng" algn="ctr">
          <a:solidFill>
            <a:srgbClr val="007582"/>
          </a:solidFill>
          <a:prstDash val="solid"/>
        </a:ln>
        <a:effectLst/>
      </dsp:spPr>
      <dsp:style>
        <a:lnRef idx="2">
          <a:scrgbClr r="0" g="0" b="0"/>
        </a:lnRef>
        <a:fillRef idx="0">
          <a:scrgbClr r="0" g="0" b="0"/>
        </a:fillRef>
        <a:effectRef idx="0">
          <a:scrgbClr r="0" g="0" b="0"/>
        </a:effectRef>
        <a:fontRef idx="minor"/>
      </dsp:style>
    </dsp:sp>
    <dsp:sp modelId="{B318172C-15C6-49BE-9177-B6174840C134}">
      <dsp:nvSpPr>
        <dsp:cNvPr id="0" name=""/>
        <dsp:cNvSpPr/>
      </dsp:nvSpPr>
      <dsp:spPr>
        <a:xfrm>
          <a:off x="3386025" y="1461581"/>
          <a:ext cx="1918487" cy="182605"/>
        </a:xfrm>
        <a:custGeom>
          <a:avLst/>
          <a:gdLst/>
          <a:ahLst/>
          <a:cxnLst/>
          <a:rect l="0" t="0" r="0" b="0"/>
          <a:pathLst>
            <a:path>
              <a:moveTo>
                <a:pt x="1918487" y="0"/>
              </a:moveTo>
              <a:lnTo>
                <a:pt x="1918487" y="124440"/>
              </a:lnTo>
              <a:lnTo>
                <a:pt x="0" y="124440"/>
              </a:lnTo>
              <a:lnTo>
                <a:pt x="0" y="182605"/>
              </a:lnTo>
            </a:path>
          </a:pathLst>
        </a:custGeom>
        <a:noFill/>
        <a:ln w="25400" cap="flat" cmpd="sng" algn="ctr">
          <a:solidFill>
            <a:srgbClr val="007582"/>
          </a:solidFill>
          <a:prstDash val="solid"/>
        </a:ln>
        <a:effectLst/>
      </dsp:spPr>
      <dsp:style>
        <a:lnRef idx="2">
          <a:scrgbClr r="0" g="0" b="0"/>
        </a:lnRef>
        <a:fillRef idx="0">
          <a:scrgbClr r="0" g="0" b="0"/>
        </a:fillRef>
        <a:effectRef idx="0">
          <a:scrgbClr r="0" g="0" b="0"/>
        </a:effectRef>
        <a:fontRef idx="minor"/>
      </dsp:style>
    </dsp:sp>
    <dsp:sp modelId="{7815CD2A-94A8-4B8B-A4EE-A11E357AEA3C}">
      <dsp:nvSpPr>
        <dsp:cNvPr id="0" name=""/>
        <dsp:cNvSpPr/>
      </dsp:nvSpPr>
      <dsp:spPr>
        <a:xfrm>
          <a:off x="2618630" y="1461581"/>
          <a:ext cx="2685882" cy="182605"/>
        </a:xfrm>
        <a:custGeom>
          <a:avLst/>
          <a:gdLst/>
          <a:ahLst/>
          <a:cxnLst/>
          <a:rect l="0" t="0" r="0" b="0"/>
          <a:pathLst>
            <a:path>
              <a:moveTo>
                <a:pt x="2685882" y="0"/>
              </a:moveTo>
              <a:lnTo>
                <a:pt x="2685882" y="124440"/>
              </a:lnTo>
              <a:lnTo>
                <a:pt x="0" y="124440"/>
              </a:lnTo>
              <a:lnTo>
                <a:pt x="0" y="182605"/>
              </a:lnTo>
            </a:path>
          </a:pathLst>
        </a:custGeom>
        <a:noFill/>
        <a:ln w="25400" cap="flat" cmpd="sng" algn="ctr">
          <a:solidFill>
            <a:srgbClr val="007582"/>
          </a:solidFill>
          <a:prstDash val="solid"/>
        </a:ln>
        <a:effectLst/>
      </dsp:spPr>
      <dsp:style>
        <a:lnRef idx="2">
          <a:scrgbClr r="0" g="0" b="0"/>
        </a:lnRef>
        <a:fillRef idx="0">
          <a:scrgbClr r="0" g="0" b="0"/>
        </a:fillRef>
        <a:effectRef idx="0">
          <a:scrgbClr r="0" g="0" b="0"/>
        </a:effectRef>
        <a:fontRef idx="minor"/>
      </dsp:style>
    </dsp:sp>
    <dsp:sp modelId="{FA2C5E63-D0EF-42FD-BF66-9E4429B673CB}">
      <dsp:nvSpPr>
        <dsp:cNvPr id="0" name=""/>
        <dsp:cNvSpPr/>
      </dsp:nvSpPr>
      <dsp:spPr>
        <a:xfrm>
          <a:off x="1845760" y="2031939"/>
          <a:ext cx="1156567" cy="193549"/>
        </a:xfrm>
        <a:custGeom>
          <a:avLst/>
          <a:gdLst/>
          <a:ahLst/>
          <a:cxnLst/>
          <a:rect l="0" t="0" r="0" b="0"/>
          <a:pathLst>
            <a:path>
              <a:moveTo>
                <a:pt x="0" y="0"/>
              </a:moveTo>
              <a:lnTo>
                <a:pt x="0" y="135384"/>
              </a:lnTo>
              <a:lnTo>
                <a:pt x="1156567" y="135384"/>
              </a:lnTo>
              <a:lnTo>
                <a:pt x="1156567" y="193549"/>
              </a:lnTo>
            </a:path>
          </a:pathLst>
        </a:custGeom>
        <a:noFill/>
        <a:ln w="25400" cap="flat" cmpd="sng" algn="ctr">
          <a:solidFill>
            <a:srgbClr val="62A70F"/>
          </a:solidFill>
          <a:prstDash val="solid"/>
        </a:ln>
        <a:effectLst/>
      </dsp:spPr>
      <dsp:style>
        <a:lnRef idx="2">
          <a:scrgbClr r="0" g="0" b="0"/>
        </a:lnRef>
        <a:fillRef idx="0">
          <a:scrgbClr r="0" g="0" b="0"/>
        </a:fillRef>
        <a:effectRef idx="0">
          <a:scrgbClr r="0" g="0" b="0"/>
        </a:effectRef>
        <a:fontRef idx="minor"/>
      </dsp:style>
    </dsp:sp>
    <dsp:sp modelId="{038FF802-0127-48B7-8DE9-5C999B626EC5}">
      <dsp:nvSpPr>
        <dsp:cNvPr id="0" name=""/>
        <dsp:cNvSpPr/>
      </dsp:nvSpPr>
      <dsp:spPr>
        <a:xfrm>
          <a:off x="1845760" y="2031939"/>
          <a:ext cx="389172" cy="193549"/>
        </a:xfrm>
        <a:custGeom>
          <a:avLst/>
          <a:gdLst/>
          <a:ahLst/>
          <a:cxnLst/>
          <a:rect l="0" t="0" r="0" b="0"/>
          <a:pathLst>
            <a:path>
              <a:moveTo>
                <a:pt x="0" y="0"/>
              </a:moveTo>
              <a:lnTo>
                <a:pt x="0" y="135384"/>
              </a:lnTo>
              <a:lnTo>
                <a:pt x="389172" y="135384"/>
              </a:lnTo>
              <a:lnTo>
                <a:pt x="389172" y="193549"/>
              </a:lnTo>
            </a:path>
          </a:pathLst>
        </a:custGeom>
        <a:noFill/>
        <a:ln w="25400" cap="flat" cmpd="sng" algn="ctr">
          <a:solidFill>
            <a:srgbClr val="62A70F"/>
          </a:solidFill>
          <a:prstDash val="solid"/>
        </a:ln>
        <a:effectLst/>
      </dsp:spPr>
      <dsp:style>
        <a:lnRef idx="2">
          <a:scrgbClr r="0" g="0" b="0"/>
        </a:lnRef>
        <a:fillRef idx="0">
          <a:scrgbClr r="0" g="0" b="0"/>
        </a:fillRef>
        <a:effectRef idx="0">
          <a:scrgbClr r="0" g="0" b="0"/>
        </a:effectRef>
        <a:fontRef idx="minor"/>
      </dsp:style>
    </dsp:sp>
    <dsp:sp modelId="{8DBE60FD-E80B-445A-8116-F218F14FDBEE}">
      <dsp:nvSpPr>
        <dsp:cNvPr id="0" name=""/>
        <dsp:cNvSpPr/>
      </dsp:nvSpPr>
      <dsp:spPr>
        <a:xfrm>
          <a:off x="1467538" y="2031939"/>
          <a:ext cx="378222" cy="193549"/>
        </a:xfrm>
        <a:custGeom>
          <a:avLst/>
          <a:gdLst/>
          <a:ahLst/>
          <a:cxnLst/>
          <a:rect l="0" t="0" r="0" b="0"/>
          <a:pathLst>
            <a:path>
              <a:moveTo>
                <a:pt x="378222" y="0"/>
              </a:moveTo>
              <a:lnTo>
                <a:pt x="378222" y="135384"/>
              </a:lnTo>
              <a:lnTo>
                <a:pt x="0" y="135384"/>
              </a:lnTo>
              <a:lnTo>
                <a:pt x="0" y="193549"/>
              </a:lnTo>
            </a:path>
          </a:pathLst>
        </a:custGeom>
        <a:noFill/>
        <a:ln w="25400" cap="flat" cmpd="sng" algn="ctr">
          <a:solidFill>
            <a:srgbClr val="007582"/>
          </a:solidFill>
          <a:prstDash val="solid"/>
        </a:ln>
        <a:effectLst/>
      </dsp:spPr>
      <dsp:style>
        <a:lnRef idx="2">
          <a:scrgbClr r="0" g="0" b="0"/>
        </a:lnRef>
        <a:fillRef idx="0">
          <a:scrgbClr r="0" g="0" b="0"/>
        </a:fillRef>
        <a:effectRef idx="0">
          <a:scrgbClr r="0" g="0" b="0"/>
        </a:effectRef>
        <a:fontRef idx="minor"/>
      </dsp:style>
    </dsp:sp>
    <dsp:sp modelId="{FBB25668-79CD-4625-986B-2278983DC764}">
      <dsp:nvSpPr>
        <dsp:cNvPr id="0" name=""/>
        <dsp:cNvSpPr/>
      </dsp:nvSpPr>
      <dsp:spPr>
        <a:xfrm>
          <a:off x="700143" y="2624185"/>
          <a:ext cx="383697" cy="182605"/>
        </a:xfrm>
        <a:custGeom>
          <a:avLst/>
          <a:gdLst/>
          <a:ahLst/>
          <a:cxnLst/>
          <a:rect l="0" t="0" r="0" b="0"/>
          <a:pathLst>
            <a:path>
              <a:moveTo>
                <a:pt x="0" y="0"/>
              </a:moveTo>
              <a:lnTo>
                <a:pt x="0" y="124440"/>
              </a:lnTo>
              <a:lnTo>
                <a:pt x="383697" y="124440"/>
              </a:lnTo>
              <a:lnTo>
                <a:pt x="383697" y="182605"/>
              </a:lnTo>
            </a:path>
          </a:pathLst>
        </a:custGeom>
        <a:noFill/>
        <a:ln w="25400" cap="flat" cmpd="sng" algn="ctr">
          <a:solidFill>
            <a:srgbClr val="54565B"/>
          </a:solidFill>
          <a:prstDash val="solid"/>
        </a:ln>
        <a:effectLst/>
      </dsp:spPr>
      <dsp:style>
        <a:lnRef idx="2">
          <a:scrgbClr r="0" g="0" b="0"/>
        </a:lnRef>
        <a:fillRef idx="0">
          <a:scrgbClr r="0" g="0" b="0"/>
        </a:fillRef>
        <a:effectRef idx="0">
          <a:scrgbClr r="0" g="0" b="0"/>
        </a:effectRef>
        <a:fontRef idx="minor"/>
      </dsp:style>
    </dsp:sp>
    <dsp:sp modelId="{62A4BA6D-6D5D-40FB-8E80-482FE2025AFD}">
      <dsp:nvSpPr>
        <dsp:cNvPr id="0" name=""/>
        <dsp:cNvSpPr/>
      </dsp:nvSpPr>
      <dsp:spPr>
        <a:xfrm>
          <a:off x="316445" y="2624185"/>
          <a:ext cx="383697" cy="182605"/>
        </a:xfrm>
        <a:custGeom>
          <a:avLst/>
          <a:gdLst/>
          <a:ahLst/>
          <a:cxnLst/>
          <a:rect l="0" t="0" r="0" b="0"/>
          <a:pathLst>
            <a:path>
              <a:moveTo>
                <a:pt x="383697" y="0"/>
              </a:moveTo>
              <a:lnTo>
                <a:pt x="383697" y="124440"/>
              </a:lnTo>
              <a:lnTo>
                <a:pt x="0" y="124440"/>
              </a:lnTo>
              <a:lnTo>
                <a:pt x="0" y="182605"/>
              </a:lnTo>
            </a:path>
          </a:pathLst>
        </a:custGeom>
        <a:noFill/>
        <a:ln w="25400" cap="flat" cmpd="sng" algn="ctr">
          <a:solidFill>
            <a:srgbClr val="54565B"/>
          </a:solidFill>
          <a:prstDash val="solid"/>
        </a:ln>
        <a:effectLst/>
      </dsp:spPr>
      <dsp:style>
        <a:lnRef idx="2">
          <a:scrgbClr r="0" g="0" b="0"/>
        </a:lnRef>
        <a:fillRef idx="0">
          <a:scrgbClr r="0" g="0" b="0"/>
        </a:fillRef>
        <a:effectRef idx="0">
          <a:scrgbClr r="0" g="0" b="0"/>
        </a:effectRef>
        <a:fontRef idx="minor"/>
      </dsp:style>
    </dsp:sp>
    <dsp:sp modelId="{B9EB00AE-1549-40E9-AB9F-CB9DCD4B6453}">
      <dsp:nvSpPr>
        <dsp:cNvPr id="0" name=""/>
        <dsp:cNvSpPr/>
      </dsp:nvSpPr>
      <dsp:spPr>
        <a:xfrm>
          <a:off x="700143" y="2031939"/>
          <a:ext cx="1145617" cy="193549"/>
        </a:xfrm>
        <a:custGeom>
          <a:avLst/>
          <a:gdLst/>
          <a:ahLst/>
          <a:cxnLst/>
          <a:rect l="0" t="0" r="0" b="0"/>
          <a:pathLst>
            <a:path>
              <a:moveTo>
                <a:pt x="1145617" y="0"/>
              </a:moveTo>
              <a:lnTo>
                <a:pt x="1145617" y="135384"/>
              </a:lnTo>
              <a:lnTo>
                <a:pt x="0" y="135384"/>
              </a:lnTo>
              <a:lnTo>
                <a:pt x="0" y="193549"/>
              </a:lnTo>
            </a:path>
          </a:pathLst>
        </a:custGeom>
        <a:noFill/>
        <a:ln w="25400" cap="flat" cmpd="sng" algn="ctr">
          <a:solidFill>
            <a:srgbClr val="62A70F"/>
          </a:solidFill>
          <a:prstDash val="solid"/>
        </a:ln>
        <a:effectLst/>
      </dsp:spPr>
      <dsp:style>
        <a:lnRef idx="2">
          <a:scrgbClr r="0" g="0" b="0"/>
        </a:lnRef>
        <a:fillRef idx="0">
          <a:scrgbClr r="0" g="0" b="0"/>
        </a:fillRef>
        <a:effectRef idx="0">
          <a:scrgbClr r="0" g="0" b="0"/>
        </a:effectRef>
        <a:fontRef idx="minor"/>
      </dsp:style>
    </dsp:sp>
    <dsp:sp modelId="{BBCAD0A6-FB8C-4E1D-9992-DF24B7EF9E7A}">
      <dsp:nvSpPr>
        <dsp:cNvPr id="0" name=""/>
        <dsp:cNvSpPr/>
      </dsp:nvSpPr>
      <dsp:spPr>
        <a:xfrm>
          <a:off x="1845760" y="1461581"/>
          <a:ext cx="3458752" cy="171660"/>
        </a:xfrm>
        <a:custGeom>
          <a:avLst/>
          <a:gdLst/>
          <a:ahLst/>
          <a:cxnLst/>
          <a:rect l="0" t="0" r="0" b="0"/>
          <a:pathLst>
            <a:path>
              <a:moveTo>
                <a:pt x="3458752" y="0"/>
              </a:moveTo>
              <a:lnTo>
                <a:pt x="3458752" y="113495"/>
              </a:lnTo>
              <a:lnTo>
                <a:pt x="0" y="113495"/>
              </a:lnTo>
              <a:lnTo>
                <a:pt x="0" y="171660"/>
              </a:lnTo>
            </a:path>
          </a:pathLst>
        </a:custGeom>
        <a:noFill/>
        <a:ln w="25400" cap="flat" cmpd="sng" algn="ctr">
          <a:solidFill>
            <a:srgbClr val="007582"/>
          </a:solidFill>
          <a:prstDash val="solid"/>
        </a:ln>
        <a:effectLst/>
      </dsp:spPr>
      <dsp:style>
        <a:lnRef idx="2">
          <a:scrgbClr r="0" g="0" b="0"/>
        </a:lnRef>
        <a:fillRef idx="0">
          <a:scrgbClr r="0" g="0" b="0"/>
        </a:fillRef>
        <a:effectRef idx="0">
          <a:scrgbClr r="0" g="0" b="0"/>
        </a:effectRef>
        <a:fontRef idx="minor"/>
      </dsp:style>
    </dsp:sp>
    <dsp:sp modelId="{5811F7F9-AFBC-4490-8680-D76436037DA3}">
      <dsp:nvSpPr>
        <dsp:cNvPr id="0" name=""/>
        <dsp:cNvSpPr/>
      </dsp:nvSpPr>
      <dsp:spPr>
        <a:xfrm>
          <a:off x="4990579" y="1062885"/>
          <a:ext cx="627868" cy="398696"/>
        </a:xfrm>
        <a:prstGeom prst="roundRect">
          <a:avLst>
            <a:gd name="adj" fmla="val 10000"/>
          </a:avLst>
        </a:prstGeom>
        <a:solidFill>
          <a:srgbClr val="6B395D"/>
        </a:solidFill>
        <a:ln w="25400" cap="flat" cmpd="sng" algn="ctr">
          <a:solidFill>
            <a:srgbClr val="6B395D"/>
          </a:solidFill>
          <a:prstDash val="solid"/>
        </a:ln>
        <a:effectLst/>
      </dsp:spPr>
      <dsp:style>
        <a:lnRef idx="2">
          <a:scrgbClr r="0" g="0" b="0"/>
        </a:lnRef>
        <a:fillRef idx="1">
          <a:scrgbClr r="0" g="0" b="0"/>
        </a:fillRef>
        <a:effectRef idx="0">
          <a:scrgbClr r="0" g="0" b="0"/>
        </a:effectRef>
        <a:fontRef idx="minor">
          <a:schemeClr val="lt1"/>
        </a:fontRef>
      </dsp:style>
    </dsp:sp>
    <dsp:sp modelId="{4341E092-0903-4822-BBD5-F695F3A04360}">
      <dsp:nvSpPr>
        <dsp:cNvPr id="0" name=""/>
        <dsp:cNvSpPr/>
      </dsp:nvSpPr>
      <dsp:spPr>
        <a:xfrm>
          <a:off x="5060342" y="1129160"/>
          <a:ext cx="627868" cy="398696"/>
        </a:xfrm>
        <a:prstGeom prst="roundRect">
          <a:avLst>
            <a:gd name="adj" fmla="val 10000"/>
          </a:avLst>
        </a:prstGeom>
        <a:solidFill>
          <a:schemeClr val="lt1">
            <a:alpha val="90000"/>
            <a:hueOff val="0"/>
            <a:satOff val="0"/>
            <a:lumOff val="0"/>
            <a:alphaOff val="0"/>
          </a:schemeClr>
        </a:solidFill>
        <a:ln w="25400" cap="flat" cmpd="sng" algn="ctr">
          <a:solidFill>
            <a:srgbClr val="6B395D"/>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mj-lt"/>
            </a:rPr>
            <a:t>Board of Directors  </a:t>
          </a:r>
        </a:p>
      </dsp:txBody>
      <dsp:txXfrm>
        <a:off x="5072019" y="1140837"/>
        <a:ext cx="604514" cy="375342"/>
      </dsp:txXfrm>
    </dsp:sp>
    <dsp:sp modelId="{20FC7660-1571-408C-8C83-FE427B1E106F}">
      <dsp:nvSpPr>
        <dsp:cNvPr id="0" name=""/>
        <dsp:cNvSpPr/>
      </dsp:nvSpPr>
      <dsp:spPr>
        <a:xfrm>
          <a:off x="1531826" y="1633242"/>
          <a:ext cx="627868" cy="398696"/>
        </a:xfrm>
        <a:prstGeom prst="roundRect">
          <a:avLst>
            <a:gd name="adj" fmla="val 10000"/>
          </a:avLst>
        </a:prstGeom>
        <a:solidFill>
          <a:srgbClr val="007582"/>
        </a:solidFill>
        <a:ln w="25400" cap="flat" cmpd="sng" algn="ctr">
          <a:solidFill>
            <a:srgbClr val="007582"/>
          </a:solidFill>
          <a:prstDash val="solid"/>
        </a:ln>
        <a:effectLst/>
      </dsp:spPr>
      <dsp:style>
        <a:lnRef idx="2">
          <a:scrgbClr r="0" g="0" b="0"/>
        </a:lnRef>
        <a:fillRef idx="1">
          <a:scrgbClr r="0" g="0" b="0"/>
        </a:fillRef>
        <a:effectRef idx="0">
          <a:scrgbClr r="0" g="0" b="0"/>
        </a:effectRef>
        <a:fontRef idx="minor">
          <a:schemeClr val="lt1"/>
        </a:fontRef>
      </dsp:style>
    </dsp:sp>
    <dsp:sp modelId="{B26A699B-6D2E-48C7-B8BF-2C5B2E83907F}">
      <dsp:nvSpPr>
        <dsp:cNvPr id="0" name=""/>
        <dsp:cNvSpPr/>
      </dsp:nvSpPr>
      <dsp:spPr>
        <a:xfrm>
          <a:off x="1601589" y="1699517"/>
          <a:ext cx="627868" cy="398696"/>
        </a:xfrm>
        <a:prstGeom prst="roundRect">
          <a:avLst>
            <a:gd name="adj" fmla="val 10000"/>
          </a:avLst>
        </a:prstGeom>
        <a:solidFill>
          <a:schemeClr val="lt1">
            <a:alpha val="90000"/>
            <a:hueOff val="0"/>
            <a:satOff val="0"/>
            <a:lumOff val="0"/>
            <a:alphaOff val="0"/>
          </a:schemeClr>
        </a:solidFill>
        <a:ln w="25400" cap="flat" cmpd="sng" algn="ctr">
          <a:solidFill>
            <a:srgbClr val="007582"/>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mj-lt"/>
            </a:rPr>
            <a:t>Professional </a:t>
          </a:r>
          <a:r>
            <a:rPr lang="en-US" sz="700" kern="1200" dirty="0">
              <a:solidFill>
                <a:srgbClr val="58595B">
                  <a:hueOff val="0"/>
                  <a:satOff val="0"/>
                  <a:lumOff val="0"/>
                  <a:alphaOff val="0"/>
                </a:srgbClr>
              </a:solidFill>
              <a:latin typeface="+mj-lt"/>
              <a:ea typeface="+mn-ea"/>
              <a:cs typeface="+mn-cs"/>
            </a:rPr>
            <a:t>Development Council</a:t>
          </a:r>
        </a:p>
      </dsp:txBody>
      <dsp:txXfrm>
        <a:off x="1613266" y="1711194"/>
        <a:ext cx="604514" cy="375342"/>
      </dsp:txXfrm>
    </dsp:sp>
    <dsp:sp modelId="{D36C1A96-6EE9-48B8-A25A-22EA4F8ED9C8}">
      <dsp:nvSpPr>
        <dsp:cNvPr id="0" name=""/>
        <dsp:cNvSpPr/>
      </dsp:nvSpPr>
      <dsp:spPr>
        <a:xfrm>
          <a:off x="386208" y="2225488"/>
          <a:ext cx="627868" cy="398696"/>
        </a:xfrm>
        <a:prstGeom prst="roundRect">
          <a:avLst>
            <a:gd name="adj" fmla="val 10000"/>
          </a:avLst>
        </a:prstGeom>
        <a:solidFill>
          <a:srgbClr val="62A70F"/>
        </a:solidFill>
        <a:ln w="25400" cap="flat" cmpd="sng" algn="ctr">
          <a:solidFill>
            <a:srgbClr val="62A70F"/>
          </a:solidFill>
          <a:prstDash val="solid"/>
        </a:ln>
        <a:effectLst/>
      </dsp:spPr>
      <dsp:style>
        <a:lnRef idx="2">
          <a:scrgbClr r="0" g="0" b="0"/>
        </a:lnRef>
        <a:fillRef idx="1">
          <a:scrgbClr r="0" g="0" b="0"/>
        </a:fillRef>
        <a:effectRef idx="0">
          <a:scrgbClr r="0" g="0" b="0"/>
        </a:effectRef>
        <a:fontRef idx="minor">
          <a:schemeClr val="lt1"/>
        </a:fontRef>
      </dsp:style>
    </dsp:sp>
    <dsp:sp modelId="{6C4C52AE-3147-459C-B164-F94D7B02AB2A}">
      <dsp:nvSpPr>
        <dsp:cNvPr id="0" name=""/>
        <dsp:cNvSpPr/>
      </dsp:nvSpPr>
      <dsp:spPr>
        <a:xfrm>
          <a:off x="455972" y="2291763"/>
          <a:ext cx="627868" cy="398696"/>
        </a:xfrm>
        <a:prstGeom prst="roundRect">
          <a:avLst>
            <a:gd name="adj" fmla="val 10000"/>
          </a:avLst>
        </a:prstGeom>
        <a:solidFill>
          <a:schemeClr val="bg1">
            <a:alpha val="90000"/>
          </a:schemeClr>
        </a:solidFill>
        <a:ln w="25400" cap="flat" cmpd="sng" algn="ctr">
          <a:solidFill>
            <a:srgbClr val="62A70F"/>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444500">
            <a:lnSpc>
              <a:spcPct val="90000"/>
            </a:lnSpc>
            <a:spcBef>
              <a:spcPct val="0"/>
            </a:spcBef>
            <a:spcAft>
              <a:spcPct val="35000"/>
            </a:spcAft>
            <a:buNone/>
          </a:pPr>
          <a:r>
            <a:rPr lang="en-US" sz="800" kern="1200" dirty="0">
              <a:solidFill>
                <a:srgbClr val="58595B">
                  <a:hueOff val="0"/>
                  <a:satOff val="0"/>
                  <a:lumOff val="0"/>
                  <a:alphaOff val="0"/>
                </a:srgbClr>
              </a:solidFill>
              <a:latin typeface="+mj-lt"/>
              <a:ea typeface="+mn-ea"/>
              <a:cs typeface="+mn-cs"/>
            </a:rPr>
            <a:t>Education Committee </a:t>
          </a:r>
        </a:p>
      </dsp:txBody>
      <dsp:txXfrm>
        <a:off x="467649" y="2303440"/>
        <a:ext cx="604514" cy="375342"/>
      </dsp:txXfrm>
    </dsp:sp>
    <dsp:sp modelId="{F182444E-3599-4848-84E1-90246A3A5B10}">
      <dsp:nvSpPr>
        <dsp:cNvPr id="0" name=""/>
        <dsp:cNvSpPr/>
      </dsp:nvSpPr>
      <dsp:spPr>
        <a:xfrm>
          <a:off x="2511" y="2806790"/>
          <a:ext cx="627868" cy="398696"/>
        </a:xfrm>
        <a:prstGeom prst="roundRect">
          <a:avLst>
            <a:gd name="adj" fmla="val 10000"/>
          </a:avLst>
        </a:prstGeom>
        <a:solidFill>
          <a:srgbClr val="54565B"/>
        </a:solidFill>
        <a:ln w="25400" cap="flat" cmpd="sng" algn="ctr">
          <a:solidFill>
            <a:srgbClr val="54565B"/>
          </a:solidFill>
          <a:prstDash val="solid"/>
        </a:ln>
        <a:effectLst/>
      </dsp:spPr>
      <dsp:style>
        <a:lnRef idx="2">
          <a:scrgbClr r="0" g="0" b="0"/>
        </a:lnRef>
        <a:fillRef idx="1">
          <a:scrgbClr r="0" g="0" b="0"/>
        </a:fillRef>
        <a:effectRef idx="0">
          <a:scrgbClr r="0" g="0" b="0"/>
        </a:effectRef>
        <a:fontRef idx="minor">
          <a:schemeClr val="lt1"/>
        </a:fontRef>
      </dsp:style>
    </dsp:sp>
    <dsp:sp modelId="{3C4DAB6E-7AB0-43C9-A19A-594B682A2B9F}">
      <dsp:nvSpPr>
        <dsp:cNvPr id="0" name=""/>
        <dsp:cNvSpPr/>
      </dsp:nvSpPr>
      <dsp:spPr>
        <a:xfrm>
          <a:off x="72274" y="2873065"/>
          <a:ext cx="627868" cy="398696"/>
        </a:xfrm>
        <a:prstGeom prst="roundRect">
          <a:avLst>
            <a:gd name="adj" fmla="val 10000"/>
          </a:avLst>
        </a:prstGeom>
        <a:solidFill>
          <a:schemeClr val="lt1">
            <a:alpha val="90000"/>
            <a:hueOff val="0"/>
            <a:satOff val="0"/>
            <a:lumOff val="0"/>
            <a:alphaOff val="0"/>
          </a:schemeClr>
        </a:solidFill>
        <a:ln w="25400" cap="flat" cmpd="sng" algn="ctr">
          <a:solidFill>
            <a:srgbClr val="54565B"/>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44500">
            <a:lnSpc>
              <a:spcPct val="90000"/>
            </a:lnSpc>
            <a:spcBef>
              <a:spcPct val="0"/>
            </a:spcBef>
            <a:spcAft>
              <a:spcPct val="35000"/>
            </a:spcAft>
            <a:buNone/>
          </a:pPr>
          <a:r>
            <a:rPr lang="en-US" sz="900" kern="1200" dirty="0">
              <a:solidFill>
                <a:srgbClr val="58595B">
                  <a:hueOff val="0"/>
                  <a:satOff val="0"/>
                  <a:lumOff val="0"/>
                  <a:alphaOff val="0"/>
                </a:srgbClr>
              </a:solidFill>
              <a:latin typeface="Arial"/>
              <a:ea typeface="+mn-ea"/>
              <a:cs typeface="+mn-cs"/>
            </a:rPr>
            <a:t>Courses </a:t>
          </a:r>
          <a:r>
            <a:rPr lang="en-US" sz="900" kern="1200" dirty="0" err="1">
              <a:solidFill>
                <a:srgbClr val="58595B">
                  <a:hueOff val="0"/>
                  <a:satOff val="0"/>
                  <a:lumOff val="0"/>
                  <a:alphaOff val="0"/>
                </a:srgbClr>
              </a:solidFill>
              <a:latin typeface="Arial"/>
              <a:ea typeface="+mn-ea"/>
              <a:cs typeface="+mn-cs"/>
            </a:rPr>
            <a:t>Subcmte</a:t>
          </a:r>
          <a:endParaRPr lang="en-US" sz="900" kern="1200" dirty="0">
            <a:solidFill>
              <a:srgbClr val="58595B">
                <a:hueOff val="0"/>
                <a:satOff val="0"/>
                <a:lumOff val="0"/>
                <a:alphaOff val="0"/>
              </a:srgbClr>
            </a:solidFill>
            <a:latin typeface="Arial"/>
            <a:ea typeface="+mn-ea"/>
            <a:cs typeface="+mn-cs"/>
          </a:endParaRPr>
        </a:p>
      </dsp:txBody>
      <dsp:txXfrm>
        <a:off x="83951" y="2884742"/>
        <a:ext cx="604514" cy="375342"/>
      </dsp:txXfrm>
    </dsp:sp>
    <dsp:sp modelId="{01831ABC-16D9-45F0-892C-D0E0CE777A5B}">
      <dsp:nvSpPr>
        <dsp:cNvPr id="0" name=""/>
        <dsp:cNvSpPr/>
      </dsp:nvSpPr>
      <dsp:spPr>
        <a:xfrm>
          <a:off x="769906" y="2806790"/>
          <a:ext cx="627868" cy="398696"/>
        </a:xfrm>
        <a:prstGeom prst="roundRect">
          <a:avLst>
            <a:gd name="adj" fmla="val 10000"/>
          </a:avLst>
        </a:prstGeom>
        <a:solidFill>
          <a:srgbClr val="54565B"/>
        </a:solidFill>
        <a:ln w="25400" cap="flat" cmpd="sng" algn="ctr">
          <a:solidFill>
            <a:srgbClr val="54565B"/>
          </a:solidFill>
          <a:prstDash val="solid"/>
        </a:ln>
        <a:effectLst/>
      </dsp:spPr>
      <dsp:style>
        <a:lnRef idx="2">
          <a:scrgbClr r="0" g="0" b="0"/>
        </a:lnRef>
        <a:fillRef idx="1">
          <a:scrgbClr r="0" g="0" b="0"/>
        </a:fillRef>
        <a:effectRef idx="0">
          <a:scrgbClr r="0" g="0" b="0"/>
        </a:effectRef>
        <a:fontRef idx="minor">
          <a:schemeClr val="lt1"/>
        </a:fontRef>
      </dsp:style>
    </dsp:sp>
    <dsp:sp modelId="{4B0552B2-C790-47CA-ACD5-9E094C47FFB2}">
      <dsp:nvSpPr>
        <dsp:cNvPr id="0" name=""/>
        <dsp:cNvSpPr/>
      </dsp:nvSpPr>
      <dsp:spPr>
        <a:xfrm>
          <a:off x="839669" y="2873065"/>
          <a:ext cx="627868" cy="398696"/>
        </a:xfrm>
        <a:prstGeom prst="roundRect">
          <a:avLst>
            <a:gd name="adj" fmla="val 10000"/>
          </a:avLst>
        </a:prstGeom>
        <a:solidFill>
          <a:schemeClr val="lt1">
            <a:alpha val="90000"/>
            <a:hueOff val="0"/>
            <a:satOff val="0"/>
            <a:lumOff val="0"/>
            <a:alphaOff val="0"/>
          </a:schemeClr>
        </a:solidFill>
        <a:ln w="25400" cap="flat" cmpd="sng" algn="ctr">
          <a:solidFill>
            <a:srgbClr val="54565B"/>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mj-lt"/>
            </a:rPr>
            <a:t>Products &amp; Resources </a:t>
          </a:r>
          <a:r>
            <a:rPr lang="en-US" sz="800" kern="1200" dirty="0" err="1">
              <a:latin typeface="+mj-lt"/>
            </a:rPr>
            <a:t>Subcmte</a:t>
          </a:r>
          <a:endParaRPr lang="en-US" sz="800" kern="1200" dirty="0">
            <a:latin typeface="+mj-lt"/>
          </a:endParaRPr>
        </a:p>
      </dsp:txBody>
      <dsp:txXfrm>
        <a:off x="851346" y="2884742"/>
        <a:ext cx="604514" cy="375342"/>
      </dsp:txXfrm>
    </dsp:sp>
    <dsp:sp modelId="{8FB859DE-D6EF-491C-B178-AD0893083777}">
      <dsp:nvSpPr>
        <dsp:cNvPr id="0" name=""/>
        <dsp:cNvSpPr/>
      </dsp:nvSpPr>
      <dsp:spPr>
        <a:xfrm>
          <a:off x="1153604" y="2225488"/>
          <a:ext cx="627868" cy="398696"/>
        </a:xfrm>
        <a:prstGeom prst="roundRect">
          <a:avLst>
            <a:gd name="adj" fmla="val 10000"/>
          </a:avLst>
        </a:prstGeom>
        <a:solidFill>
          <a:srgbClr val="62A70F"/>
        </a:solidFill>
        <a:ln w="25400" cap="flat" cmpd="sng" algn="ctr">
          <a:solidFill>
            <a:srgbClr val="62A70F"/>
          </a:solidFill>
          <a:prstDash val="solid"/>
        </a:ln>
        <a:effectLst/>
      </dsp:spPr>
      <dsp:style>
        <a:lnRef idx="2">
          <a:scrgbClr r="0" g="0" b="0"/>
        </a:lnRef>
        <a:fillRef idx="1">
          <a:scrgbClr r="0" g="0" b="0"/>
        </a:fillRef>
        <a:effectRef idx="0">
          <a:scrgbClr r="0" g="0" b="0"/>
        </a:effectRef>
        <a:fontRef idx="minor">
          <a:schemeClr val="lt1"/>
        </a:fontRef>
      </dsp:style>
    </dsp:sp>
    <dsp:sp modelId="{0D76B645-0EBA-42C0-A050-BC4E133F62B5}">
      <dsp:nvSpPr>
        <dsp:cNvPr id="0" name=""/>
        <dsp:cNvSpPr/>
      </dsp:nvSpPr>
      <dsp:spPr>
        <a:xfrm>
          <a:off x="1223367" y="2291763"/>
          <a:ext cx="627868" cy="398696"/>
        </a:xfrm>
        <a:prstGeom prst="roundRect">
          <a:avLst>
            <a:gd name="adj" fmla="val 10000"/>
          </a:avLst>
        </a:prstGeom>
        <a:solidFill>
          <a:schemeClr val="lt1">
            <a:alpha val="90000"/>
            <a:hueOff val="0"/>
            <a:satOff val="0"/>
            <a:lumOff val="0"/>
            <a:alphaOff val="0"/>
          </a:schemeClr>
        </a:solidFill>
        <a:ln w="25400" cap="flat" cmpd="sng" algn="ctr">
          <a:solidFill>
            <a:srgbClr val="62A70F"/>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444500">
            <a:lnSpc>
              <a:spcPct val="90000"/>
            </a:lnSpc>
            <a:spcBef>
              <a:spcPct val="0"/>
            </a:spcBef>
            <a:spcAft>
              <a:spcPct val="35000"/>
            </a:spcAft>
            <a:buNone/>
          </a:pPr>
          <a:r>
            <a:rPr lang="en-US" sz="800" kern="1200" dirty="0">
              <a:solidFill>
                <a:srgbClr val="58595B">
                  <a:hueOff val="0"/>
                  <a:satOff val="0"/>
                  <a:lumOff val="0"/>
                  <a:alphaOff val="0"/>
                </a:srgbClr>
              </a:solidFill>
              <a:latin typeface="Arial"/>
              <a:ea typeface="+mn-ea"/>
              <a:cs typeface="+mn-cs"/>
            </a:rPr>
            <a:t>Conference </a:t>
          </a:r>
          <a:r>
            <a:rPr lang="en-US" sz="800" kern="1200" dirty="0">
              <a:solidFill>
                <a:srgbClr val="58595B">
                  <a:hueOff val="0"/>
                  <a:satOff val="0"/>
                  <a:lumOff val="0"/>
                  <a:alphaOff val="0"/>
                </a:srgbClr>
              </a:solidFill>
              <a:latin typeface="+mj-lt"/>
              <a:ea typeface="+mn-ea"/>
              <a:cs typeface="+mn-cs"/>
            </a:rPr>
            <a:t>Committee</a:t>
          </a:r>
          <a:r>
            <a:rPr lang="en-US" sz="800" kern="1200" dirty="0">
              <a:solidFill>
                <a:srgbClr val="58595B">
                  <a:hueOff val="0"/>
                  <a:satOff val="0"/>
                  <a:lumOff val="0"/>
                  <a:alphaOff val="0"/>
                </a:srgbClr>
              </a:solidFill>
              <a:latin typeface="Arial"/>
              <a:ea typeface="+mn-ea"/>
              <a:cs typeface="+mn-cs"/>
            </a:rPr>
            <a:t> </a:t>
          </a:r>
        </a:p>
      </dsp:txBody>
      <dsp:txXfrm>
        <a:off x="1235044" y="2303440"/>
        <a:ext cx="604514" cy="375342"/>
      </dsp:txXfrm>
    </dsp:sp>
    <dsp:sp modelId="{D1F6DA6C-8399-45A2-B5CE-D25DDEFAA1B2}">
      <dsp:nvSpPr>
        <dsp:cNvPr id="0" name=""/>
        <dsp:cNvSpPr/>
      </dsp:nvSpPr>
      <dsp:spPr>
        <a:xfrm>
          <a:off x="1920999" y="2225488"/>
          <a:ext cx="627868" cy="398696"/>
        </a:xfrm>
        <a:prstGeom prst="roundRect">
          <a:avLst>
            <a:gd name="adj" fmla="val 10000"/>
          </a:avLst>
        </a:prstGeom>
        <a:solidFill>
          <a:srgbClr val="62A70F"/>
        </a:solidFill>
        <a:ln w="25400" cap="flat" cmpd="sng" algn="ctr">
          <a:solidFill>
            <a:srgbClr val="62A70F"/>
          </a:solidFill>
          <a:prstDash val="solid"/>
        </a:ln>
        <a:effectLst/>
      </dsp:spPr>
      <dsp:style>
        <a:lnRef idx="2">
          <a:scrgbClr r="0" g="0" b="0"/>
        </a:lnRef>
        <a:fillRef idx="1">
          <a:scrgbClr r="0" g="0" b="0"/>
        </a:fillRef>
        <a:effectRef idx="0">
          <a:scrgbClr r="0" g="0" b="0"/>
        </a:effectRef>
        <a:fontRef idx="minor">
          <a:schemeClr val="lt1"/>
        </a:fontRef>
      </dsp:style>
    </dsp:sp>
    <dsp:sp modelId="{11CD4733-B74D-440A-BDCA-F91D62484550}">
      <dsp:nvSpPr>
        <dsp:cNvPr id="0" name=""/>
        <dsp:cNvSpPr/>
      </dsp:nvSpPr>
      <dsp:spPr>
        <a:xfrm>
          <a:off x="1990762" y="2291763"/>
          <a:ext cx="627868" cy="398696"/>
        </a:xfrm>
        <a:prstGeom prst="roundRect">
          <a:avLst>
            <a:gd name="adj" fmla="val 10000"/>
          </a:avLst>
        </a:prstGeom>
        <a:solidFill>
          <a:schemeClr val="lt1">
            <a:alpha val="90000"/>
            <a:hueOff val="0"/>
            <a:satOff val="0"/>
            <a:lumOff val="0"/>
            <a:alphaOff val="0"/>
          </a:schemeClr>
        </a:solidFill>
        <a:ln w="25400" cap="flat" cmpd="sng" algn="ctr">
          <a:solidFill>
            <a:srgbClr val="62A70F"/>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444500">
            <a:lnSpc>
              <a:spcPct val="90000"/>
            </a:lnSpc>
            <a:spcBef>
              <a:spcPct val="0"/>
            </a:spcBef>
            <a:spcAft>
              <a:spcPct val="35000"/>
            </a:spcAft>
            <a:buNone/>
          </a:pPr>
          <a:r>
            <a:rPr lang="en-US" sz="800" kern="1200" dirty="0">
              <a:solidFill>
                <a:srgbClr val="58595B">
                  <a:hueOff val="0"/>
                  <a:satOff val="0"/>
                  <a:lumOff val="0"/>
                  <a:alphaOff val="0"/>
                </a:srgbClr>
              </a:solidFill>
              <a:latin typeface="+mj-lt"/>
              <a:ea typeface="+mn-ea"/>
              <a:cs typeface="+mn-cs"/>
            </a:rPr>
            <a:t>SME Committee </a:t>
          </a:r>
        </a:p>
      </dsp:txBody>
      <dsp:txXfrm>
        <a:off x="2002439" y="2303440"/>
        <a:ext cx="604514" cy="375342"/>
      </dsp:txXfrm>
    </dsp:sp>
    <dsp:sp modelId="{7073182D-59C0-4302-94D5-54C0C55E2DC8}">
      <dsp:nvSpPr>
        <dsp:cNvPr id="0" name=""/>
        <dsp:cNvSpPr/>
      </dsp:nvSpPr>
      <dsp:spPr>
        <a:xfrm>
          <a:off x="2688394" y="2225488"/>
          <a:ext cx="627868" cy="398696"/>
        </a:xfrm>
        <a:prstGeom prst="roundRect">
          <a:avLst>
            <a:gd name="adj" fmla="val 10000"/>
          </a:avLst>
        </a:prstGeom>
        <a:solidFill>
          <a:srgbClr val="62A70F"/>
        </a:solidFill>
        <a:ln w="25400" cap="flat" cmpd="sng" algn="ctr">
          <a:solidFill>
            <a:srgbClr val="62A70F"/>
          </a:solidFill>
          <a:prstDash val="solid"/>
        </a:ln>
        <a:effectLst/>
      </dsp:spPr>
      <dsp:style>
        <a:lnRef idx="2">
          <a:scrgbClr r="0" g="0" b="0"/>
        </a:lnRef>
        <a:fillRef idx="1">
          <a:scrgbClr r="0" g="0" b="0"/>
        </a:fillRef>
        <a:effectRef idx="0">
          <a:scrgbClr r="0" g="0" b="0"/>
        </a:effectRef>
        <a:fontRef idx="minor">
          <a:schemeClr val="lt1"/>
        </a:fontRef>
      </dsp:style>
    </dsp:sp>
    <dsp:sp modelId="{F4ACF58C-9C3F-4BB4-96EA-E748E826899E}">
      <dsp:nvSpPr>
        <dsp:cNvPr id="0" name=""/>
        <dsp:cNvSpPr/>
      </dsp:nvSpPr>
      <dsp:spPr>
        <a:xfrm>
          <a:off x="2758157" y="2291763"/>
          <a:ext cx="627868" cy="398696"/>
        </a:xfrm>
        <a:prstGeom prst="roundRect">
          <a:avLst>
            <a:gd name="adj" fmla="val 10000"/>
          </a:avLst>
        </a:prstGeom>
        <a:solidFill>
          <a:schemeClr val="lt1">
            <a:alpha val="90000"/>
            <a:hueOff val="0"/>
            <a:satOff val="0"/>
            <a:lumOff val="0"/>
            <a:alphaOff val="0"/>
          </a:schemeClr>
        </a:solidFill>
        <a:ln w="25400" cap="flat" cmpd="sng" algn="ctr">
          <a:solidFill>
            <a:srgbClr val="62A70F"/>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444500">
            <a:lnSpc>
              <a:spcPct val="90000"/>
            </a:lnSpc>
            <a:spcBef>
              <a:spcPct val="0"/>
            </a:spcBef>
            <a:spcAft>
              <a:spcPct val="35000"/>
            </a:spcAft>
            <a:buNone/>
          </a:pPr>
          <a:r>
            <a:rPr lang="en-US" sz="700" kern="1200" dirty="0">
              <a:solidFill>
                <a:srgbClr val="58595B">
                  <a:hueOff val="0"/>
                  <a:satOff val="0"/>
                  <a:lumOff val="0"/>
                  <a:alphaOff val="0"/>
                </a:srgbClr>
              </a:solidFill>
              <a:latin typeface="+mj-lt"/>
              <a:ea typeface="+mn-ea"/>
              <a:cs typeface="+mn-cs"/>
            </a:rPr>
            <a:t>Accreditation Committee </a:t>
          </a:r>
        </a:p>
      </dsp:txBody>
      <dsp:txXfrm>
        <a:off x="2769834" y="2303440"/>
        <a:ext cx="604514" cy="375342"/>
      </dsp:txXfrm>
    </dsp:sp>
    <dsp:sp modelId="{2489EB3E-DBD6-40DA-AE2E-AB9DA5A90C5E}">
      <dsp:nvSpPr>
        <dsp:cNvPr id="0" name=""/>
        <dsp:cNvSpPr/>
      </dsp:nvSpPr>
      <dsp:spPr>
        <a:xfrm>
          <a:off x="2304696" y="1644186"/>
          <a:ext cx="627868" cy="398696"/>
        </a:xfrm>
        <a:prstGeom prst="roundRect">
          <a:avLst>
            <a:gd name="adj" fmla="val 10000"/>
          </a:avLst>
        </a:prstGeom>
        <a:solidFill>
          <a:srgbClr val="007582"/>
        </a:solidFill>
        <a:ln w="25400" cap="flat" cmpd="sng" algn="ctr">
          <a:solidFill>
            <a:srgbClr val="007582"/>
          </a:solidFill>
          <a:prstDash val="solid"/>
        </a:ln>
        <a:effectLst/>
      </dsp:spPr>
      <dsp:style>
        <a:lnRef idx="2">
          <a:scrgbClr r="0" g="0" b="0"/>
        </a:lnRef>
        <a:fillRef idx="1">
          <a:scrgbClr r="0" g="0" b="0"/>
        </a:fillRef>
        <a:effectRef idx="0">
          <a:scrgbClr r="0" g="0" b="0"/>
        </a:effectRef>
        <a:fontRef idx="minor">
          <a:schemeClr val="lt1"/>
        </a:fontRef>
      </dsp:style>
    </dsp:sp>
    <dsp:sp modelId="{7FAEC1B4-3F00-4B6E-A2C0-6DAC5AD5BA81}">
      <dsp:nvSpPr>
        <dsp:cNvPr id="0" name=""/>
        <dsp:cNvSpPr/>
      </dsp:nvSpPr>
      <dsp:spPr>
        <a:xfrm>
          <a:off x="2374459" y="1710461"/>
          <a:ext cx="627868" cy="398696"/>
        </a:xfrm>
        <a:prstGeom prst="roundRect">
          <a:avLst>
            <a:gd name="adj" fmla="val 10000"/>
          </a:avLst>
        </a:prstGeom>
        <a:solidFill>
          <a:schemeClr val="lt1">
            <a:alpha val="90000"/>
            <a:hueOff val="0"/>
            <a:satOff val="0"/>
            <a:lumOff val="0"/>
            <a:alphaOff val="0"/>
          </a:schemeClr>
        </a:solidFill>
        <a:ln w="25400" cap="flat" cmpd="sng" algn="ctr">
          <a:solidFill>
            <a:srgbClr val="007582"/>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400050">
            <a:lnSpc>
              <a:spcPct val="90000"/>
            </a:lnSpc>
            <a:spcBef>
              <a:spcPct val="0"/>
            </a:spcBef>
            <a:spcAft>
              <a:spcPct val="35000"/>
            </a:spcAft>
            <a:buNone/>
          </a:pPr>
          <a:r>
            <a:rPr lang="en-US" sz="700" kern="1200" dirty="0">
              <a:solidFill>
                <a:srgbClr val="58595B">
                  <a:hueOff val="0"/>
                  <a:satOff val="0"/>
                  <a:lumOff val="0"/>
                  <a:alphaOff val="0"/>
                </a:srgbClr>
              </a:solidFill>
              <a:latin typeface="Arial"/>
              <a:ea typeface="+mn-ea"/>
              <a:cs typeface="+mn-cs"/>
            </a:rPr>
            <a:t>Membership Committee </a:t>
          </a:r>
        </a:p>
      </dsp:txBody>
      <dsp:txXfrm>
        <a:off x="2386136" y="1722138"/>
        <a:ext cx="604514" cy="375342"/>
      </dsp:txXfrm>
    </dsp:sp>
    <dsp:sp modelId="{DE63DC17-F5AC-4FFC-9BDA-4D8C345E266E}">
      <dsp:nvSpPr>
        <dsp:cNvPr id="0" name=""/>
        <dsp:cNvSpPr/>
      </dsp:nvSpPr>
      <dsp:spPr>
        <a:xfrm>
          <a:off x="3072091" y="1644186"/>
          <a:ext cx="627868" cy="398696"/>
        </a:xfrm>
        <a:prstGeom prst="roundRect">
          <a:avLst>
            <a:gd name="adj" fmla="val 10000"/>
          </a:avLst>
        </a:prstGeom>
        <a:solidFill>
          <a:srgbClr val="007582"/>
        </a:solidFill>
        <a:ln w="25400" cap="flat" cmpd="sng" algn="ctr">
          <a:solidFill>
            <a:srgbClr val="007582"/>
          </a:solidFill>
          <a:prstDash val="solid"/>
        </a:ln>
        <a:effectLst/>
      </dsp:spPr>
      <dsp:style>
        <a:lnRef idx="2">
          <a:scrgbClr r="0" g="0" b="0"/>
        </a:lnRef>
        <a:fillRef idx="1">
          <a:scrgbClr r="0" g="0" b="0"/>
        </a:fillRef>
        <a:effectRef idx="0">
          <a:scrgbClr r="0" g="0" b="0"/>
        </a:effectRef>
        <a:fontRef idx="minor">
          <a:schemeClr val="lt1"/>
        </a:fontRef>
      </dsp:style>
    </dsp:sp>
    <dsp:sp modelId="{FC5C79F1-71A8-4950-BBD1-AE486A6B9E86}">
      <dsp:nvSpPr>
        <dsp:cNvPr id="0" name=""/>
        <dsp:cNvSpPr/>
      </dsp:nvSpPr>
      <dsp:spPr>
        <a:xfrm>
          <a:off x="3141854" y="1710461"/>
          <a:ext cx="627868" cy="398696"/>
        </a:xfrm>
        <a:prstGeom prst="roundRect">
          <a:avLst>
            <a:gd name="adj" fmla="val 10000"/>
          </a:avLst>
        </a:prstGeom>
        <a:solidFill>
          <a:schemeClr val="lt1">
            <a:alpha val="90000"/>
            <a:hueOff val="0"/>
            <a:satOff val="0"/>
            <a:lumOff val="0"/>
            <a:alphaOff val="0"/>
          </a:schemeClr>
        </a:solidFill>
        <a:ln w="25400" cap="flat" cmpd="sng" algn="ctr">
          <a:solidFill>
            <a:srgbClr val="007582"/>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mj-lt"/>
            </a:rPr>
            <a:t>Audit &amp; Finance Committee</a:t>
          </a:r>
        </a:p>
      </dsp:txBody>
      <dsp:txXfrm>
        <a:off x="3153531" y="1722138"/>
        <a:ext cx="604514" cy="375342"/>
      </dsp:txXfrm>
    </dsp:sp>
    <dsp:sp modelId="{6C75C230-9C58-40EF-909F-DD24491C0479}">
      <dsp:nvSpPr>
        <dsp:cNvPr id="0" name=""/>
        <dsp:cNvSpPr/>
      </dsp:nvSpPr>
      <dsp:spPr>
        <a:xfrm>
          <a:off x="3839486" y="1644186"/>
          <a:ext cx="627868" cy="398696"/>
        </a:xfrm>
        <a:prstGeom prst="roundRect">
          <a:avLst>
            <a:gd name="adj" fmla="val 10000"/>
          </a:avLst>
        </a:prstGeom>
        <a:solidFill>
          <a:srgbClr val="007582"/>
        </a:solidFill>
        <a:ln w="25400" cap="flat" cmpd="sng" algn="ctr">
          <a:solidFill>
            <a:srgbClr val="007582"/>
          </a:solidFill>
          <a:prstDash val="solid"/>
        </a:ln>
        <a:effectLst/>
      </dsp:spPr>
      <dsp:style>
        <a:lnRef idx="2">
          <a:scrgbClr r="0" g="0" b="0"/>
        </a:lnRef>
        <a:fillRef idx="1">
          <a:scrgbClr r="0" g="0" b="0"/>
        </a:fillRef>
        <a:effectRef idx="0">
          <a:scrgbClr r="0" g="0" b="0"/>
        </a:effectRef>
        <a:fontRef idx="minor">
          <a:schemeClr val="lt1"/>
        </a:fontRef>
      </dsp:style>
    </dsp:sp>
    <dsp:sp modelId="{7235B06A-566D-44EA-AA88-DB5C69B0FDD3}">
      <dsp:nvSpPr>
        <dsp:cNvPr id="0" name=""/>
        <dsp:cNvSpPr/>
      </dsp:nvSpPr>
      <dsp:spPr>
        <a:xfrm>
          <a:off x="3909249" y="1710461"/>
          <a:ext cx="627868" cy="398696"/>
        </a:xfrm>
        <a:prstGeom prst="roundRect">
          <a:avLst>
            <a:gd name="adj" fmla="val 10000"/>
          </a:avLst>
        </a:prstGeom>
        <a:solidFill>
          <a:schemeClr val="lt1">
            <a:alpha val="90000"/>
            <a:hueOff val="0"/>
            <a:satOff val="0"/>
            <a:lumOff val="0"/>
            <a:alphaOff val="0"/>
          </a:schemeClr>
        </a:solidFill>
        <a:ln w="25400" cap="flat" cmpd="sng" algn="ctr">
          <a:solidFill>
            <a:srgbClr val="007582"/>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mj-lt"/>
            </a:rPr>
            <a:t>Ethics Committee </a:t>
          </a:r>
        </a:p>
      </dsp:txBody>
      <dsp:txXfrm>
        <a:off x="3920926" y="1722138"/>
        <a:ext cx="604514" cy="375342"/>
      </dsp:txXfrm>
    </dsp:sp>
    <dsp:sp modelId="{BEC5377B-C7A5-4F58-92FF-A27041EB335F}">
      <dsp:nvSpPr>
        <dsp:cNvPr id="0" name=""/>
        <dsp:cNvSpPr/>
      </dsp:nvSpPr>
      <dsp:spPr>
        <a:xfrm>
          <a:off x="4606881" y="1644186"/>
          <a:ext cx="627868" cy="398696"/>
        </a:xfrm>
        <a:prstGeom prst="roundRect">
          <a:avLst>
            <a:gd name="adj" fmla="val 10000"/>
          </a:avLst>
        </a:prstGeom>
        <a:solidFill>
          <a:srgbClr val="007582"/>
        </a:solidFill>
        <a:ln w="25400" cap="flat" cmpd="sng" algn="ctr">
          <a:solidFill>
            <a:srgbClr val="007582"/>
          </a:solidFill>
          <a:prstDash val="solid"/>
        </a:ln>
        <a:effectLst/>
      </dsp:spPr>
      <dsp:style>
        <a:lnRef idx="2">
          <a:scrgbClr r="0" g="0" b="0"/>
        </a:lnRef>
        <a:fillRef idx="1">
          <a:scrgbClr r="0" g="0" b="0"/>
        </a:fillRef>
        <a:effectRef idx="0">
          <a:scrgbClr r="0" g="0" b="0"/>
        </a:effectRef>
        <a:fontRef idx="minor">
          <a:schemeClr val="lt1"/>
        </a:fontRef>
      </dsp:style>
    </dsp:sp>
    <dsp:sp modelId="{68C4FB6C-D0EB-4F10-9461-EA9AAFCFB18F}">
      <dsp:nvSpPr>
        <dsp:cNvPr id="0" name=""/>
        <dsp:cNvSpPr/>
      </dsp:nvSpPr>
      <dsp:spPr>
        <a:xfrm>
          <a:off x="4676644" y="1710461"/>
          <a:ext cx="627868" cy="398696"/>
        </a:xfrm>
        <a:prstGeom prst="roundRect">
          <a:avLst>
            <a:gd name="adj" fmla="val 10000"/>
          </a:avLst>
        </a:prstGeom>
        <a:solidFill>
          <a:schemeClr val="lt1">
            <a:alpha val="90000"/>
            <a:hueOff val="0"/>
            <a:satOff val="0"/>
            <a:lumOff val="0"/>
            <a:alphaOff val="0"/>
          </a:schemeClr>
        </a:solidFill>
        <a:ln w="25400" cap="flat" cmpd="sng" algn="ctr">
          <a:solidFill>
            <a:srgbClr val="007582"/>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mj-lt"/>
            </a:rPr>
            <a:t>Gov’t Relations Liaison </a:t>
          </a:r>
        </a:p>
      </dsp:txBody>
      <dsp:txXfrm>
        <a:off x="4688321" y="1722138"/>
        <a:ext cx="604514" cy="375342"/>
      </dsp:txXfrm>
    </dsp:sp>
    <dsp:sp modelId="{4C5048A3-775F-476C-968C-1B287F4A255F}">
      <dsp:nvSpPr>
        <dsp:cNvPr id="0" name=""/>
        <dsp:cNvSpPr/>
      </dsp:nvSpPr>
      <dsp:spPr>
        <a:xfrm>
          <a:off x="4223184" y="2225488"/>
          <a:ext cx="627868" cy="398696"/>
        </a:xfrm>
        <a:prstGeom prst="roundRect">
          <a:avLst>
            <a:gd name="adj" fmla="val 10000"/>
          </a:avLst>
        </a:prstGeom>
        <a:solidFill>
          <a:srgbClr val="54565B"/>
        </a:solidFill>
        <a:ln w="25400" cap="flat" cmpd="sng" algn="ctr">
          <a:solidFill>
            <a:srgbClr val="54565B"/>
          </a:solidFill>
          <a:prstDash val="solid"/>
        </a:ln>
        <a:effectLst/>
      </dsp:spPr>
      <dsp:style>
        <a:lnRef idx="2">
          <a:scrgbClr r="0" g="0" b="0"/>
        </a:lnRef>
        <a:fillRef idx="1">
          <a:scrgbClr r="0" g="0" b="0"/>
        </a:fillRef>
        <a:effectRef idx="0">
          <a:scrgbClr r="0" g="0" b="0"/>
        </a:effectRef>
        <a:fontRef idx="minor">
          <a:schemeClr val="lt1"/>
        </a:fontRef>
      </dsp:style>
    </dsp:sp>
    <dsp:sp modelId="{1DBF212E-99E6-4AA7-9D1E-F67B35B689A2}">
      <dsp:nvSpPr>
        <dsp:cNvPr id="0" name=""/>
        <dsp:cNvSpPr/>
      </dsp:nvSpPr>
      <dsp:spPr>
        <a:xfrm>
          <a:off x="4292947" y="2291763"/>
          <a:ext cx="627868" cy="398696"/>
        </a:xfrm>
        <a:prstGeom prst="roundRect">
          <a:avLst>
            <a:gd name="adj" fmla="val 10000"/>
          </a:avLst>
        </a:prstGeom>
        <a:solidFill>
          <a:schemeClr val="lt1">
            <a:alpha val="90000"/>
            <a:hueOff val="0"/>
            <a:satOff val="0"/>
            <a:lumOff val="0"/>
            <a:alphaOff val="0"/>
          </a:schemeClr>
        </a:solidFill>
        <a:ln w="25400" cap="flat" cmpd="sng" algn="ctr">
          <a:solidFill>
            <a:srgbClr val="54565B"/>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mj-lt"/>
            </a:rPr>
            <a:t>SOC Task Force </a:t>
          </a:r>
        </a:p>
      </dsp:txBody>
      <dsp:txXfrm>
        <a:off x="4304624" y="2303440"/>
        <a:ext cx="604514" cy="375342"/>
      </dsp:txXfrm>
    </dsp:sp>
    <dsp:sp modelId="{0B21E543-D5DD-4508-9D8C-622C38AD0916}">
      <dsp:nvSpPr>
        <dsp:cNvPr id="0" name=""/>
        <dsp:cNvSpPr/>
      </dsp:nvSpPr>
      <dsp:spPr>
        <a:xfrm>
          <a:off x="4990579" y="2225488"/>
          <a:ext cx="627868" cy="398696"/>
        </a:xfrm>
        <a:prstGeom prst="roundRect">
          <a:avLst>
            <a:gd name="adj" fmla="val 10000"/>
          </a:avLst>
        </a:prstGeom>
        <a:solidFill>
          <a:srgbClr val="54565B"/>
        </a:solidFill>
        <a:ln w="25400" cap="flat" cmpd="sng" algn="ctr">
          <a:solidFill>
            <a:srgbClr val="54565B"/>
          </a:solidFill>
          <a:prstDash val="solid"/>
        </a:ln>
        <a:effectLst/>
      </dsp:spPr>
      <dsp:style>
        <a:lnRef idx="2">
          <a:scrgbClr r="0" g="0" b="0"/>
        </a:lnRef>
        <a:fillRef idx="1">
          <a:scrgbClr r="0" g="0" b="0"/>
        </a:fillRef>
        <a:effectRef idx="0">
          <a:scrgbClr r="0" g="0" b="0"/>
        </a:effectRef>
        <a:fontRef idx="minor">
          <a:schemeClr val="lt1"/>
        </a:fontRef>
      </dsp:style>
    </dsp:sp>
    <dsp:sp modelId="{8E2900B4-E05A-4B74-83AB-6679C484638B}">
      <dsp:nvSpPr>
        <dsp:cNvPr id="0" name=""/>
        <dsp:cNvSpPr/>
      </dsp:nvSpPr>
      <dsp:spPr>
        <a:xfrm>
          <a:off x="5060342" y="2291763"/>
          <a:ext cx="627868" cy="398696"/>
        </a:xfrm>
        <a:prstGeom prst="roundRect">
          <a:avLst>
            <a:gd name="adj" fmla="val 10000"/>
          </a:avLst>
        </a:prstGeom>
        <a:solidFill>
          <a:schemeClr val="lt1">
            <a:alpha val="90000"/>
            <a:hueOff val="0"/>
            <a:satOff val="0"/>
            <a:lumOff val="0"/>
            <a:alphaOff val="0"/>
          </a:schemeClr>
        </a:solidFill>
        <a:ln w="25400" cap="flat" cmpd="sng" algn="ctr">
          <a:solidFill>
            <a:srgbClr val="54565B"/>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mj-lt"/>
            </a:rPr>
            <a:t>Roundtable Task Force </a:t>
          </a:r>
        </a:p>
      </dsp:txBody>
      <dsp:txXfrm>
        <a:off x="5072019" y="2303440"/>
        <a:ext cx="604514" cy="375342"/>
      </dsp:txXfrm>
    </dsp:sp>
    <dsp:sp modelId="{D67514FC-A0CE-4D4D-86BE-759E2DF76016}">
      <dsp:nvSpPr>
        <dsp:cNvPr id="0" name=""/>
        <dsp:cNvSpPr/>
      </dsp:nvSpPr>
      <dsp:spPr>
        <a:xfrm>
          <a:off x="5374276" y="1644186"/>
          <a:ext cx="627868" cy="398696"/>
        </a:xfrm>
        <a:prstGeom prst="roundRect">
          <a:avLst>
            <a:gd name="adj" fmla="val 10000"/>
          </a:avLst>
        </a:prstGeom>
        <a:solidFill>
          <a:srgbClr val="007582"/>
        </a:solidFill>
        <a:ln w="25400" cap="flat" cmpd="sng" algn="ctr">
          <a:solidFill>
            <a:srgbClr val="007582"/>
          </a:solidFill>
          <a:prstDash val="solid"/>
        </a:ln>
        <a:effectLst/>
      </dsp:spPr>
      <dsp:style>
        <a:lnRef idx="2">
          <a:scrgbClr r="0" g="0" b="0"/>
        </a:lnRef>
        <a:fillRef idx="1">
          <a:scrgbClr r="0" g="0" b="0"/>
        </a:fillRef>
        <a:effectRef idx="0">
          <a:scrgbClr r="0" g="0" b="0"/>
        </a:effectRef>
        <a:fontRef idx="minor">
          <a:schemeClr val="lt1"/>
        </a:fontRef>
      </dsp:style>
    </dsp:sp>
    <dsp:sp modelId="{D24B58DD-A53F-4B78-A256-4CA3EBD57CFD}">
      <dsp:nvSpPr>
        <dsp:cNvPr id="0" name=""/>
        <dsp:cNvSpPr/>
      </dsp:nvSpPr>
      <dsp:spPr>
        <a:xfrm>
          <a:off x="5444039" y="1710461"/>
          <a:ext cx="627868" cy="398696"/>
        </a:xfrm>
        <a:prstGeom prst="roundRect">
          <a:avLst>
            <a:gd name="adj" fmla="val 10000"/>
          </a:avLst>
        </a:prstGeom>
        <a:solidFill>
          <a:schemeClr val="lt1">
            <a:alpha val="90000"/>
            <a:hueOff val="0"/>
            <a:satOff val="0"/>
            <a:lumOff val="0"/>
            <a:alphaOff val="0"/>
          </a:schemeClr>
        </a:solidFill>
        <a:ln w="25400" cap="flat" cmpd="sng" algn="ctr">
          <a:solidFill>
            <a:srgbClr val="007582"/>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mj-lt"/>
            </a:rPr>
            <a:t>Leadership Selection Committee</a:t>
          </a:r>
        </a:p>
      </dsp:txBody>
      <dsp:txXfrm>
        <a:off x="5455716" y="1722138"/>
        <a:ext cx="604514" cy="375342"/>
      </dsp:txXfrm>
    </dsp:sp>
    <dsp:sp modelId="{2D3257FA-A12B-4233-B3F9-6C96B9A442F6}">
      <dsp:nvSpPr>
        <dsp:cNvPr id="0" name=""/>
        <dsp:cNvSpPr/>
      </dsp:nvSpPr>
      <dsp:spPr>
        <a:xfrm>
          <a:off x="6141671" y="1644186"/>
          <a:ext cx="627868" cy="398696"/>
        </a:xfrm>
        <a:prstGeom prst="roundRect">
          <a:avLst>
            <a:gd name="adj" fmla="val 10000"/>
          </a:avLst>
        </a:prstGeom>
        <a:solidFill>
          <a:srgbClr val="00758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69985E-951D-4CE8-98F8-ABDDD7A2659F}">
      <dsp:nvSpPr>
        <dsp:cNvPr id="0" name=""/>
        <dsp:cNvSpPr/>
      </dsp:nvSpPr>
      <dsp:spPr>
        <a:xfrm>
          <a:off x="6211434" y="1710461"/>
          <a:ext cx="627868" cy="398696"/>
        </a:xfrm>
        <a:prstGeom prst="roundRect">
          <a:avLst>
            <a:gd name="adj" fmla="val 10000"/>
          </a:avLst>
        </a:prstGeom>
        <a:solidFill>
          <a:schemeClr val="lt1">
            <a:alpha val="90000"/>
            <a:hueOff val="0"/>
            <a:satOff val="0"/>
            <a:lumOff val="0"/>
            <a:alphaOff val="0"/>
          </a:schemeClr>
        </a:solidFill>
        <a:ln w="25400" cap="flat" cmpd="sng" algn="ctr">
          <a:solidFill>
            <a:srgbClr val="007582"/>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mj-lt"/>
            </a:rPr>
            <a:t>Certification Commission</a:t>
          </a:r>
        </a:p>
      </dsp:txBody>
      <dsp:txXfrm>
        <a:off x="6223111" y="1722138"/>
        <a:ext cx="604514" cy="375342"/>
      </dsp:txXfrm>
    </dsp:sp>
    <dsp:sp modelId="{40E0C31E-124A-4A38-8397-381FCDAD1F1C}">
      <dsp:nvSpPr>
        <dsp:cNvPr id="0" name=""/>
        <dsp:cNvSpPr/>
      </dsp:nvSpPr>
      <dsp:spPr>
        <a:xfrm>
          <a:off x="6909066" y="1644186"/>
          <a:ext cx="627868" cy="398696"/>
        </a:xfrm>
        <a:prstGeom prst="roundRect">
          <a:avLst>
            <a:gd name="adj" fmla="val 10000"/>
          </a:avLst>
        </a:prstGeom>
        <a:solidFill>
          <a:srgbClr val="007582"/>
        </a:solidFill>
        <a:ln w="25400" cap="flat" cmpd="sng" algn="ctr">
          <a:solidFill>
            <a:srgbClr val="007582"/>
          </a:solidFill>
          <a:prstDash val="solid"/>
        </a:ln>
        <a:effectLst/>
      </dsp:spPr>
      <dsp:style>
        <a:lnRef idx="2">
          <a:scrgbClr r="0" g="0" b="0"/>
        </a:lnRef>
        <a:fillRef idx="1">
          <a:scrgbClr r="0" g="0" b="0"/>
        </a:fillRef>
        <a:effectRef idx="0">
          <a:scrgbClr r="0" g="0" b="0"/>
        </a:effectRef>
        <a:fontRef idx="minor">
          <a:schemeClr val="lt1"/>
        </a:fontRef>
      </dsp:style>
    </dsp:sp>
    <dsp:sp modelId="{FD1C171C-EBC8-4931-97E3-6B2FF6423A23}">
      <dsp:nvSpPr>
        <dsp:cNvPr id="0" name=""/>
        <dsp:cNvSpPr/>
      </dsp:nvSpPr>
      <dsp:spPr>
        <a:xfrm>
          <a:off x="6978829" y="1710461"/>
          <a:ext cx="627868" cy="398696"/>
        </a:xfrm>
        <a:prstGeom prst="roundRect">
          <a:avLst>
            <a:gd name="adj" fmla="val 10000"/>
          </a:avLst>
        </a:prstGeom>
        <a:solidFill>
          <a:schemeClr val="lt1">
            <a:alpha val="90000"/>
            <a:hueOff val="0"/>
            <a:satOff val="0"/>
            <a:lumOff val="0"/>
            <a:alphaOff val="0"/>
          </a:schemeClr>
        </a:solidFill>
        <a:ln w="25400" cap="flat" cmpd="sng" algn="ctr">
          <a:solidFill>
            <a:srgbClr val="007582"/>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mj-lt"/>
            </a:rPr>
            <a:t>DEI Committee</a:t>
          </a:r>
        </a:p>
      </dsp:txBody>
      <dsp:txXfrm>
        <a:off x="6990506" y="1722138"/>
        <a:ext cx="604514" cy="375342"/>
      </dsp:txXfrm>
    </dsp:sp>
    <dsp:sp modelId="{8D5AEC91-556B-4C11-8E46-AEE626767012}">
      <dsp:nvSpPr>
        <dsp:cNvPr id="0" name=""/>
        <dsp:cNvSpPr/>
      </dsp:nvSpPr>
      <dsp:spPr>
        <a:xfrm>
          <a:off x="7676461" y="1644186"/>
          <a:ext cx="627868" cy="398696"/>
        </a:xfrm>
        <a:prstGeom prst="roundRect">
          <a:avLst>
            <a:gd name="adj" fmla="val 10000"/>
          </a:avLst>
        </a:prstGeom>
        <a:solidFill>
          <a:srgbClr val="007582"/>
        </a:solidFill>
        <a:ln w="25400" cap="flat" cmpd="sng" algn="ctr">
          <a:solidFill>
            <a:srgbClr val="007582"/>
          </a:solidFill>
          <a:prstDash val="solid"/>
        </a:ln>
        <a:effectLst/>
      </dsp:spPr>
      <dsp:style>
        <a:lnRef idx="2">
          <a:scrgbClr r="0" g="0" b="0"/>
        </a:lnRef>
        <a:fillRef idx="1">
          <a:scrgbClr r="0" g="0" b="0"/>
        </a:fillRef>
        <a:effectRef idx="0">
          <a:scrgbClr r="0" g="0" b="0"/>
        </a:effectRef>
        <a:fontRef idx="minor">
          <a:schemeClr val="lt1"/>
        </a:fontRef>
      </dsp:style>
    </dsp:sp>
    <dsp:sp modelId="{C0EEBD41-72F3-43C3-A8C0-013F7DBBAB6D}">
      <dsp:nvSpPr>
        <dsp:cNvPr id="0" name=""/>
        <dsp:cNvSpPr/>
      </dsp:nvSpPr>
      <dsp:spPr>
        <a:xfrm>
          <a:off x="7746224" y="1710461"/>
          <a:ext cx="627868" cy="398696"/>
        </a:xfrm>
        <a:prstGeom prst="roundRect">
          <a:avLst>
            <a:gd name="adj" fmla="val 10000"/>
          </a:avLst>
        </a:prstGeom>
        <a:solidFill>
          <a:schemeClr val="lt1">
            <a:alpha val="90000"/>
            <a:hueOff val="0"/>
            <a:satOff val="0"/>
            <a:lumOff val="0"/>
            <a:alphaOff val="0"/>
          </a:schemeClr>
        </a:solidFill>
        <a:ln w="25400" cap="flat" cmpd="sng" algn="ctr">
          <a:solidFill>
            <a:srgbClr val="007582"/>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mj-lt"/>
            </a:rPr>
            <a:t>Mentoring Committee</a:t>
          </a:r>
        </a:p>
      </dsp:txBody>
      <dsp:txXfrm>
        <a:off x="7757901" y="1722138"/>
        <a:ext cx="604514" cy="375342"/>
      </dsp:txXfrm>
    </dsp:sp>
    <dsp:sp modelId="{0B0FF4E9-2FFE-449F-8F1A-3B580E5A6726}">
      <dsp:nvSpPr>
        <dsp:cNvPr id="0" name=""/>
        <dsp:cNvSpPr/>
      </dsp:nvSpPr>
      <dsp:spPr>
        <a:xfrm>
          <a:off x="8443856" y="1644186"/>
          <a:ext cx="627868" cy="398696"/>
        </a:xfrm>
        <a:prstGeom prst="roundRect">
          <a:avLst>
            <a:gd name="adj" fmla="val 10000"/>
          </a:avLst>
        </a:prstGeom>
        <a:solidFill>
          <a:srgbClr val="00758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DDB782-AD98-4AC5-A722-F102BB67AE0B}">
      <dsp:nvSpPr>
        <dsp:cNvPr id="0" name=""/>
        <dsp:cNvSpPr/>
      </dsp:nvSpPr>
      <dsp:spPr>
        <a:xfrm>
          <a:off x="8513619" y="1710461"/>
          <a:ext cx="627868" cy="398696"/>
        </a:xfrm>
        <a:prstGeom prst="roundRect">
          <a:avLst>
            <a:gd name="adj" fmla="val 10000"/>
          </a:avLst>
        </a:prstGeom>
        <a:solidFill>
          <a:schemeClr val="lt1">
            <a:alpha val="90000"/>
            <a:hueOff val="0"/>
            <a:satOff val="0"/>
            <a:lumOff val="0"/>
            <a:alphaOff val="0"/>
          </a:schemeClr>
        </a:solidFill>
        <a:ln w="25400" cap="flat" cmpd="sng" algn="ctr">
          <a:solidFill>
            <a:srgbClr val="007582"/>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mj-lt"/>
            </a:rPr>
            <a:t>Publications Committee</a:t>
          </a:r>
        </a:p>
      </dsp:txBody>
      <dsp:txXfrm>
        <a:off x="8525296" y="1722138"/>
        <a:ext cx="604514" cy="37534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2" tIns="45716" rIns="91432" bIns="45716" rtlCol="0"/>
          <a:lstStyle>
            <a:lvl1pPr algn="l" eaLnBrk="1" hangingPunct="1">
              <a:defRPr sz="1200" smtClean="0"/>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32" tIns="45716" rIns="91432" bIns="45716" rtlCol="0"/>
          <a:lstStyle>
            <a:lvl1pPr algn="r" eaLnBrk="1" hangingPunct="1">
              <a:defRPr sz="1200" smtClean="0"/>
            </a:lvl1pPr>
          </a:lstStyle>
          <a:p>
            <a:pPr>
              <a:defRPr/>
            </a:pPr>
            <a:fld id="{456DFFE1-B48F-2B40-9E24-D39507DD06FC}" type="datetimeFigureOut">
              <a:rPr lang="en-US"/>
              <a:pPr>
                <a:defRPr/>
              </a:pPr>
              <a:t>5/2/2025</a:t>
            </a:fld>
            <a:endParaRPr lang="en-US"/>
          </a:p>
        </p:txBody>
      </p:sp>
      <p:sp>
        <p:nvSpPr>
          <p:cNvPr id="4" name="Footer Placeholder 3"/>
          <p:cNvSpPr>
            <a:spLocks noGrp="1"/>
          </p:cNvSpPr>
          <p:nvPr>
            <p:ph type="ftr" sz="quarter" idx="2"/>
          </p:nvPr>
        </p:nvSpPr>
        <p:spPr>
          <a:xfrm>
            <a:off x="0" y="8685214"/>
            <a:ext cx="2971800" cy="458787"/>
          </a:xfrm>
          <a:prstGeom prst="rect">
            <a:avLst/>
          </a:prstGeom>
        </p:spPr>
        <p:txBody>
          <a:bodyPr vert="horz" lIns="91432" tIns="45716" rIns="91432" bIns="45716" rtlCol="0" anchor="b"/>
          <a:lstStyle>
            <a:lvl1pPr algn="l" eaLnBrk="1" hangingPunct="1">
              <a:defRPr sz="1200" smtClean="0"/>
            </a:lvl1pPr>
          </a:lstStyle>
          <a:p>
            <a:pPr>
              <a:defRPr/>
            </a:pPr>
            <a:endParaRPr lang="en-US"/>
          </a:p>
        </p:txBody>
      </p:sp>
      <p:sp>
        <p:nvSpPr>
          <p:cNvPr id="5" name="Slide Number Placeholder 4"/>
          <p:cNvSpPr>
            <a:spLocks noGrp="1"/>
          </p:cNvSpPr>
          <p:nvPr>
            <p:ph type="sldNum" sz="quarter" idx="3"/>
          </p:nvPr>
        </p:nvSpPr>
        <p:spPr>
          <a:xfrm>
            <a:off x="3884613" y="8685214"/>
            <a:ext cx="2971800" cy="458787"/>
          </a:xfrm>
          <a:prstGeom prst="rect">
            <a:avLst/>
          </a:prstGeom>
        </p:spPr>
        <p:txBody>
          <a:bodyPr vert="horz" lIns="91432" tIns="45716" rIns="91432" bIns="45716" rtlCol="0" anchor="b"/>
          <a:lstStyle>
            <a:lvl1pPr algn="r" eaLnBrk="1" hangingPunct="1">
              <a:defRPr sz="1200" smtClean="0"/>
            </a:lvl1pPr>
          </a:lstStyle>
          <a:p>
            <a:pPr>
              <a:defRPr/>
            </a:pPr>
            <a:fld id="{5208C95A-2E65-DA4A-8EC8-47276F91CC21}" type="slidenum">
              <a:rPr lang="en-US"/>
              <a:pPr>
                <a:defRPr/>
              </a:pPr>
              <a:t>‹#›</a:t>
            </a:fld>
            <a:endParaRPr lang="en-US"/>
          </a:p>
        </p:txBody>
      </p:sp>
    </p:spTree>
    <p:extLst>
      <p:ext uri="{BB962C8B-B14F-4D97-AF65-F5344CB8AC3E}">
        <p14:creationId xmlns:p14="http://schemas.microsoft.com/office/powerpoint/2010/main" val="2704830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2" tIns="45716" rIns="91432" bIns="45716" rtlCol="0"/>
          <a:lstStyle>
            <a:lvl1pPr algn="l" eaLnBrk="1" hangingPunct="1">
              <a:defRPr sz="1200" smtClean="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32" tIns="45716" rIns="91432" bIns="45716" rtlCol="0"/>
          <a:lstStyle>
            <a:lvl1pPr algn="r" eaLnBrk="1" hangingPunct="1">
              <a:defRPr sz="1200" smtClean="0"/>
            </a:lvl1pPr>
          </a:lstStyle>
          <a:p>
            <a:pPr>
              <a:defRPr/>
            </a:pPr>
            <a:fld id="{A681B419-EC3D-3E4F-8D99-60A51C593694}" type="datetimeFigureOut">
              <a:rPr lang="en-US"/>
              <a:pPr>
                <a:defRPr/>
              </a:pPr>
              <a:t>5/2/2025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2" tIns="45716" rIns="91432" bIns="45716"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2" tIns="45716" rIns="91432" bIns="4571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2" tIns="45716" rIns="91432" bIns="45716" rtlCol="0" anchor="b"/>
          <a:lstStyle>
            <a:lvl1pPr algn="l" eaLnBrk="1" hangingPunct="1">
              <a:defRPr sz="1200" smtClean="0"/>
            </a:lvl1pPr>
          </a:lstStyle>
          <a:p>
            <a:pPr>
              <a:defRPr/>
            </a:pPr>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2" tIns="45716" rIns="91432" bIns="45716" rtlCol="0" anchor="b"/>
          <a:lstStyle>
            <a:lvl1pPr algn="r" eaLnBrk="1" hangingPunct="1">
              <a:defRPr sz="1200" smtClean="0"/>
            </a:lvl1pPr>
          </a:lstStyle>
          <a:p>
            <a:pPr>
              <a:defRPr/>
            </a:pPr>
            <a:fld id="{99F465BE-32E1-0245-8D67-FDFEF3554397}" type="slidenum">
              <a:rPr lang="en-US"/>
              <a:pPr>
                <a:defRPr/>
              </a:pPr>
              <a:t>‹#›</a:t>
            </a:fld>
            <a:endParaRPr lang="en-US"/>
          </a:p>
        </p:txBody>
      </p:sp>
    </p:spTree>
    <p:extLst>
      <p:ext uri="{BB962C8B-B14F-4D97-AF65-F5344CB8AC3E}">
        <p14:creationId xmlns:p14="http://schemas.microsoft.com/office/powerpoint/2010/main" val="243067233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6wqjq97ab.cc.rs6.net/tn.jsp?f=001_LT8MmyPpYZQ3LsBAV7iI6QopmPNo6IQO0VX3PWaN38dxAB6yRZmsC4IPPFT1ed4z3u7_8gtK9PbZLNTCBhk6uQhynq6fd_URO03yPeNvZROMz0DfCEWqgbd_V9znKyC2uRc6e2LI4lOo0x6kzDrk6MeBs6eYL0Ed5HlyzCfpKJt8qDhJb9wRwVs2c9OavcqdLiBdCSBwYjGx7y_7rqlKw==&amp;c=uH6U5wtfDnWIPpnK0spYsHoa4Cr3AQe-XeRnEdXh3eiKo71d3JpqAw==&amp;ch=C9Hx5neEJK2jZJH2-gfiMBDZb5-rreGC-S_OA87QlBmIhcUSDw09TA=="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6wqjq97ab.cc.rs6.net/tn.jsp?f=001_LT8MmyPpYZQ3LsBAV7iI6QopmPNo6IQO0VX3PWaN38dxAB6yRZmsI1JRjCYRTOO-VUwo9cN-5faoR6HNwYOBvBwaic3t9cSOCQKaAyDUFCSK_ZQLGIK985Ta3TVwUGhX8GhEJm_Qs4d7FnJW7C7aOqCRN4gRlAAuEdLjVHQ_xxgvdXpgndsfKraImJC7pFvCW5ye4kHZ_GwxLgia7h80weSwTthbhMjV8AejwNaM5-8BfjmGuD2lRShL6DAEQxY5RXqxVOl-H33kucYuKX8KbWRqjdmn7Ow9k77oNZa3G8=&amp;c=uH6U5wtfDnWIPpnK0spYsHoa4Cr3AQe-XeRnEdXh3eiKo71d3JpqAw==&amp;ch=C9Hx5neEJK2jZJH2-gfiMBDZb5-rreGC-S_OA87QlBmIhcUSDw09TA==" TargetMode="External"/><Relationship Id="rId4" Type="http://schemas.openxmlformats.org/officeDocument/2006/relationships/hyperlink" Target="https://6wqjq97ab.cc.rs6.net/tn.jsp?f=001_LT8MmyPpYZQ3LsBAV7iI6QopmPNo6IQO0VX3PWaN38dxAB6yRZmsBG5N9_nuD3BLO5uvx-J6BMGBSJYazI0P_lz5lecrhG0BMo3CnBAjWih99ig8SLLLbWJJy-09ERBsulKs-so8Uyg4kgXkrrQ2uJipCxkB_JXAVPiPPJ7W1tphidC9mSxTUtZedHFEKc_gcHkCLzGkKGR5CiNsgBkBotGYAGYJznX&amp;c=uH6U5wtfDnWIPpnK0spYsHoa4Cr3AQe-XeRnEdXh3eiKo71d3JpqAw==&amp;ch=C9Hx5neEJK2jZJH2-gfiMBDZb5-rreGC-S_OA87QlBmIhcUSDw09TA=="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namss.org/Portals/0/NAMSS_1506450-25_ICS-Document-Update-4.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r20.rs6.net/tn.jsp?f=001Hl-h6_dYgO39KgW4gcW6JeSuShONJkqpckcmaur1sEGEXOzLJEEM5od9ZuWsQYK3iTicnMQydy22FbFrC9pzAK558k3ptlRFkzUOLaq9z2t0gmmnZCYImu72C3NIdduQpYuhXyMLwpsItO4VcvS3lDmHKQ4hpKc_g0okN2JHMW0=&amp;c=SV5nXbPN0xpRzobJTBF9cryd5gnwtQH3CNn3pbk-Rysu5pijtncK8g==&amp;ch=1gu7ndZgqhsUHzpLTPBkv3uCKDqrB3-K8EBRXx_YMqxztCNyKw1h5g=="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namssgateway.org/"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1</a:t>
            </a:fld>
            <a:endParaRPr lang="en-US"/>
          </a:p>
        </p:txBody>
      </p:sp>
    </p:spTree>
    <p:extLst>
      <p:ext uri="{BB962C8B-B14F-4D97-AF65-F5344CB8AC3E}">
        <p14:creationId xmlns:p14="http://schemas.microsoft.com/office/powerpoint/2010/main" val="2318435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NAMSS has multiple membership benefits, which are seen here on the screen. Some highlights include access to 12 free webinars a year, networking with our almost 6,000 members, access to members-only articles on Gateway, multiple resources include our toolkits, and discounts for education, conference registration and certification.  </a:t>
            </a:r>
          </a:p>
          <a:p>
            <a:endParaRPr lang="en-US" dirty="0"/>
          </a:p>
        </p:txBody>
      </p:sp>
      <p:sp>
        <p:nvSpPr>
          <p:cNvPr id="4" name="Slide Number Placeholder 3"/>
          <p:cNvSpPr>
            <a:spLocks noGrp="1"/>
          </p:cNvSpPr>
          <p:nvPr>
            <p:ph type="sldNum" sz="quarter" idx="5"/>
          </p:nvPr>
        </p:nvSpPr>
        <p:spPr/>
        <p:txBody>
          <a:bodyPr/>
          <a:lstStyle/>
          <a:p>
            <a:pPr>
              <a:defRPr/>
            </a:pPr>
            <a:fld id="{99F465BE-32E1-0245-8D67-FDFEF3554397}" type="slidenum">
              <a:rPr lang="en-US" smtClean="0"/>
              <a:pPr>
                <a:defRPr/>
              </a:pPr>
              <a:t>12</a:t>
            </a:fld>
            <a:endParaRPr lang="en-US"/>
          </a:p>
        </p:txBody>
      </p:sp>
    </p:spTree>
    <p:extLst>
      <p:ext uri="{BB962C8B-B14F-4D97-AF65-F5344CB8AC3E}">
        <p14:creationId xmlns:p14="http://schemas.microsoft.com/office/powerpoint/2010/main" val="1497453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1D203-3D97-D348-2ACF-590107F3CE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B71127-5531-D124-477D-B38CA795B6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E5260D-9C36-B334-1DD0-15C21CDADC3E}"/>
              </a:ext>
            </a:extLst>
          </p:cNvPr>
          <p:cNvSpPr>
            <a:spLocks noGrp="1"/>
          </p:cNvSpPr>
          <p:nvPr>
            <p:ph type="body" idx="1"/>
          </p:nvPr>
        </p:nvSpPr>
        <p:spPr/>
        <p:txBody>
          <a:bodyPr/>
          <a:lstStyle/>
          <a:p>
            <a:pPr fontAlgn="auto">
              <a:spcBef>
                <a:spcPts val="0"/>
              </a:spcBef>
              <a:spcAft>
                <a:spcPts val="0"/>
              </a:spcAft>
              <a:defRPr/>
            </a:pPr>
            <a:r>
              <a:rPr lang="en-US" b="1" u="sng" dirty="0"/>
              <a:t>History of NAMSS Growth </a:t>
            </a:r>
          </a:p>
          <a:p>
            <a:pPr fontAlgn="auto">
              <a:spcBef>
                <a:spcPts val="0"/>
              </a:spcBef>
              <a:spcAft>
                <a:spcPts val="0"/>
              </a:spcAft>
              <a:defRPr/>
            </a:pPr>
            <a:endParaRPr lang="en-US" u="sng" dirty="0"/>
          </a:p>
          <a:p>
            <a:pPr marL="181214" indent="-181214" fontAlgn="auto">
              <a:spcBef>
                <a:spcPts val="0"/>
              </a:spcBef>
              <a:spcAft>
                <a:spcPts val="0"/>
              </a:spcAft>
              <a:buFont typeface="Arial" panose="020B0604020202020204" pitchFamily="34" charset="0"/>
              <a:buChar char="•"/>
              <a:defRPr/>
            </a:pPr>
            <a:r>
              <a:rPr lang="en-US" dirty="0"/>
              <a:t>Throughout the 1980s, the organization continued gaining</a:t>
            </a:r>
            <a:r>
              <a:rPr lang="en-US" baseline="0" dirty="0"/>
              <a:t> national recognition, which led to increased membership, increased conference attendance, </a:t>
            </a:r>
            <a:r>
              <a:rPr lang="en-US" dirty="0"/>
              <a:t>and flourishing state associations.</a:t>
            </a:r>
            <a:r>
              <a:rPr lang="en-US" baseline="0" dirty="0"/>
              <a:t> </a:t>
            </a:r>
            <a:endParaRPr lang="en-US" dirty="0"/>
          </a:p>
          <a:p>
            <a:pPr marL="181214" indent="-181214" fontAlgn="auto">
              <a:spcBef>
                <a:spcPts val="0"/>
              </a:spcBef>
              <a:spcAft>
                <a:spcPts val="0"/>
              </a:spcAft>
              <a:buFont typeface="Arial" panose="020B0604020202020204" pitchFamily="34" charset="0"/>
              <a:buChar char="•"/>
              <a:defRPr/>
            </a:pPr>
            <a:r>
              <a:rPr lang="en-US" dirty="0"/>
              <a:t>Educational</a:t>
            </a:r>
            <a:r>
              <a:rPr lang="en-US" baseline="0" dirty="0"/>
              <a:t> programs have grown out of member type and member needs assessments to include new affiliate programs and designations.</a:t>
            </a:r>
          </a:p>
          <a:p>
            <a:pPr marL="180975" indent="-180975" fontAlgn="auto">
              <a:spcBef>
                <a:spcPts val="0"/>
              </a:spcBef>
              <a:spcAft>
                <a:spcPts val="0"/>
              </a:spcAft>
              <a:buFont typeface="Arial" panose="020B0604020202020204" pitchFamily="34" charset="0"/>
              <a:buChar char="•"/>
              <a:defRPr/>
            </a:pPr>
            <a:endParaRPr lang="en-US" dirty="0">
              <a:ea typeface="Calibri"/>
              <a:cs typeface="Calibri"/>
            </a:endParaRPr>
          </a:p>
          <a:p>
            <a:r>
              <a:rPr lang="en-US" b="1" dirty="0"/>
              <a:t>Expanding Membership</a:t>
            </a:r>
            <a:endParaRPr lang="en-US" dirty="0"/>
          </a:p>
          <a:p>
            <a:pPr marL="171450" indent="-171450">
              <a:buFont typeface="Arial"/>
              <a:buChar char="•"/>
            </a:pPr>
            <a:r>
              <a:rPr lang="en-US" dirty="0"/>
              <a:t>NAMSS has grown to </a:t>
            </a:r>
            <a:r>
              <a:rPr lang="en-US" b="1" dirty="0"/>
              <a:t>5,500+ members</a:t>
            </a:r>
            <a:r>
              <a:rPr lang="en-US" dirty="0"/>
              <a:t>, reflecting the value of our resources.</a:t>
            </a:r>
          </a:p>
          <a:p>
            <a:pPr marL="171450" indent="-171450">
              <a:buFont typeface="Arial"/>
              <a:buChar char="•"/>
            </a:pPr>
            <a:r>
              <a:rPr lang="en-US" dirty="0"/>
              <a:t>Strong engagement shows MSPs’ commitment to the profession.</a:t>
            </a:r>
          </a:p>
          <a:p>
            <a:pPr marL="171450" indent="-171450">
              <a:buFont typeface="Arial"/>
              <a:buChar char="•"/>
            </a:pPr>
            <a:r>
              <a:rPr lang="en-US" dirty="0"/>
              <a:t>[Insert state membership number] to highlight local growth.</a:t>
            </a:r>
          </a:p>
          <a:p>
            <a:r>
              <a:rPr lang="en-US" b="1" dirty="0"/>
              <a:t>Building Partnerships</a:t>
            </a:r>
            <a:endParaRPr lang="en-US" dirty="0"/>
          </a:p>
          <a:p>
            <a:pPr marL="171450" indent="-171450">
              <a:buFont typeface="Arial"/>
              <a:buChar char="•"/>
            </a:pPr>
            <a:r>
              <a:rPr lang="en-US" dirty="0"/>
              <a:t>Strengthening ties with </a:t>
            </a:r>
            <a:r>
              <a:rPr lang="en-US" b="1" dirty="0"/>
              <a:t>AHA, AMA, and ABMS</a:t>
            </a:r>
            <a:r>
              <a:rPr lang="en-US" dirty="0"/>
              <a:t> to elevate standards.</a:t>
            </a:r>
          </a:p>
          <a:p>
            <a:pPr marL="171450" indent="-171450">
              <a:buFont typeface="Arial"/>
              <a:buChar char="•"/>
            </a:pPr>
            <a:r>
              <a:rPr lang="en-US" dirty="0"/>
              <a:t>Aligning MSPs with best practices and regulatory expectations.</a:t>
            </a:r>
          </a:p>
          <a:p>
            <a:pPr marL="171450" indent="-171450">
              <a:buFont typeface="Arial"/>
              <a:buChar char="•"/>
            </a:pPr>
            <a:r>
              <a:rPr lang="en-US" dirty="0"/>
              <a:t>Enhancing recognition and credibility through collaboration.</a:t>
            </a:r>
          </a:p>
          <a:p>
            <a:r>
              <a:rPr lang="en-US" b="1" dirty="0"/>
              <a:t>Advocacy</a:t>
            </a:r>
            <a:endParaRPr lang="en-US" dirty="0"/>
          </a:p>
          <a:p>
            <a:pPr marL="171450" indent="-171450">
              <a:buFont typeface="Arial"/>
              <a:buChar char="•"/>
            </a:pPr>
            <a:r>
              <a:rPr lang="en-US" dirty="0"/>
              <a:t>NAMSS advocates nationally for MSPs through key initiatives:</a:t>
            </a:r>
          </a:p>
          <a:p>
            <a:pPr marL="628650" lvl="1" indent="-171450">
              <a:buFont typeface="Arial"/>
              <a:buChar char="•"/>
            </a:pPr>
            <a:r>
              <a:rPr lang="en-US" b="1" dirty="0"/>
              <a:t>SOC Task Force</a:t>
            </a:r>
            <a:r>
              <a:rPr lang="en-US" dirty="0"/>
              <a:t> – Addressing scope of practice.</a:t>
            </a:r>
          </a:p>
          <a:p>
            <a:pPr marL="628650" lvl="1" indent="-171450">
              <a:buFont typeface="Arial"/>
              <a:buChar char="•"/>
            </a:pPr>
            <a:r>
              <a:rPr lang="en-US" b="1" dirty="0"/>
              <a:t>Ideal Credentialing Standards</a:t>
            </a:r>
            <a:r>
              <a:rPr lang="en-US" dirty="0"/>
              <a:t> – Promoting consistency.</a:t>
            </a:r>
            <a:endParaRPr lang="en-US" dirty="0">
              <a:ea typeface="Calibri"/>
              <a:cs typeface="Calibri"/>
            </a:endParaRPr>
          </a:p>
          <a:p>
            <a:pPr marL="628650" lvl="1" indent="-171450">
              <a:buFont typeface="Arial"/>
              <a:buChar char="•"/>
            </a:pPr>
            <a:r>
              <a:rPr lang="en-US" b="1" dirty="0"/>
              <a:t>Leadership Certification</a:t>
            </a:r>
            <a:r>
              <a:rPr lang="en-US" dirty="0"/>
              <a:t> – Advancing careers.</a:t>
            </a:r>
            <a:endParaRPr lang="en-US" dirty="0">
              <a:ea typeface="Calibri"/>
              <a:cs typeface="Calibri"/>
            </a:endParaRPr>
          </a:p>
          <a:p>
            <a:pPr marL="628650" lvl="1" indent="-171450">
              <a:buFont typeface="Arial"/>
              <a:buChar char="•"/>
            </a:pPr>
            <a:r>
              <a:rPr lang="en-US" b="1" dirty="0"/>
              <a:t>Tomorrow’s MSP® Campaign</a:t>
            </a:r>
            <a:r>
              <a:rPr lang="en-US" dirty="0"/>
              <a:t> – Preparing for the future.</a:t>
            </a:r>
            <a:endParaRPr lang="en-US" dirty="0">
              <a:ea typeface="Calibri"/>
              <a:cs typeface="Calibri"/>
            </a:endParaRPr>
          </a:p>
          <a:p>
            <a:pPr marL="628650" lvl="1" indent="-171450">
              <a:buFont typeface="Arial"/>
              <a:buChar char="•"/>
            </a:pPr>
            <a:r>
              <a:rPr lang="en-US" b="1" dirty="0"/>
              <a:t>Annual Roundtable</a:t>
            </a:r>
            <a:r>
              <a:rPr lang="en-US" dirty="0"/>
              <a:t> – Engaging industry leaders.</a:t>
            </a:r>
            <a:endParaRPr lang="en-US" dirty="0">
              <a:ea typeface="Calibri"/>
              <a:cs typeface="Calibri"/>
            </a:endParaRPr>
          </a:p>
          <a:p>
            <a:pPr marL="171450" indent="-171450">
              <a:buFont typeface="Arial"/>
              <a:buChar char="•"/>
            </a:pPr>
            <a:r>
              <a:rPr lang="en-US" dirty="0"/>
              <a:t>Ensuring MSPs stay supported and aligned with the latest standards.</a:t>
            </a:r>
            <a:endParaRPr lang="en-US" dirty="0">
              <a:ea typeface="Calibri"/>
              <a:cs typeface="Calibri"/>
            </a:endParaRPr>
          </a:p>
          <a:p>
            <a:pPr>
              <a:spcBef>
                <a:spcPts val="0"/>
              </a:spcBef>
              <a:spcAft>
                <a:spcPts val="0"/>
              </a:spcAft>
            </a:pPr>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5DF950A3-E079-D95F-B56C-99E2B8F35D53}"/>
              </a:ext>
            </a:extLst>
          </p:cNvPr>
          <p:cNvSpPr>
            <a:spLocks noGrp="1"/>
          </p:cNvSpPr>
          <p:nvPr>
            <p:ph type="sldNum" sz="quarter" idx="10"/>
          </p:nvPr>
        </p:nvSpPr>
        <p:spPr/>
        <p:txBody>
          <a:bodyPr/>
          <a:lstStyle/>
          <a:p>
            <a:pPr>
              <a:defRPr/>
            </a:pPr>
            <a:fld id="{99F465BE-32E1-0245-8D67-FDFEF3554397}" type="slidenum">
              <a:rPr lang="en-US" smtClean="0"/>
              <a:pPr>
                <a:defRPr/>
              </a:pPr>
              <a:t>13</a:t>
            </a:fld>
            <a:endParaRPr lang="en-US"/>
          </a:p>
        </p:txBody>
      </p:sp>
    </p:spTree>
    <p:extLst>
      <p:ext uri="{BB962C8B-B14F-4D97-AF65-F5344CB8AC3E}">
        <p14:creationId xmlns:p14="http://schemas.microsoft.com/office/powerpoint/2010/main" val="2934063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endParaRPr lang="en-US" b="1" u="sng" dirty="0">
              <a:ea typeface="Calibri"/>
              <a:cs typeface="Calibri"/>
            </a:endParaRPr>
          </a:p>
          <a:p>
            <a:r>
              <a:rPr lang="en-US" b="1"/>
              <a:t>Educational Resources</a:t>
            </a:r>
            <a:endParaRPr lang="en-US"/>
          </a:p>
          <a:p>
            <a:pPr marL="171450" indent="-171450">
              <a:buFont typeface="Arial"/>
              <a:buChar char="•"/>
            </a:pPr>
            <a:r>
              <a:rPr lang="en-US" dirty="0"/>
              <a:t>NAMSS provides valuable toolkits to help MSPs navigate complex industry challenges</a:t>
            </a:r>
            <a:r>
              <a:rPr lang="en-US"/>
              <a:t>.</a:t>
            </a:r>
            <a:endParaRPr lang="en-US" dirty="0">
              <a:ea typeface="Calibri"/>
              <a:cs typeface="Calibri"/>
            </a:endParaRPr>
          </a:p>
          <a:p>
            <a:pPr marL="171450" indent="-171450">
              <a:buFont typeface="Arial"/>
              <a:buChar char="•"/>
            </a:pPr>
            <a:r>
              <a:rPr lang="en-US" dirty="0"/>
              <a:t>These tools ensure MSPs stay prepared and ahead of industry changes.</a:t>
            </a:r>
          </a:p>
          <a:p>
            <a:r>
              <a:rPr lang="en-US" b="1"/>
              <a:t>Strategic Impact</a:t>
            </a:r>
            <a:endParaRPr lang="en-US"/>
          </a:p>
          <a:p>
            <a:pPr marL="171450" indent="-171450">
              <a:buFont typeface="Arial"/>
              <a:buChar char="•"/>
            </a:pPr>
            <a:r>
              <a:rPr lang="en-US" dirty="0"/>
              <a:t>NAMSS' partnerships strengthen professional networks and create new opportunities for MSPs.</a:t>
            </a:r>
            <a:endParaRPr lang="en-US" dirty="0">
              <a:ea typeface="Calibri"/>
              <a:cs typeface="Calibri"/>
            </a:endParaRPr>
          </a:p>
          <a:p>
            <a:pPr marL="171450" indent="-171450">
              <a:buFont typeface="Arial"/>
              <a:buChar char="•"/>
            </a:pPr>
            <a:r>
              <a:rPr lang="en-US" dirty="0"/>
              <a:t>By collaborating with industry leaders, NAMSS helps set and maintain the highest standards.</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14</a:t>
            </a:fld>
            <a:endParaRPr lang="en-US"/>
          </a:p>
        </p:txBody>
      </p:sp>
    </p:spTree>
    <p:extLst>
      <p:ext uri="{BB962C8B-B14F-4D97-AF65-F5344CB8AC3E}">
        <p14:creationId xmlns:p14="http://schemas.microsoft.com/office/powerpoint/2010/main" val="3638261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300"/>
              <a:t>The</a:t>
            </a:r>
            <a:r>
              <a:rPr lang="en-US" sz="1300" baseline="0"/>
              <a:t> NAMSS Connection Zone is a new member benefit that was rolled out in 2022. The connection zone offers the opportunity for discussion, file-sharing and building your network.  </a:t>
            </a:r>
            <a:endParaRPr lang="en-US" sz="1400"/>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15</a:t>
            </a:fld>
            <a:endParaRPr lang="en-US"/>
          </a:p>
        </p:txBody>
      </p:sp>
    </p:spTree>
    <p:extLst>
      <p:ext uri="{BB962C8B-B14F-4D97-AF65-F5344CB8AC3E}">
        <p14:creationId xmlns:p14="http://schemas.microsoft.com/office/powerpoint/2010/main" val="469858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ea typeface="Calibri"/>
                <a:cs typeface="Calibri"/>
              </a:rPr>
              <a:t>Fellows:</a:t>
            </a:r>
          </a:p>
          <a:p>
            <a:pPr marL="180975" indent="-180975">
              <a:buFont typeface="Arial" panose="020B0604020202020204" pitchFamily="34" charset="0"/>
              <a:buChar char="•"/>
            </a:pPr>
            <a:r>
              <a:rPr lang="en-US" sz="1300" dirty="0"/>
              <a:t>Acknowledgment and recognition for the MSP who has made outstanding contributions to the profession through service as a leader, mentor, and educator.</a:t>
            </a:r>
            <a:endParaRPr lang="en-US" dirty="0"/>
          </a:p>
          <a:p>
            <a:pPr marL="180975" indent="-180975">
              <a:buFont typeface="Arial" panose="020B0604020202020204" pitchFamily="34" charset="0"/>
              <a:buChar char="•"/>
            </a:pPr>
            <a:r>
              <a:rPr lang="en-US" sz="1300" dirty="0"/>
              <a:t>Eligibility and application criteria can be found on the NAMSS website.</a:t>
            </a:r>
            <a:endParaRPr lang="en-US" sz="1300" dirty="0">
              <a:ea typeface="Calibri"/>
              <a:cs typeface="Calibri"/>
            </a:endParaRPr>
          </a:p>
          <a:p>
            <a:pPr marL="180975" indent="-180975">
              <a:buFont typeface="Arial" panose="020B0604020202020204" pitchFamily="34" charset="0"/>
              <a:buChar char="•"/>
            </a:pPr>
            <a:r>
              <a:rPr lang="en-US" sz="1400" dirty="0"/>
              <a:t>Applications are</a:t>
            </a:r>
            <a:r>
              <a:rPr lang="en-US" sz="1400" baseline="0" dirty="0"/>
              <a:t> accepted each Spring  </a:t>
            </a:r>
            <a:endParaRPr lang="en-US" sz="1400" dirty="0">
              <a:ea typeface="Calibri"/>
              <a:cs typeface="Calibri"/>
            </a:endParaRPr>
          </a:p>
          <a:p>
            <a:pPr marL="180975" indent="-180975">
              <a:buFont typeface="Arial" panose="020B0604020202020204" pitchFamily="34" charset="0"/>
              <a:buChar char="•"/>
            </a:pPr>
            <a:endParaRPr lang="en-US" sz="1400" dirty="0">
              <a:ea typeface="Calibri"/>
              <a:cs typeface="Calibri"/>
            </a:endParaRPr>
          </a:p>
          <a:p>
            <a:r>
              <a:rPr lang="en-US" sz="1400" dirty="0">
                <a:ea typeface="Calibri"/>
                <a:cs typeface="Calibri"/>
              </a:rPr>
              <a:t>Hall of Fame:</a:t>
            </a:r>
          </a:p>
          <a:p>
            <a:pPr marL="285750" indent="-285750">
              <a:buFont typeface="Arial"/>
              <a:buChar char="•"/>
            </a:pPr>
            <a:r>
              <a:rPr lang="en-US" dirty="0"/>
              <a:t>Eligibility and nomination criteria can be found on the NAMSS website. The nomination period for 2024 will be open from late January through early March</a:t>
            </a:r>
            <a:endParaRPr lang="en-US" dirty="0">
              <a:ea typeface="Calibri"/>
              <a:cs typeface="Calibri"/>
            </a:endParaRPr>
          </a:p>
          <a:p>
            <a:endParaRPr lang="en-US" sz="1300"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16</a:t>
            </a:fld>
            <a:endParaRPr lang="en-US"/>
          </a:p>
        </p:txBody>
      </p:sp>
    </p:spTree>
    <p:extLst>
      <p:ext uri="{BB962C8B-B14F-4D97-AF65-F5344CB8AC3E}">
        <p14:creationId xmlns:p14="http://schemas.microsoft.com/office/powerpoint/2010/main" val="3572671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NAMSS offers a number of scholarship and awards designed to advance studies or to assist with attendance to NAMSS or State educational offerings. </a:t>
            </a:r>
          </a:p>
          <a:p>
            <a:endParaRPr lang="en-US" sz="1100"/>
          </a:p>
          <a:p>
            <a:r>
              <a:rPr lang="en-US" b="0">
                <a:effectLst/>
              </a:rPr>
              <a:t>NAMSS scholarships </a:t>
            </a:r>
            <a:r>
              <a:rPr lang="en-US" b="0" baseline="0">
                <a:effectLst/>
              </a:rPr>
              <a:t>provide s</a:t>
            </a:r>
            <a:r>
              <a:rPr lang="en-US" sz="1100"/>
              <a:t>cholarship opportunities for NAMSS members to attend the National Conference &amp; Exhibition and State/Local Conference, the NAMSS Education Summit, and/or to participate in other continuing education. Applications for scholarships are accepted twice a year. </a:t>
            </a:r>
          </a:p>
          <a:p>
            <a:endParaRPr lang="en-US" sz="1100"/>
          </a:p>
          <a:p>
            <a:r>
              <a:rPr lang="en-US"/>
              <a:t>NAMSS awards are presented to individuals</a:t>
            </a:r>
            <a:r>
              <a:rPr lang="en-US" baseline="0"/>
              <a:t> that have shown dedication to the medical staff and credentialing services profession through their certification, leadership, and advocacy.  Nominations for these awards are submitted in mid-June and the awards are presented at the annual conference.</a:t>
            </a:r>
            <a:endParaRPr lang="en-US"/>
          </a:p>
          <a:p>
            <a:endParaRPr lang="en-US"/>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17</a:t>
            </a:fld>
            <a:endParaRPr lang="en-US"/>
          </a:p>
        </p:txBody>
      </p:sp>
    </p:spTree>
    <p:extLst>
      <p:ext uri="{BB962C8B-B14F-4D97-AF65-F5344CB8AC3E}">
        <p14:creationId xmlns:p14="http://schemas.microsoft.com/office/powerpoint/2010/main" val="1743191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1059297">
              <a:spcBef>
                <a:spcPct val="0"/>
              </a:spcBef>
              <a:buFont typeface="Arial" panose="020B0604020202020204" pitchFamily="34" charset="0"/>
              <a:buChar char="•"/>
            </a:pPr>
            <a:r>
              <a:rPr lang="en-US" altLang="en-US" baseline="0" dirty="0">
                <a:latin typeface="Arial" pitchFamily="34" charset="0"/>
              </a:rPr>
              <a:t>Secure, online database for verification of work history and gap analysis</a:t>
            </a:r>
          </a:p>
          <a:p>
            <a:pPr marL="181240" indent="-181240" defTabSz="1059297">
              <a:spcBef>
                <a:spcPct val="0"/>
              </a:spcBef>
              <a:buFont typeface="Arial" panose="020B0604020202020204" pitchFamily="34" charset="0"/>
              <a:buChar char="•"/>
            </a:pPr>
            <a:r>
              <a:rPr lang="en-US" altLang="en-US" baseline="0" dirty="0">
                <a:latin typeface="Arial" pitchFamily="34" charset="0"/>
              </a:rPr>
              <a:t>Goal – to become the “go to” source for a complete affiliation work history</a:t>
            </a:r>
          </a:p>
          <a:p>
            <a:pPr marL="181240" indent="-181240" defTabSz="1059297">
              <a:spcBef>
                <a:spcPct val="0"/>
              </a:spcBef>
              <a:buFont typeface="Arial" panose="020B0604020202020204" pitchFamily="34" charset="0"/>
              <a:buChar char="•"/>
            </a:pPr>
            <a:r>
              <a:rPr lang="en-US" altLang="en-US" baseline="0" dirty="0">
                <a:latin typeface="Arial" pitchFamily="34" charset="0"/>
              </a:rPr>
              <a:t>No more querying multiple hospital websites or faxing verification requests</a:t>
            </a:r>
          </a:p>
          <a:p>
            <a:pPr marL="181240" indent="-181240" defTabSz="1059297">
              <a:spcBef>
                <a:spcPct val="0"/>
              </a:spcBef>
              <a:buFont typeface="Arial" panose="020B0604020202020204" pitchFamily="34" charset="0"/>
              <a:buChar char="•"/>
            </a:pPr>
            <a:r>
              <a:rPr lang="en-US" altLang="en-US" baseline="0" dirty="0">
                <a:latin typeface="Arial" pitchFamily="34" charset="0"/>
              </a:rPr>
              <a:t>Easily identify gaps in work history and </a:t>
            </a:r>
            <a:r>
              <a:rPr lang="en-US" altLang="en-US" b="1" baseline="0" dirty="0">
                <a:latin typeface="Arial" pitchFamily="34" charset="0"/>
              </a:rPr>
              <a:t>unreported affiliations</a:t>
            </a:r>
          </a:p>
          <a:p>
            <a:pPr marL="181240" indent="-181240" defTabSz="1059297">
              <a:spcBef>
                <a:spcPct val="0"/>
              </a:spcBef>
              <a:buFont typeface="Arial" panose="020B0604020202020204" pitchFamily="34" charset="0"/>
              <a:buChar char="•"/>
            </a:pPr>
            <a:r>
              <a:rPr lang="en-US" altLang="en-US" dirty="0">
                <a:latin typeface="Arial" pitchFamily="34" charset="0"/>
              </a:rPr>
              <a:t>Obtain verifications from closed facilities</a:t>
            </a:r>
          </a:p>
          <a:p>
            <a:pPr marL="181240" indent="-181240" defTabSz="1059297">
              <a:spcBef>
                <a:spcPct val="0"/>
              </a:spcBef>
              <a:buFont typeface="Arial" panose="020B0604020202020204" pitchFamily="34" charset="0"/>
              <a:buChar char="•"/>
            </a:pPr>
            <a:r>
              <a:rPr lang="en-US" altLang="en-US" dirty="0">
                <a:latin typeface="Arial" pitchFamily="34" charset="0"/>
              </a:rPr>
              <a:t>Quick resource for credentialing practitioners volunteering during a disaster</a:t>
            </a:r>
          </a:p>
          <a:p>
            <a:pPr marL="181240" indent="-181240" defTabSz="1059297">
              <a:spcBef>
                <a:spcPct val="0"/>
              </a:spcBef>
              <a:buFont typeface="Arial" panose="020B0604020202020204" pitchFamily="34" charset="0"/>
              <a:buChar char="•"/>
            </a:pPr>
            <a:endParaRPr lang="en-US" altLang="en-US" dirty="0">
              <a:latin typeface="Arial" pitchFamily="34" charset="0"/>
            </a:endParaRPr>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18</a:t>
            </a:fld>
            <a:endParaRPr lang="en-US"/>
          </a:p>
        </p:txBody>
      </p:sp>
    </p:spTree>
    <p:extLst>
      <p:ext uri="{BB962C8B-B14F-4D97-AF65-F5344CB8AC3E}">
        <p14:creationId xmlns:p14="http://schemas.microsoft.com/office/powerpoint/2010/main" val="2106169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1039546">
              <a:spcBef>
                <a:spcPct val="0"/>
              </a:spcBef>
              <a:buFont typeface="Arial" panose="020B0604020202020204" pitchFamily="34" charset="0"/>
              <a:buChar char="•"/>
            </a:pPr>
            <a:r>
              <a:rPr lang="en-US" altLang="en-US" dirty="0"/>
              <a:t>Provides two legally-vetted “Letters of Good Standing” templates</a:t>
            </a:r>
          </a:p>
          <a:p>
            <a:pPr marL="181240" indent="-181240" defTabSz="1039546">
              <a:spcBef>
                <a:spcPct val="0"/>
              </a:spcBef>
              <a:buFont typeface="Arial" panose="020B0604020202020204" pitchFamily="34" charset="0"/>
              <a:buChar char="•"/>
            </a:pPr>
            <a:r>
              <a:rPr lang="en-US" altLang="en-US" dirty="0"/>
              <a:t>Providers verification of affiliation dates for closed facilities</a:t>
            </a:r>
          </a:p>
          <a:p>
            <a:pPr marL="181240" indent="-181240" defTabSz="1039546">
              <a:spcBef>
                <a:spcPct val="0"/>
              </a:spcBef>
              <a:buFont typeface="Arial" panose="020B0604020202020204" pitchFamily="34" charset="0"/>
              <a:buChar char="•"/>
            </a:pPr>
            <a:endParaRPr lang="en-US" altLang="en-US" dirty="0"/>
          </a:p>
          <a:p>
            <a:pPr marL="181240" indent="-181240" defTabSz="1039546">
              <a:spcBef>
                <a:spcPct val="0"/>
              </a:spcBef>
              <a:buFont typeface="Arial" panose="020B0604020202020204" pitchFamily="34" charset="0"/>
              <a:buChar char="•"/>
            </a:pPr>
            <a:r>
              <a:rPr lang="en-US" altLang="en-US" dirty="0"/>
              <a:t>Cost $6/letter each or for purchase of 1-10</a:t>
            </a:r>
          </a:p>
          <a:p>
            <a:pPr marL="181240" indent="-181240" defTabSz="1039546">
              <a:spcBef>
                <a:spcPct val="0"/>
              </a:spcBef>
              <a:buFont typeface="Arial" panose="020B0604020202020204" pitchFamily="34" charset="0"/>
              <a:buChar char="•"/>
            </a:pPr>
            <a:r>
              <a:rPr lang="en-US" altLang="en-US" dirty="0"/>
              <a:t>Purchase 11-99  letters $5/letter</a:t>
            </a:r>
          </a:p>
          <a:p>
            <a:pPr marL="181240" indent="-181240" defTabSz="1039546">
              <a:spcBef>
                <a:spcPct val="0"/>
              </a:spcBef>
              <a:buFont typeface="Arial" panose="020B0604020202020204" pitchFamily="34" charset="0"/>
              <a:buChar char="•"/>
            </a:pPr>
            <a:r>
              <a:rPr lang="en-US" altLang="en-US" dirty="0"/>
              <a:t>Purchase 100 or more $4/letter</a:t>
            </a:r>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19</a:t>
            </a:fld>
            <a:endParaRPr lang="en-US"/>
          </a:p>
        </p:txBody>
      </p:sp>
    </p:spTree>
    <p:extLst>
      <p:ext uri="{BB962C8B-B14F-4D97-AF65-F5344CB8AC3E}">
        <p14:creationId xmlns:p14="http://schemas.microsoft.com/office/powerpoint/2010/main" val="1554284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your path as a volunteer story</a:t>
            </a:r>
          </a:p>
        </p:txBody>
      </p:sp>
      <p:sp>
        <p:nvSpPr>
          <p:cNvPr id="4" name="Slide Number Placeholder 3"/>
          <p:cNvSpPr>
            <a:spLocks noGrp="1"/>
          </p:cNvSpPr>
          <p:nvPr>
            <p:ph type="sldNum" sz="quarter" idx="5"/>
          </p:nvPr>
        </p:nvSpPr>
        <p:spPr/>
        <p:txBody>
          <a:bodyPr/>
          <a:lstStyle/>
          <a:p>
            <a:pPr>
              <a:defRPr/>
            </a:pPr>
            <a:fld id="{99F465BE-32E1-0245-8D67-FDFEF3554397}" type="slidenum">
              <a:rPr lang="en-US" smtClean="0"/>
              <a:pPr>
                <a:defRPr/>
              </a:pPr>
              <a:t>21</a:t>
            </a:fld>
            <a:endParaRPr lang="en-US"/>
          </a:p>
        </p:txBody>
      </p:sp>
    </p:spTree>
    <p:extLst>
      <p:ext uri="{BB962C8B-B14F-4D97-AF65-F5344CB8AC3E}">
        <p14:creationId xmlns:p14="http://schemas.microsoft.com/office/powerpoint/2010/main" val="71221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a brief overview of the structure of NAMSS. We have a number of committees, subcommittees, task forces, and work groups that all report to the Board of Directors. </a:t>
            </a:r>
          </a:p>
        </p:txBody>
      </p:sp>
      <p:sp>
        <p:nvSpPr>
          <p:cNvPr id="4" name="Slide Number Placeholder 3"/>
          <p:cNvSpPr>
            <a:spLocks noGrp="1"/>
          </p:cNvSpPr>
          <p:nvPr>
            <p:ph type="sldNum" sz="quarter" idx="5"/>
          </p:nvPr>
        </p:nvSpPr>
        <p:spPr/>
        <p:txBody>
          <a:bodyPr/>
          <a:lstStyle/>
          <a:p>
            <a:pPr>
              <a:defRPr/>
            </a:pPr>
            <a:fld id="{99F465BE-32E1-0245-8D67-FDFEF3554397}" type="slidenum">
              <a:rPr lang="en-US" smtClean="0"/>
              <a:pPr>
                <a:defRPr/>
              </a:pPr>
              <a:t>23</a:t>
            </a:fld>
            <a:endParaRPr lang="en-US"/>
          </a:p>
        </p:txBody>
      </p:sp>
    </p:spTree>
    <p:extLst>
      <p:ext uri="{BB962C8B-B14F-4D97-AF65-F5344CB8AC3E}">
        <p14:creationId xmlns:p14="http://schemas.microsoft.com/office/powerpoint/2010/main" val="4185962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9F465BE-32E1-0245-8D67-FDFEF3554397}" type="slidenum">
              <a:rPr lang="en-US" smtClean="0"/>
              <a:pPr>
                <a:defRPr/>
              </a:pPr>
              <a:t>2</a:t>
            </a:fld>
            <a:endParaRPr lang="en-US"/>
          </a:p>
        </p:txBody>
      </p:sp>
    </p:spTree>
    <p:extLst>
      <p:ext uri="{BB962C8B-B14F-4D97-AF65-F5344CB8AC3E}">
        <p14:creationId xmlns:p14="http://schemas.microsoft.com/office/powerpoint/2010/main" val="2033457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i="1" dirty="0"/>
              <a:t>Call for Board Nominations Occurs in the Spring (late</a:t>
            </a:r>
            <a:r>
              <a:rPr lang="en-US" i="1" baseline="0" dirty="0"/>
              <a:t> March/early April)</a:t>
            </a:r>
            <a:r>
              <a:rPr lang="en-US" i="1" dirty="0"/>
              <a:t> of each year.</a:t>
            </a:r>
          </a:p>
          <a:p>
            <a:pPr eaLnBrk="1" hangingPunct="1">
              <a:spcBef>
                <a:spcPct val="0"/>
              </a:spcBef>
            </a:pPr>
            <a:endParaRPr lang="en-US" i="1" dirty="0"/>
          </a:p>
          <a:p>
            <a:pPr eaLnBrk="1" hangingPunct="1">
              <a:spcBef>
                <a:spcPct val="0"/>
              </a:spcBef>
            </a:pPr>
            <a:r>
              <a:rPr lang="en-US" dirty="0"/>
              <a:t> </a:t>
            </a:r>
            <a:r>
              <a:rPr lang="en-US" dirty="0">
                <a:latin typeface="+mj-lt"/>
              </a:rPr>
              <a:t>Candidates must </a:t>
            </a:r>
            <a:r>
              <a:rPr lang="en-US" b="1" dirty="0">
                <a:latin typeface="+mj-lt"/>
              </a:rPr>
              <a:t>self-nominate </a:t>
            </a:r>
          </a:p>
          <a:p>
            <a:pPr lvl="1"/>
            <a:r>
              <a:rPr lang="en-US" dirty="0">
                <a:latin typeface="+mj-lt"/>
              </a:rPr>
              <a:t>Application materials required:  </a:t>
            </a:r>
          </a:p>
          <a:p>
            <a:pPr lvl="2" indent="-342900">
              <a:buSzPts val="1000"/>
              <a:buFont typeface="Symbol" panose="05050102010706020507" pitchFamily="18" charset="2"/>
              <a:buChar char=""/>
              <a:tabLst>
                <a:tab pos="457200" algn="l"/>
              </a:tabLst>
            </a:pPr>
            <a:r>
              <a:rPr lang="en-US" sz="1800" dirty="0">
                <a:latin typeface="+mj-lt"/>
              </a:rPr>
              <a:t>Candidate Statement </a:t>
            </a:r>
          </a:p>
          <a:p>
            <a:pPr lvl="2" indent="-342900">
              <a:buSzPts val="1000"/>
              <a:buFont typeface="Symbol" panose="05050102010706020507" pitchFamily="18" charset="2"/>
              <a:buChar char=""/>
              <a:tabLst>
                <a:tab pos="457200" algn="l"/>
              </a:tabLst>
            </a:pPr>
            <a:r>
              <a:rPr lang="en-US" sz="1800" dirty="0">
                <a:latin typeface="+mj-lt"/>
              </a:rPr>
              <a:t>Candidate </a:t>
            </a:r>
            <a:r>
              <a:rPr lang="en-US" sz="1800" dirty="0" err="1">
                <a:latin typeface="+mj-lt"/>
              </a:rPr>
              <a:t>Biosketch</a:t>
            </a:r>
            <a:r>
              <a:rPr lang="en-US" sz="1800" dirty="0">
                <a:latin typeface="+mj-lt"/>
              </a:rPr>
              <a:t> </a:t>
            </a:r>
          </a:p>
          <a:p>
            <a:pPr lvl="2" indent="-342900">
              <a:buSzPts val="1000"/>
              <a:buFont typeface="Symbol" panose="05050102010706020507" pitchFamily="18" charset="2"/>
              <a:buChar char=""/>
              <a:tabLst>
                <a:tab pos="457200" algn="l"/>
              </a:tabLst>
            </a:pPr>
            <a:r>
              <a:rPr lang="en-US" sz="1800" dirty="0">
                <a:latin typeface="+mj-lt"/>
              </a:rPr>
              <a:t>Signed</a:t>
            </a:r>
            <a:r>
              <a:rPr lang="en-US" sz="1600" dirty="0">
                <a:solidFill>
                  <a:srgbClr val="333333"/>
                </a:solidFill>
                <a:effectLst/>
                <a:latin typeface="+mj-lt"/>
                <a:ea typeface="Times New Roman" panose="02020603050405020304" pitchFamily="18" charset="0"/>
                <a:cs typeface="Aptos" panose="020B0004020202020204" pitchFamily="34" charset="0"/>
              </a:rPr>
              <a:t> </a:t>
            </a:r>
            <a:r>
              <a:rPr lang="en-US" sz="1600" b="1" u="none" strike="noStrike" dirty="0">
                <a:solidFill>
                  <a:srgbClr val="333333"/>
                </a:solidFill>
                <a:effectLst/>
                <a:latin typeface="+mj-lt"/>
                <a:ea typeface="Times New Roman" panose="02020603050405020304" pitchFamily="18" charset="0"/>
                <a:cs typeface="Aptos" panose="020B0004020202020204" pitchFamily="34" charset="0"/>
                <a:hlinkClick r:id="rId3"/>
              </a:rPr>
              <a:t>NAMSS Volunteer Leader Agreement and Conflict of Interest Disclosure Form</a:t>
            </a:r>
            <a:r>
              <a:rPr lang="en-US" sz="1600" dirty="0">
                <a:solidFill>
                  <a:srgbClr val="333333"/>
                </a:solidFill>
                <a:effectLst/>
                <a:latin typeface="+mj-lt"/>
                <a:ea typeface="Times New Roman" panose="02020603050405020304" pitchFamily="18" charset="0"/>
                <a:cs typeface="Aptos" panose="020B0004020202020204" pitchFamily="34" charset="0"/>
              </a:rPr>
              <a:t> </a:t>
            </a:r>
            <a:endParaRPr lang="en-US" sz="1600" dirty="0">
              <a:effectLst/>
              <a:latin typeface="+mj-lt"/>
              <a:ea typeface="Aptos" panose="020B0004020202020204" pitchFamily="34" charset="0"/>
              <a:cs typeface="Aptos" panose="020B0004020202020204" pitchFamily="34" charset="0"/>
            </a:endParaRPr>
          </a:p>
          <a:p>
            <a:pPr lvl="2" indent="-342900">
              <a:buSzPts val="1000"/>
              <a:buFont typeface="Symbol" panose="05050102010706020507" pitchFamily="18" charset="2"/>
              <a:buChar char=""/>
              <a:tabLst>
                <a:tab pos="457200" algn="l"/>
              </a:tabLst>
            </a:pPr>
            <a:r>
              <a:rPr lang="en-US" sz="1800" dirty="0">
                <a:latin typeface="+mj-lt"/>
              </a:rPr>
              <a:t>Signed</a:t>
            </a:r>
            <a:r>
              <a:rPr lang="en-US" sz="1600" dirty="0">
                <a:solidFill>
                  <a:srgbClr val="333333"/>
                </a:solidFill>
                <a:effectLst/>
                <a:latin typeface="+mj-lt"/>
                <a:ea typeface="Times New Roman" panose="02020603050405020304" pitchFamily="18" charset="0"/>
                <a:cs typeface="Aptos" panose="020B0004020202020204" pitchFamily="34" charset="0"/>
              </a:rPr>
              <a:t> </a:t>
            </a:r>
            <a:r>
              <a:rPr lang="en-US" sz="1600" b="1" u="none" strike="noStrike" dirty="0">
                <a:solidFill>
                  <a:srgbClr val="333333"/>
                </a:solidFill>
                <a:effectLst/>
                <a:latin typeface="+mj-lt"/>
                <a:ea typeface="Times New Roman" panose="02020603050405020304" pitchFamily="18" charset="0"/>
                <a:cs typeface="Aptos" panose="020B0004020202020204" pitchFamily="34" charset="0"/>
                <a:hlinkClick r:id="rId4"/>
              </a:rPr>
              <a:t>Campaign Policy Agreement</a:t>
            </a:r>
            <a:r>
              <a:rPr lang="en-US" sz="1600" dirty="0">
                <a:solidFill>
                  <a:srgbClr val="333333"/>
                </a:solidFill>
                <a:effectLst/>
                <a:latin typeface="+mj-lt"/>
                <a:ea typeface="Times New Roman" panose="02020603050405020304" pitchFamily="18" charset="0"/>
                <a:cs typeface="Aptos" panose="020B0004020202020204" pitchFamily="34" charset="0"/>
              </a:rPr>
              <a:t> </a:t>
            </a:r>
            <a:endParaRPr lang="en-US" sz="1600" dirty="0">
              <a:effectLst/>
              <a:latin typeface="+mj-lt"/>
              <a:ea typeface="Aptos" panose="020B0004020202020204" pitchFamily="34" charset="0"/>
              <a:cs typeface="Aptos" panose="020B0004020202020204" pitchFamily="34" charset="0"/>
            </a:endParaRPr>
          </a:p>
          <a:p>
            <a:pPr lvl="2" indent="-342900">
              <a:buSzPts val="1000"/>
              <a:buFont typeface="Symbol" panose="05050102010706020507" pitchFamily="18" charset="2"/>
              <a:buChar char=""/>
              <a:tabLst>
                <a:tab pos="457200" algn="l"/>
              </a:tabLst>
            </a:pPr>
            <a:r>
              <a:rPr lang="en-US" sz="1600" dirty="0">
                <a:solidFill>
                  <a:srgbClr val="333333"/>
                </a:solidFill>
                <a:effectLst/>
                <a:latin typeface="+mj-lt"/>
                <a:ea typeface="Times New Roman" panose="02020603050405020304" pitchFamily="18" charset="0"/>
                <a:cs typeface="Aptos" panose="020B0004020202020204" pitchFamily="34" charset="0"/>
              </a:rPr>
              <a:t>C</a:t>
            </a:r>
            <a:r>
              <a:rPr lang="en-US" sz="1800" dirty="0">
                <a:latin typeface="+mj-lt"/>
              </a:rPr>
              <a:t>ompleted</a:t>
            </a:r>
            <a:r>
              <a:rPr lang="en-US" sz="1600" dirty="0">
                <a:solidFill>
                  <a:srgbClr val="333333"/>
                </a:solidFill>
                <a:effectLst/>
                <a:latin typeface="+mj-lt"/>
                <a:ea typeface="Times New Roman" panose="02020603050405020304" pitchFamily="18" charset="0"/>
                <a:cs typeface="Aptos" panose="020B0004020202020204" pitchFamily="34" charset="0"/>
              </a:rPr>
              <a:t> </a:t>
            </a:r>
            <a:r>
              <a:rPr lang="en-US" sz="1600" b="1" u="none" strike="noStrike" dirty="0">
                <a:solidFill>
                  <a:srgbClr val="333333"/>
                </a:solidFill>
                <a:effectLst/>
                <a:latin typeface="+mj-lt"/>
                <a:ea typeface="Times New Roman" panose="02020603050405020304" pitchFamily="18" charset="0"/>
                <a:cs typeface="Aptos" panose="020B0004020202020204" pitchFamily="34" charset="0"/>
                <a:hlinkClick r:id="rId5"/>
              </a:rPr>
              <a:t>Leadership Self-Assessment</a:t>
            </a:r>
            <a:r>
              <a:rPr lang="en-US" sz="1600" dirty="0">
                <a:solidFill>
                  <a:srgbClr val="333333"/>
                </a:solidFill>
                <a:effectLst/>
                <a:latin typeface="+mj-lt"/>
                <a:ea typeface="Times New Roman" panose="02020603050405020304" pitchFamily="18" charset="0"/>
                <a:cs typeface="Aptos" panose="020B0004020202020204" pitchFamily="34" charset="0"/>
              </a:rPr>
              <a:t> </a:t>
            </a:r>
            <a:r>
              <a:rPr lang="en-US" sz="1800" dirty="0">
                <a:latin typeface="+mj-lt"/>
              </a:rPr>
              <a:t>(Principles of Leadership) </a:t>
            </a:r>
          </a:p>
          <a:p>
            <a:pPr lvl="2"/>
            <a:r>
              <a:rPr lang="en-US" sz="1800" dirty="0">
                <a:latin typeface="+mj-lt"/>
              </a:rPr>
              <a:t>A high-resolution professional color headshot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24</a:t>
            </a:fld>
            <a:endParaRPr lang="en-US"/>
          </a:p>
        </p:txBody>
      </p:sp>
    </p:spTree>
    <p:extLst>
      <p:ext uri="{BB962C8B-B14F-4D97-AF65-F5344CB8AC3E}">
        <p14:creationId xmlns:p14="http://schemas.microsoft.com/office/powerpoint/2010/main" val="2843531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the eligibility requirements listed here. Both positions require at least one NAMSS certification, and previous experience as a committee member or state board leader. Beginning in 2026, the CPES will also be acceptable for one of the required certifications.  </a:t>
            </a:r>
          </a:p>
          <a:p>
            <a:endParaRPr lang="en-US" dirty="0"/>
          </a:p>
        </p:txBody>
      </p:sp>
      <p:sp>
        <p:nvSpPr>
          <p:cNvPr id="4" name="Slide Number Placeholder 3"/>
          <p:cNvSpPr>
            <a:spLocks noGrp="1"/>
          </p:cNvSpPr>
          <p:nvPr>
            <p:ph type="sldNum" sz="quarter" idx="5"/>
          </p:nvPr>
        </p:nvSpPr>
        <p:spPr/>
        <p:txBody>
          <a:bodyPr/>
          <a:lstStyle/>
          <a:p>
            <a:pPr>
              <a:defRPr/>
            </a:pPr>
            <a:fld id="{99F465BE-32E1-0245-8D67-FDFEF3554397}" type="slidenum">
              <a:rPr lang="en-US" smtClean="0"/>
              <a:pPr>
                <a:defRPr/>
              </a:pPr>
              <a:t>26</a:t>
            </a:fld>
            <a:endParaRPr lang="en-US"/>
          </a:p>
        </p:txBody>
      </p:sp>
    </p:spTree>
    <p:extLst>
      <p:ext uri="{BB962C8B-B14F-4D97-AF65-F5344CB8AC3E}">
        <p14:creationId xmlns:p14="http://schemas.microsoft.com/office/powerpoint/2010/main" val="677917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Leadership Selection Committee is primarily responsible for identifying, evaluating and selecting qualified candidates for the election of Board positions and selection of Hall of Fame and Fellows designation </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On this slide, you can see the overview of the work the Leadership Selection Committee completes to vet board candidates. These steps include:  </a:t>
            </a:r>
          </a:p>
          <a:p>
            <a:pPr lvl="2" fontAlgn="auto">
              <a:spcAft>
                <a:spcPts val="0"/>
              </a:spcAft>
              <a:defRPr/>
            </a:pPr>
            <a:r>
              <a:rPr lang="en-US" sz="3200" dirty="0">
                <a:latin typeface="Myriad Pro"/>
              </a:rPr>
              <a:t>Review of applications &amp; references </a:t>
            </a:r>
          </a:p>
          <a:p>
            <a:pPr lvl="2" fontAlgn="auto">
              <a:spcAft>
                <a:spcPts val="0"/>
              </a:spcAft>
              <a:defRPr/>
            </a:pPr>
            <a:r>
              <a:rPr lang="en-US" sz="3200" dirty="0">
                <a:latin typeface="Myriad Pro"/>
              </a:rPr>
              <a:t>Interview with candidate </a:t>
            </a:r>
          </a:p>
          <a:p>
            <a:pPr lvl="2" fontAlgn="auto">
              <a:spcAft>
                <a:spcPts val="0"/>
              </a:spcAft>
              <a:defRPr/>
            </a:pPr>
            <a:r>
              <a:rPr lang="en-US" sz="3200" dirty="0">
                <a:latin typeface="Myriad Pro"/>
              </a:rPr>
              <a:t>Interview with supervisor reference  </a:t>
            </a:r>
          </a:p>
          <a:p>
            <a:pPr lvl="2" fontAlgn="auto">
              <a:spcAft>
                <a:spcPts val="0"/>
              </a:spcAft>
              <a:defRPr/>
            </a:pPr>
            <a:r>
              <a:rPr lang="en-US" sz="3200" dirty="0">
                <a:latin typeface="Myriad Pro"/>
              </a:rPr>
              <a:t>Overall scoring of past experience, contributions to NAMSS and in the industry, references and interview  </a:t>
            </a:r>
          </a:p>
          <a:p>
            <a:pPr lvl="2" fontAlgn="auto">
              <a:spcAft>
                <a:spcPts val="0"/>
              </a:spcAft>
              <a:defRPr/>
            </a:pPr>
            <a:r>
              <a:rPr lang="en-US" sz="3200" dirty="0">
                <a:latin typeface="Myriad Pro"/>
              </a:rPr>
              <a:t>Slate recommendation to Board of Directors</a:t>
            </a:r>
          </a:p>
          <a:p>
            <a:pPr lvl="2" fontAlgn="auto">
              <a:spcAft>
                <a:spcPts val="0"/>
              </a:spcAft>
              <a:defRPr/>
            </a:pPr>
            <a:endParaRPr lang="en-US" sz="3200" dirty="0">
              <a:latin typeface="Myriad Pro"/>
            </a:endParaRPr>
          </a:p>
          <a:p>
            <a:pPr lvl="0" fontAlgn="auto">
              <a:spcAft>
                <a:spcPts val="0"/>
              </a:spcAft>
              <a:defRPr/>
            </a:pPr>
            <a:r>
              <a:rPr lang="en-US" sz="3200" dirty="0">
                <a:latin typeface="Myriad Pro"/>
              </a:rPr>
              <a:t>The slate of candidates put forth for election is ultimately determined by the Board of Directors based on the Leadership Selection Committee’s recommendation.  </a:t>
            </a:r>
          </a:p>
          <a:p>
            <a:pPr marL="342900" marR="0" lvl="0" indent="-342900">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27</a:t>
            </a:fld>
            <a:endParaRPr lang="en-US"/>
          </a:p>
        </p:txBody>
      </p:sp>
    </p:spTree>
    <p:extLst>
      <p:ext uri="{BB962C8B-B14F-4D97-AF65-F5344CB8AC3E}">
        <p14:creationId xmlns:p14="http://schemas.microsoft.com/office/powerpoint/2010/main" val="2943322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br>
              <a:rPr lang="en-US" dirty="0"/>
            </a:br>
            <a:r>
              <a:rPr lang="en-US" baseline="0" dirty="0"/>
              <a:t> </a:t>
            </a:r>
            <a:endParaRPr lang="en-US" dirty="0"/>
          </a:p>
        </p:txBody>
      </p:sp>
      <p:sp>
        <p:nvSpPr>
          <p:cNvPr id="4" name="Slide Number Placeholder 3"/>
          <p:cNvSpPr>
            <a:spLocks noGrp="1"/>
          </p:cNvSpPr>
          <p:nvPr>
            <p:ph type="sldNum" sz="quarter" idx="10"/>
          </p:nvPr>
        </p:nvSpPr>
        <p:spPr/>
        <p:txBody>
          <a:bodyPr/>
          <a:lstStyle/>
          <a:p>
            <a:pPr defTabSz="457159">
              <a:defRPr/>
            </a:pPr>
            <a:fld id="{99F465BE-32E1-0245-8D67-FDFEF3554397}" type="slidenum">
              <a:rPr lang="en-US">
                <a:solidFill>
                  <a:prstClr val="black"/>
                </a:solidFill>
              </a:rPr>
              <a:pPr defTabSz="457159">
                <a:defRPr/>
              </a:pPr>
              <a:t>28</a:t>
            </a:fld>
            <a:endParaRPr lang="en-US">
              <a:solidFill>
                <a:prstClr val="black"/>
              </a:solidFill>
            </a:endParaRPr>
          </a:p>
        </p:txBody>
      </p:sp>
    </p:spTree>
    <p:extLst>
      <p:ext uri="{BB962C8B-B14F-4D97-AF65-F5344CB8AC3E}">
        <p14:creationId xmlns:p14="http://schemas.microsoft.com/office/powerpoint/2010/main" val="1930962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Answer: 4 – Active, Affiliate, Lifetime &amp; Vendor</a:t>
            </a:r>
            <a:endParaRPr lang="en-US" dirty="0"/>
          </a:p>
        </p:txBody>
      </p:sp>
      <p:sp>
        <p:nvSpPr>
          <p:cNvPr id="4" name="Slide Number Placeholder 3"/>
          <p:cNvSpPr>
            <a:spLocks noGrp="1"/>
          </p:cNvSpPr>
          <p:nvPr>
            <p:ph type="sldNum" sz="quarter" idx="5"/>
          </p:nvPr>
        </p:nvSpPr>
        <p:spPr/>
        <p:txBody>
          <a:bodyPr/>
          <a:lstStyle/>
          <a:p>
            <a:pPr>
              <a:defRPr/>
            </a:pPr>
            <a:fld id="{99F465BE-32E1-0245-8D67-FDFEF3554397}" type="slidenum">
              <a:rPr lang="en-US" smtClean="0"/>
              <a:pPr>
                <a:defRPr/>
              </a:pPr>
              <a:t>29</a:t>
            </a:fld>
            <a:endParaRPr lang="en-US"/>
          </a:p>
        </p:txBody>
      </p:sp>
    </p:spTree>
    <p:extLst>
      <p:ext uri="{BB962C8B-B14F-4D97-AF65-F5344CB8AC3E}">
        <p14:creationId xmlns:p14="http://schemas.microsoft.com/office/powerpoint/2010/main" val="1159174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ready to take on a leadership role within your workplace, the NAMSS Leadership Certificate Program will get you there. Through a series of both live and online courses, this new program allows MSPs dedicated to the field to expand on their experiences and gain the skills, confidence, and industry understanding to be stronger leaders within the industry.</a:t>
            </a:r>
          </a:p>
          <a:p>
            <a:endParaRPr lang="en-US" dirty="0"/>
          </a:p>
          <a:p>
            <a:r>
              <a:rPr lang="en-US" dirty="0"/>
              <a:t>The NAMSS Leadership Certificate Program is an ideal option for MSPs with the CPCS or CPMSM credential and a minimum of five years’ industry experience with the title of Manager and above. However, the program is open to NAMSS members and non-members and all medical services professionals who are interested in advancing their role and responsibilities as leaders.</a:t>
            </a:r>
          </a:p>
          <a:p>
            <a:endParaRPr lang="en-US" dirty="0"/>
          </a:p>
          <a:p>
            <a:r>
              <a:rPr lang="en-US" dirty="0"/>
              <a:t>Online modules will be available through the NAMSS Education page. Users now can purchase the entire online program at once, or each course individually. We anticipate the online portion of the program taking between 15-20 hours to complete.</a:t>
            </a:r>
          </a:p>
          <a:p>
            <a:endParaRPr lang="en-US" dirty="0"/>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31</a:t>
            </a:fld>
            <a:endParaRPr lang="en-US"/>
          </a:p>
        </p:txBody>
      </p:sp>
    </p:spTree>
    <p:extLst>
      <p:ext uri="{BB962C8B-B14F-4D97-AF65-F5344CB8AC3E}">
        <p14:creationId xmlns:p14="http://schemas.microsoft.com/office/powerpoint/2010/main" val="3498707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8">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32</a:t>
            </a:fld>
            <a:endParaRPr lang="en-US"/>
          </a:p>
        </p:txBody>
      </p:sp>
    </p:spTree>
    <p:extLst>
      <p:ext uri="{BB962C8B-B14F-4D97-AF65-F5344CB8AC3E}">
        <p14:creationId xmlns:p14="http://schemas.microsoft.com/office/powerpoint/2010/main" val="2884568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b="1"/>
              <a:t>NAMSS Educational Resources</a:t>
            </a:r>
            <a:endParaRPr lang="en-US" dirty="0"/>
          </a:p>
          <a:p>
            <a:pPr>
              <a:spcBef>
                <a:spcPct val="0"/>
              </a:spcBef>
            </a:pPr>
            <a:endParaRPr lang="en-US" dirty="0"/>
          </a:p>
          <a:p>
            <a:pPr marL="228600" indent="-228600">
              <a:spcBef>
                <a:spcPct val="0"/>
              </a:spcBef>
              <a:buFont typeface="Arial"/>
              <a:buChar char="•"/>
            </a:pPr>
            <a:r>
              <a:rPr lang="en-US" b="1"/>
              <a:t>Certification:</a:t>
            </a:r>
            <a:r>
              <a:rPr lang="en-US"/>
              <a:t> CPCS®, CPMSM®, and CPES </a:t>
            </a:r>
            <a:endParaRPr lang="en-US" dirty="0"/>
          </a:p>
          <a:p>
            <a:pPr marL="228600" indent="-228600">
              <a:spcBef>
                <a:spcPct val="0"/>
              </a:spcBef>
              <a:buFont typeface="Arial"/>
              <a:buChar char="•"/>
            </a:pPr>
            <a:r>
              <a:rPr lang="en-US" b="1"/>
              <a:t>Virtual &amp; On-Demand: </a:t>
            </a:r>
            <a:r>
              <a:rPr lang="en-US"/>
              <a:t>Webinars and Courses (ex. Cred 101 and 201)</a:t>
            </a:r>
            <a:endParaRPr lang="en-US" dirty="0"/>
          </a:p>
          <a:p>
            <a:pPr>
              <a:spcBef>
                <a:spcPct val="0"/>
              </a:spcBef>
            </a:pPr>
            <a:endParaRPr lang="en-US" dirty="0"/>
          </a:p>
          <a:p>
            <a:pPr indent="-457200">
              <a:spcBef>
                <a:spcPct val="0"/>
              </a:spcBef>
            </a:pPr>
            <a:r>
              <a:rPr lang="en-US" b="1"/>
              <a:t>Resources:</a:t>
            </a:r>
            <a:endParaRPr lang="en-US" dirty="0"/>
          </a:p>
          <a:p>
            <a:pPr marL="228600" lvl="1" indent="-228600">
              <a:spcBef>
                <a:spcPct val="0"/>
              </a:spcBef>
              <a:buChar char="•"/>
            </a:pPr>
            <a:r>
              <a:rPr lang="en-US" b="1"/>
              <a:t>Accreditation Standards Comparison Grid:</a:t>
            </a:r>
            <a:r>
              <a:rPr lang="en-US"/>
              <a:t> Compare accreditation standards from major organizations (TJC, NCQA, DNV, etc.)</a:t>
            </a:r>
            <a:endParaRPr lang="en-US" dirty="0"/>
          </a:p>
          <a:p>
            <a:pPr marL="228600" lvl="1" indent="-228600">
              <a:spcBef>
                <a:spcPct val="0"/>
              </a:spcBef>
              <a:buChar char="•"/>
            </a:pPr>
            <a:r>
              <a:rPr lang="en-US" b="1"/>
              <a:t>Glossary of Terms</a:t>
            </a:r>
            <a:endParaRPr lang="en-US" dirty="0"/>
          </a:p>
          <a:p>
            <a:pPr marL="228600" lvl="1" indent="-228600">
              <a:spcBef>
                <a:spcPct val="0"/>
              </a:spcBef>
              <a:buChar char="•"/>
            </a:pPr>
            <a:r>
              <a:rPr lang="en-US" b="1" dirty="0"/>
              <a:t>MSP Onboarding Checklist</a:t>
            </a:r>
            <a:endParaRPr lang="en-US" dirty="0"/>
          </a:p>
        </p:txBody>
      </p:sp>
      <p:sp>
        <p:nvSpPr>
          <p:cNvPr id="4" name="Slide Number Placeholder 3"/>
          <p:cNvSpPr>
            <a:spLocks noGrp="1"/>
          </p:cNvSpPr>
          <p:nvPr>
            <p:ph type="sldNum" sz="quarter" idx="5"/>
          </p:nvPr>
        </p:nvSpPr>
        <p:spPr/>
        <p:txBody>
          <a:bodyPr/>
          <a:lstStyle/>
          <a:p>
            <a:pPr>
              <a:defRPr/>
            </a:pPr>
            <a:fld id="{99F465BE-32E1-0245-8D67-FDFEF3554397}" type="slidenum">
              <a:rPr lang="en-US"/>
              <a:pPr>
                <a:defRPr/>
              </a:pPr>
              <a:t>33</a:t>
            </a:fld>
            <a:endParaRPr lang="en-US"/>
          </a:p>
        </p:txBody>
      </p:sp>
    </p:spTree>
    <p:extLst>
      <p:ext uri="{BB962C8B-B14F-4D97-AF65-F5344CB8AC3E}">
        <p14:creationId xmlns:p14="http://schemas.microsoft.com/office/powerpoint/2010/main" val="1491520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state founded NAMSS	</a:t>
            </a:r>
          </a:p>
          <a:p>
            <a:pPr marL="167796"/>
            <a:endParaRPr lang="en-US" baseline="0" dirty="0"/>
          </a:p>
          <a:p>
            <a:pPr marL="167796"/>
            <a:r>
              <a:rPr lang="en-US" dirty="0"/>
              <a:t>Answer: California</a:t>
            </a:r>
          </a:p>
          <a:p>
            <a:endParaRPr lang="en-US" dirty="0"/>
          </a:p>
        </p:txBody>
      </p:sp>
      <p:sp>
        <p:nvSpPr>
          <p:cNvPr id="4" name="Slide Number Placeholder 3"/>
          <p:cNvSpPr>
            <a:spLocks noGrp="1"/>
          </p:cNvSpPr>
          <p:nvPr>
            <p:ph type="sldNum" sz="quarter" idx="5"/>
          </p:nvPr>
        </p:nvSpPr>
        <p:spPr/>
        <p:txBody>
          <a:bodyPr/>
          <a:lstStyle/>
          <a:p>
            <a:pPr>
              <a:defRPr/>
            </a:pPr>
            <a:fld id="{99F465BE-32E1-0245-8D67-FDFEF3554397}" type="slidenum">
              <a:rPr lang="en-US" smtClean="0"/>
              <a:pPr>
                <a:defRPr/>
              </a:pPr>
              <a:t>34</a:t>
            </a:fld>
            <a:endParaRPr lang="en-US"/>
          </a:p>
        </p:txBody>
      </p:sp>
    </p:spTree>
    <p:extLst>
      <p:ext uri="{BB962C8B-B14F-4D97-AF65-F5344CB8AC3E}">
        <p14:creationId xmlns:p14="http://schemas.microsoft.com/office/powerpoint/2010/main" val="17105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Aft>
                <a:spcPts val="0"/>
              </a:spcAft>
              <a:defRPr/>
            </a:pPr>
            <a:r>
              <a:rPr lang="en-US" dirty="0"/>
              <a:t>MSPs are currently categorized as HR Personnel</a:t>
            </a:r>
          </a:p>
          <a:p>
            <a:pPr fontAlgn="auto">
              <a:spcAft>
                <a:spcPts val="0"/>
              </a:spcAft>
              <a:defRPr/>
            </a:pPr>
            <a:r>
              <a:rPr lang="en-US" dirty="0"/>
              <a:t>NAMSS is attempting to obtain a classification code for MSPs with the Department of Labor’s Bureau of Labor Statistics</a:t>
            </a:r>
          </a:p>
          <a:p>
            <a:pPr fontAlgn="auto">
              <a:spcAft>
                <a:spcPts val="0"/>
              </a:spcAft>
              <a:defRPr/>
            </a:pPr>
            <a:r>
              <a:rPr lang="en-US" dirty="0"/>
              <a:t>SOC code enables official entities to collect, calculate, and publish MSP workforce data</a:t>
            </a:r>
          </a:p>
          <a:p>
            <a:pPr fontAlgn="auto">
              <a:spcAft>
                <a:spcPts val="0"/>
              </a:spcAft>
              <a:defRPr/>
            </a:pPr>
            <a:r>
              <a:rPr lang="en-US" dirty="0"/>
              <a:t>SOC will help the future of the profession</a:t>
            </a:r>
          </a:p>
          <a:p>
            <a:pPr fontAlgn="auto">
              <a:spcAft>
                <a:spcPts val="0"/>
              </a:spcAft>
              <a:defRPr/>
            </a:pPr>
            <a:r>
              <a:rPr lang="en-US" dirty="0"/>
              <a:t>The Task Force submitted a request to obtain an SOC code </a:t>
            </a:r>
            <a:br>
              <a:rPr lang="en-US" dirty="0"/>
            </a:br>
            <a:r>
              <a:rPr lang="en-US" dirty="0"/>
              <a:t>from Dept. of Labor in August, 2024. </a:t>
            </a:r>
          </a:p>
          <a:p>
            <a:pPr fontAlgn="auto">
              <a:spcAft>
                <a:spcPts val="0"/>
              </a:spcAft>
              <a:defRPr/>
            </a:pPr>
            <a:r>
              <a:rPr lang="en-US" dirty="0"/>
              <a:t>Results of request will be available in 2026.  </a:t>
            </a:r>
          </a:p>
          <a:p>
            <a:pPr fontAlgn="auto">
              <a:spcAft>
                <a:spcPts val="0"/>
              </a:spcAft>
              <a:defRPr/>
            </a:pPr>
            <a:endParaRPr lang="en-US" dirty="0"/>
          </a:p>
          <a:p>
            <a:pPr fontAlgn="auto">
              <a:spcAft>
                <a:spcPts val="0"/>
              </a:spcAft>
              <a:defRPr/>
            </a:pPr>
            <a:r>
              <a:rPr lang="en-US" dirty="0"/>
              <a:t>You can see a copy of our submission at the link on the slide.  </a:t>
            </a:r>
          </a:p>
          <a:p>
            <a:pPr marL="171435" indent="-171435">
              <a:spcBef>
                <a:spcPct val="0"/>
              </a:spcBef>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36</a:t>
            </a:fld>
            <a:endParaRPr lang="en-US"/>
          </a:p>
        </p:txBody>
      </p:sp>
    </p:spTree>
    <p:extLst>
      <p:ext uri="{BB962C8B-B14F-4D97-AF65-F5344CB8AC3E}">
        <p14:creationId xmlns:p14="http://schemas.microsoft.com/office/powerpoint/2010/main" val="3226448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3</a:t>
            </a:fld>
            <a:endParaRPr lang="en-US"/>
          </a:p>
        </p:txBody>
      </p:sp>
    </p:spTree>
    <p:extLst>
      <p:ext uri="{BB962C8B-B14F-4D97-AF65-F5344CB8AC3E}">
        <p14:creationId xmlns:p14="http://schemas.microsoft.com/office/powerpoint/2010/main" val="18741821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5" indent="-171435">
              <a:spcBef>
                <a:spcPct val="0"/>
              </a:spcBef>
              <a:buFont typeface="Arial" panose="020B0604020202020204" pitchFamily="34" charset="0"/>
              <a:buChar char="•"/>
            </a:pPr>
            <a:r>
              <a:rPr lang="en-US" dirty="0"/>
              <a:t>Includes representatives from government agencies and leading industry experts</a:t>
            </a:r>
          </a:p>
          <a:p>
            <a:pPr marL="171435" indent="-171435">
              <a:spcBef>
                <a:spcPct val="0"/>
              </a:spcBef>
              <a:buFont typeface="Arial" panose="020B0604020202020204" pitchFamily="34" charset="0"/>
              <a:buChar char="•"/>
            </a:pPr>
            <a:r>
              <a:rPr lang="en-US" dirty="0"/>
              <a:t>Provides a platform for leaders to discuss current credentialing systems and ways to standardize the process</a:t>
            </a:r>
          </a:p>
          <a:p>
            <a:pPr>
              <a:spcBef>
                <a:spcPct val="0"/>
              </a:spcBef>
            </a:pPr>
            <a:endParaRPr lang="en-US" dirty="0"/>
          </a:p>
          <a:p>
            <a:pPr marL="171435" indent="-171435">
              <a:spcBef>
                <a:spcPct val="0"/>
              </a:spcBef>
              <a:buFont typeface="Arial" panose="020B0604020202020204" pitchFamily="34" charset="0"/>
              <a:buChar char="•"/>
            </a:pPr>
            <a:r>
              <a:rPr lang="en-US" dirty="0"/>
              <a:t>Past roundtable participants</a:t>
            </a:r>
            <a:r>
              <a:rPr lang="en-US" baseline="0" dirty="0"/>
              <a:t> have included groups such as: </a:t>
            </a:r>
            <a:br>
              <a:rPr lang="en-US" baseline="0" dirty="0"/>
            </a:br>
            <a:endParaRPr lang="en-US" dirty="0"/>
          </a:p>
          <a:p>
            <a:pPr eaLnBrk="1" hangingPunct="1">
              <a:spcBef>
                <a:spcPct val="0"/>
              </a:spcBef>
            </a:pPr>
            <a:r>
              <a:rPr lang="en-US" dirty="0"/>
              <a:t>-American Board of Medical Specialties (ABMS)</a:t>
            </a:r>
          </a:p>
          <a:p>
            <a:pPr eaLnBrk="1" hangingPunct="1">
              <a:spcBef>
                <a:spcPct val="0"/>
              </a:spcBef>
            </a:pPr>
            <a:r>
              <a:rPr lang="en-US" dirty="0"/>
              <a:t>-American College of Physician Executives (ACPE) – </a:t>
            </a:r>
            <a:r>
              <a:rPr lang="en-US" i="1" dirty="0"/>
              <a:t>Now known as the American Association for Physician Leadership</a:t>
            </a:r>
          </a:p>
          <a:p>
            <a:pPr eaLnBrk="1" hangingPunct="1">
              <a:spcBef>
                <a:spcPct val="0"/>
              </a:spcBef>
            </a:pPr>
            <a:r>
              <a:rPr lang="en-US" dirty="0"/>
              <a:t>-American Hospital Association</a:t>
            </a:r>
          </a:p>
          <a:p>
            <a:pPr eaLnBrk="1" hangingPunct="1">
              <a:spcBef>
                <a:spcPct val="0"/>
              </a:spcBef>
            </a:pPr>
            <a:r>
              <a:rPr lang="en-US" dirty="0"/>
              <a:t>-AMA-OMSS</a:t>
            </a:r>
          </a:p>
          <a:p>
            <a:pPr eaLnBrk="1" hangingPunct="1">
              <a:spcBef>
                <a:spcPct val="0"/>
              </a:spcBef>
            </a:pPr>
            <a:r>
              <a:rPr lang="en-US" dirty="0"/>
              <a:t>-American Society for Healthcare Risk Management (ASHRM)</a:t>
            </a:r>
          </a:p>
          <a:p>
            <a:pPr eaLnBrk="1" hangingPunct="1">
              <a:spcBef>
                <a:spcPct val="0"/>
              </a:spcBef>
            </a:pPr>
            <a:r>
              <a:rPr lang="en-US" dirty="0"/>
              <a:t>-Council for Affordable Quality Healthcare (CAQH)</a:t>
            </a:r>
          </a:p>
          <a:p>
            <a:pPr eaLnBrk="1" hangingPunct="1">
              <a:spcBef>
                <a:spcPct val="0"/>
              </a:spcBef>
            </a:pPr>
            <a:r>
              <a:rPr lang="en-US" dirty="0"/>
              <a:t>-CMS</a:t>
            </a:r>
          </a:p>
          <a:p>
            <a:pPr eaLnBrk="1" hangingPunct="1">
              <a:spcBef>
                <a:spcPct val="0"/>
              </a:spcBef>
            </a:pPr>
            <a:r>
              <a:rPr lang="en-US" dirty="0"/>
              <a:t>-Federation of State Medical Boards (FSMB)</a:t>
            </a:r>
          </a:p>
          <a:p>
            <a:pPr eaLnBrk="1" hangingPunct="1">
              <a:spcBef>
                <a:spcPct val="0"/>
              </a:spcBef>
            </a:pPr>
            <a:r>
              <a:rPr lang="en-US" dirty="0"/>
              <a:t>-Healthcare Facilities Accreditation Program (HFAP)</a:t>
            </a:r>
          </a:p>
          <a:p>
            <a:pPr eaLnBrk="1" hangingPunct="1">
              <a:spcBef>
                <a:spcPct val="0"/>
              </a:spcBef>
            </a:pPr>
            <a:r>
              <a:rPr lang="en-US" dirty="0"/>
              <a:t>-HRSA </a:t>
            </a:r>
          </a:p>
          <a:p>
            <a:pPr eaLnBrk="1" hangingPunct="1">
              <a:spcBef>
                <a:spcPct val="0"/>
              </a:spcBef>
            </a:pPr>
            <a:r>
              <a:rPr lang="en-US" dirty="0"/>
              <a:t>-Medical Group Management Association (MGMA)</a:t>
            </a:r>
          </a:p>
          <a:p>
            <a:pPr eaLnBrk="1" hangingPunct="1">
              <a:spcBef>
                <a:spcPct val="0"/>
              </a:spcBef>
            </a:pPr>
            <a:r>
              <a:rPr lang="en-US" dirty="0"/>
              <a:t>-National Association for Healthcare Quality (NAHQ)</a:t>
            </a:r>
          </a:p>
          <a:p>
            <a:pPr eaLnBrk="1" hangingPunct="1">
              <a:spcBef>
                <a:spcPct val="0"/>
              </a:spcBef>
            </a:pPr>
            <a:r>
              <a:rPr lang="en-US" dirty="0"/>
              <a:t>-National Patient Safety Foundation </a:t>
            </a:r>
          </a:p>
          <a:p>
            <a:pPr eaLnBrk="1" hangingPunct="1">
              <a:spcBef>
                <a:spcPct val="0"/>
              </a:spcBef>
            </a:pPr>
            <a:r>
              <a:rPr lang="en-US" dirty="0"/>
              <a:t>-The Joint Commission</a:t>
            </a:r>
          </a:p>
          <a:p>
            <a:pPr eaLnBrk="1" hangingPunct="1">
              <a:spcBef>
                <a:spcPct val="0"/>
              </a:spcBef>
            </a:pPr>
            <a:r>
              <a:rPr lang="en-US" dirty="0"/>
              <a:t>-URAC</a:t>
            </a:r>
          </a:p>
          <a:p>
            <a:pPr eaLnBrk="1" hangingPunct="1">
              <a:spcBef>
                <a:spcPct val="0"/>
              </a:spcBef>
            </a:pPr>
            <a:r>
              <a:rPr lang="en-US" dirty="0"/>
              <a:t>-NCQA</a:t>
            </a:r>
          </a:p>
          <a:p>
            <a:endParaRPr lang="en-US" dirty="0"/>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37</a:t>
            </a:fld>
            <a:endParaRPr lang="en-US"/>
          </a:p>
        </p:txBody>
      </p:sp>
    </p:spTree>
    <p:extLst>
      <p:ext uri="{BB962C8B-B14F-4D97-AF65-F5344CB8AC3E}">
        <p14:creationId xmlns:p14="http://schemas.microsoft.com/office/powerpoint/2010/main" val="2817631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spcAft>
                <a:spcPts val="825"/>
              </a:spcAft>
            </a:pPr>
            <a:r>
              <a:rPr lang="en-US" b="0" i="0" dirty="0">
                <a:solidFill>
                  <a:srgbClr val="54565B"/>
                </a:solidFill>
                <a:effectLst/>
                <a:latin typeface="Montserrat" panose="00000500000000000000" pitchFamily="2" charset="0"/>
              </a:rPr>
              <a:t>The</a:t>
            </a:r>
            <a:r>
              <a:rPr lang="en-US" b="1" i="0" u="none" strike="noStrike" dirty="0">
                <a:solidFill>
                  <a:srgbClr val="007582"/>
                </a:solidFill>
                <a:effectLst/>
                <a:latin typeface="inherit"/>
                <a:hlinkClick r:id="rId3"/>
              </a:rPr>
              <a:t> Ideal Credentialing Standards (ICS) </a:t>
            </a:r>
            <a:r>
              <a:rPr lang="en-US" b="0" i="0" dirty="0">
                <a:solidFill>
                  <a:srgbClr val="54565B"/>
                </a:solidFill>
                <a:effectLst/>
                <a:latin typeface="Montserrat" panose="00000500000000000000" pitchFamily="2" charset="0"/>
              </a:rPr>
              <a:t>provides guidance to healthcare organizations on the primary-sourced essential data elements necessary to initially credential practitioners.  The ICS identifies 13 essential criteria for credentialing an initial-practitioner applicant and provides red flag and primary-source examples for each criterion. By identifying and focusing the credentialing process on these 13 criteria, organizations can make their credentialing processes more streamlined and effective. Each healthcare organization should establish specific qualifications for medical-staff membership and/or clinical privileges that reflect practitioner competency for an initial applicant. Organizations should also incorporate the ICS’ 13 criteria into their rules and regulations, credentialing policies and procedures, and other governance documents to ensure that their credentialing processes are objective, systematic, and without discrimination or bias.</a:t>
            </a:r>
          </a:p>
          <a:p>
            <a:br>
              <a:rPr lang="en-US" dirty="0"/>
            </a:br>
            <a:r>
              <a:rPr lang="en-US" dirty="0"/>
              <a:t>Our most recently released version includes some updates to </a:t>
            </a:r>
            <a:r>
              <a:rPr lang="en-US" b="0" i="0" dirty="0">
                <a:solidFill>
                  <a:srgbClr val="54565B"/>
                </a:solidFill>
                <a:effectLst/>
                <a:latin typeface="Montserrat" panose="00000500000000000000" pitchFamily="2" charset="0"/>
              </a:rPr>
              <a:t>Language was added to Element 10: </a:t>
            </a:r>
            <a:r>
              <a:rPr lang="en-US" b="0" i="1" dirty="0">
                <a:solidFill>
                  <a:srgbClr val="54565B"/>
                </a:solidFill>
                <a:effectLst/>
                <a:latin typeface="Montserrat" panose="00000500000000000000" pitchFamily="2" charset="0"/>
              </a:rPr>
              <a:t>Health Status</a:t>
            </a:r>
            <a:r>
              <a:rPr lang="en-US" b="0" i="0" dirty="0">
                <a:solidFill>
                  <a:srgbClr val="54565B"/>
                </a:solidFill>
                <a:effectLst/>
                <a:latin typeface="Montserrat" panose="00000500000000000000" pitchFamily="2" charset="0"/>
              </a:rPr>
              <a:t> and Element 13: </a:t>
            </a:r>
            <a:r>
              <a:rPr lang="en-US" b="0" i="1" dirty="0">
                <a:solidFill>
                  <a:srgbClr val="54565B"/>
                </a:solidFill>
                <a:effectLst/>
                <a:latin typeface="Montserrat" panose="00000500000000000000" pitchFamily="2" charset="0"/>
              </a:rPr>
              <a:t>Professional and Peer References </a:t>
            </a:r>
            <a:r>
              <a:rPr lang="en-US" b="0" i="0" dirty="0">
                <a:solidFill>
                  <a:srgbClr val="54565B"/>
                </a:solidFill>
                <a:effectLst/>
                <a:latin typeface="Montserrat" panose="00000500000000000000" pitchFamily="2" charset="0"/>
              </a:rPr>
              <a:t>to provide additional guidance for complying with various national standards regarding a practitioner’s health status. This is a free resource and available on the NAMSS website.  </a:t>
            </a:r>
            <a:endParaRPr lang="en-US" dirty="0"/>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38</a:t>
            </a:fld>
            <a:endParaRPr lang="en-US"/>
          </a:p>
        </p:txBody>
      </p:sp>
    </p:spTree>
    <p:extLst>
      <p:ext uri="{BB962C8B-B14F-4D97-AF65-F5344CB8AC3E}">
        <p14:creationId xmlns:p14="http://schemas.microsoft.com/office/powerpoint/2010/main" val="2157443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NAMSS GR team has also created several resources for NAMSS members, including the credentialing by proxy guidebook in collaboration with the American Telemedicine Association, the Quality Toolkit, the New Hospital Toolkit and the Hospital Merger &amp; Acquisition toolkit. These are all free resources available to NAMSS members.  </a:t>
            </a:r>
          </a:p>
        </p:txBody>
      </p:sp>
      <p:sp>
        <p:nvSpPr>
          <p:cNvPr id="4" name="Slide Number Placeholder 3"/>
          <p:cNvSpPr>
            <a:spLocks noGrp="1"/>
          </p:cNvSpPr>
          <p:nvPr>
            <p:ph type="sldNum" sz="quarter" idx="5"/>
          </p:nvPr>
        </p:nvSpPr>
        <p:spPr/>
        <p:txBody>
          <a:bodyPr/>
          <a:lstStyle/>
          <a:p>
            <a:pPr>
              <a:defRPr/>
            </a:pPr>
            <a:fld id="{99F465BE-32E1-0245-8D67-FDFEF3554397}" type="slidenum">
              <a:rPr lang="en-US" smtClean="0"/>
              <a:pPr>
                <a:defRPr/>
              </a:pPr>
              <a:t>39</a:t>
            </a:fld>
            <a:endParaRPr lang="en-US"/>
          </a:p>
        </p:txBody>
      </p:sp>
    </p:spTree>
    <p:extLst>
      <p:ext uri="{BB962C8B-B14F-4D97-AF65-F5344CB8AC3E}">
        <p14:creationId xmlns:p14="http://schemas.microsoft.com/office/powerpoint/2010/main" val="8110896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NAMSS’ most well-attended course?  (both virtual and in-person)  	</a:t>
            </a:r>
          </a:p>
          <a:p>
            <a:pPr marL="167796"/>
            <a:endParaRPr lang="en-US" baseline="0" dirty="0"/>
          </a:p>
          <a:p>
            <a:pPr marL="167796"/>
            <a:r>
              <a:rPr lang="en-US" dirty="0"/>
              <a:t>-Answer: CPCS Prep-Course</a:t>
            </a:r>
            <a:r>
              <a:rPr lang="en-US" baseline="0" dirty="0"/>
              <a:t>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99F465BE-32E1-0245-8D67-FDFEF3554397}" type="slidenum">
              <a:rPr lang="en-US" smtClean="0"/>
              <a:pPr>
                <a:defRPr/>
              </a:pPr>
              <a:t>40</a:t>
            </a:fld>
            <a:endParaRPr lang="en-US"/>
          </a:p>
        </p:txBody>
      </p:sp>
    </p:spTree>
    <p:extLst>
      <p:ext uri="{BB962C8B-B14F-4D97-AF65-F5344CB8AC3E}">
        <p14:creationId xmlns:p14="http://schemas.microsoft.com/office/powerpoint/2010/main" val="28199135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5" indent="-171435">
              <a:buFont typeface="Arial" panose="020B0604020202020204" pitchFamily="34" charset="0"/>
              <a:buChar char="•"/>
            </a:pPr>
            <a:r>
              <a:rPr lang="en-US" dirty="0"/>
              <a:t>Answers are multiple choice with 3 options</a:t>
            </a:r>
          </a:p>
          <a:p>
            <a:pPr marL="603900" lvl="1" indent="-171435">
              <a:buFont typeface="Arial" panose="020B0604020202020204" pitchFamily="34" charset="0"/>
              <a:buChar char="•"/>
            </a:pPr>
            <a:r>
              <a:rPr lang="en-US" dirty="0"/>
              <a:t>Virtual</a:t>
            </a:r>
            <a:r>
              <a:rPr lang="en-US" baseline="0" dirty="0"/>
              <a:t> proctoring application was made available starting in the Summer 2020 testing window to accommodate at-home testing due to COVID-19</a:t>
            </a:r>
          </a:p>
          <a:p>
            <a:pPr marL="171435" indent="-171435">
              <a:buFont typeface="Arial" panose="020B0604020202020204" pitchFamily="34" charset="0"/>
              <a:buChar char="•"/>
            </a:pPr>
            <a:r>
              <a:rPr lang="en-US" dirty="0"/>
              <a:t>Exams are administered via computer, with 3 hours to complete the CPCS and 4 to complete CPMSM</a:t>
            </a:r>
          </a:p>
          <a:p>
            <a:pPr marL="171435" indent="-171435">
              <a:buFont typeface="Arial" panose="020B0604020202020204" pitchFamily="34" charset="0"/>
              <a:buChar char="•"/>
            </a:pPr>
            <a:r>
              <a:rPr lang="en-US" dirty="0"/>
              <a:t>A practice exam is available (see certification tab of the website) written to the same standards as the actual exams</a:t>
            </a:r>
          </a:p>
          <a:p>
            <a:pPr marL="171435" indent="-171435">
              <a:buFont typeface="Arial" panose="020B0604020202020204" pitchFamily="34" charset="0"/>
              <a:buChar char="•"/>
            </a:pPr>
            <a:r>
              <a:rPr lang="en-US" dirty="0"/>
              <a:t>Certification is issued for three years</a:t>
            </a:r>
          </a:p>
          <a:p>
            <a:pPr marL="171435" indent="-171435">
              <a:buFont typeface="Arial" panose="020B0604020202020204" pitchFamily="34" charset="0"/>
              <a:buChar char="•"/>
            </a:pPr>
            <a:r>
              <a:rPr lang="en-US" dirty="0"/>
              <a:t>Recertification every three years (for dual </a:t>
            </a:r>
            <a:r>
              <a:rPr lang="en-US" dirty="0" err="1"/>
              <a:t>certificants</a:t>
            </a:r>
            <a:r>
              <a:rPr lang="en-US" dirty="0"/>
              <a:t>, the cycle will follow the recertification due date of the initial certification earned)</a:t>
            </a:r>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43</a:t>
            </a:fld>
            <a:endParaRPr lang="en-US"/>
          </a:p>
        </p:txBody>
      </p:sp>
    </p:spTree>
    <p:extLst>
      <p:ext uri="{BB962C8B-B14F-4D97-AF65-F5344CB8AC3E}">
        <p14:creationId xmlns:p14="http://schemas.microsoft.com/office/powerpoint/2010/main" val="500642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5" indent="-171435">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44</a:t>
            </a:fld>
            <a:endParaRPr lang="en-US"/>
          </a:p>
        </p:txBody>
      </p:sp>
    </p:spTree>
    <p:extLst>
      <p:ext uri="{BB962C8B-B14F-4D97-AF65-F5344CB8AC3E}">
        <p14:creationId xmlns:p14="http://schemas.microsoft.com/office/powerpoint/2010/main" val="3659352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8">
              <a:defRPr/>
            </a:pPr>
            <a:endParaRPr lang="en-US"/>
          </a:p>
          <a:p>
            <a:endParaRPr lang="en-US"/>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45</a:t>
            </a:fld>
            <a:endParaRPr lang="en-US"/>
          </a:p>
        </p:txBody>
      </p:sp>
    </p:spTree>
    <p:extLst>
      <p:ext uri="{BB962C8B-B14F-4D97-AF65-F5344CB8AC3E}">
        <p14:creationId xmlns:p14="http://schemas.microsoft.com/office/powerpoint/2010/main" val="30433131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dirty="0">
                <a:solidFill>
                  <a:srgbClr val="000000"/>
                </a:solidFill>
                <a:effectLst/>
                <a:latin typeface="Aptos" panose="020B0004020202020204" pitchFamily="34" charset="0"/>
              </a:rPr>
              <a:t>Hopefully you’ve heard this already, but we are VERY excited to announce that in the fall of 2025, NAMSS will launch the first exam for the new Certified Provider Enrollment Specialist!  </a:t>
            </a:r>
            <a:r>
              <a:rPr lang="en-US" sz="1800" b="0" i="0" dirty="0">
                <a:solidFill>
                  <a:srgbClr val="000000"/>
                </a:solidFill>
                <a:effectLst/>
                <a:latin typeface="Aptos" panose="020B0004020202020204" pitchFamily="34" charset="0"/>
              </a:rPr>
              <a:t>This certification, the CPES, is designed to meet the growing demand for expertise in this area. To help MSPs prepare for the certification exam, NAMSS will be rolling out exam prep resources, including a virtual prep course available in the summer. The 2025 Candidate Guide will be released in December and will include the CPES exam content outline, testing windows and much more.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Aptos" panose="020B0004020202020204" pitchFamily="34" charset="0"/>
              </a:rPr>
              <a:t>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Aptos" panose="020B0004020202020204" pitchFamily="34" charset="0"/>
              </a:rPr>
              <a:t>This certification, offered by the Certification Commission of NAMSS (CCN), is the first and only true Provider Enrollment certification in the industry. What does this mean? Certification is meant to test knowledge of the industry and the job role. Like CPCS and CPMSM, our new provider enrollment certification has used industry-accepted best practices in the development of the exam content. This includes a needs assessment, a job task analysis, multiple levels of item writing and exam development and validation. This is </a:t>
            </a:r>
            <a:r>
              <a:rPr lang="en-US" sz="1800" b="0" i="0" u="sng" dirty="0">
                <a:solidFill>
                  <a:srgbClr val="000000"/>
                </a:solidFill>
                <a:effectLst/>
                <a:latin typeface="Aptos" panose="020B0004020202020204" pitchFamily="34" charset="0"/>
              </a:rPr>
              <a:t>not </a:t>
            </a:r>
            <a:r>
              <a:rPr lang="en-US" sz="1800" b="0" i="0" u="none" dirty="0">
                <a:solidFill>
                  <a:srgbClr val="000000"/>
                </a:solidFill>
                <a:effectLst/>
                <a:latin typeface="Aptos" panose="020B0004020202020204" pitchFamily="34" charset="0"/>
              </a:rPr>
              <a:t>a certificate, and </a:t>
            </a:r>
            <a:r>
              <a:rPr lang="en-US" sz="1800" b="0" i="0" u="sng" dirty="0">
                <a:solidFill>
                  <a:srgbClr val="000000"/>
                </a:solidFill>
                <a:effectLst/>
                <a:latin typeface="Aptos" panose="020B0004020202020204" pitchFamily="34" charset="0"/>
              </a:rPr>
              <a:t>not</a:t>
            </a:r>
            <a:r>
              <a:rPr lang="en-US" sz="1800" b="0" i="0" dirty="0">
                <a:solidFill>
                  <a:srgbClr val="000000"/>
                </a:solidFill>
                <a:effectLst/>
                <a:latin typeface="Aptos" panose="020B0004020202020204" pitchFamily="34" charset="0"/>
              </a:rPr>
              <a:t> an ‘open book test’ – it will be a tough exam designed to evaluate competence in the field.   </a:t>
            </a:r>
          </a:p>
          <a:p>
            <a:pPr algn="l" rtl="0" fontAlgn="base"/>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Aptos" panose="020B0004020202020204" pitchFamily="34" charset="0"/>
              </a:rPr>
              <a:t>Becoming certified is a powerful way to demonstrate expertise, increase credibility, and position yourself for career growth. By this time next year, we hope many of you will be well on your way to becoming CPES certified. </a:t>
            </a:r>
            <a:endParaRPr lang="en-US" sz="2800" b="0" i="0" dirty="0">
              <a:solidFill>
                <a:srgbClr val="000000"/>
              </a:solidFill>
              <a:effectLst/>
              <a:latin typeface="Segoe UI" panose="020B0502040204020203" pitchFamily="34" charset="0"/>
            </a:endParaRPr>
          </a:p>
          <a:p>
            <a:endParaRPr lang="en-US" dirty="0"/>
          </a:p>
          <a:p>
            <a:r>
              <a:rPr lang="en-US" dirty="0"/>
              <a:t>Scan this QR code for more information or visit Namss.org </a:t>
            </a:r>
          </a:p>
          <a:p>
            <a:endParaRPr lang="en-US" dirty="0"/>
          </a:p>
          <a:p>
            <a:endParaRPr lang="en-US" dirty="0"/>
          </a:p>
        </p:txBody>
      </p:sp>
      <p:sp>
        <p:nvSpPr>
          <p:cNvPr id="4" name="Slide Number Placeholder 3"/>
          <p:cNvSpPr>
            <a:spLocks noGrp="1"/>
          </p:cNvSpPr>
          <p:nvPr>
            <p:ph type="sldNum" sz="quarter" idx="5"/>
          </p:nvPr>
        </p:nvSpPr>
        <p:spPr/>
        <p:txBody>
          <a:bodyPr/>
          <a:lstStyle/>
          <a:p>
            <a:fld id="{0826564A-AF3B-45ED-94DB-F0083AF277DF}" type="slidenum">
              <a:rPr lang="en-US" smtClean="0"/>
              <a:t>46</a:t>
            </a:fld>
            <a:endParaRPr lang="en-US"/>
          </a:p>
        </p:txBody>
      </p:sp>
    </p:spTree>
    <p:extLst>
      <p:ext uri="{BB962C8B-B14F-4D97-AF65-F5344CB8AC3E}">
        <p14:creationId xmlns:p14="http://schemas.microsoft.com/office/powerpoint/2010/main" val="37334902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solidFill>
                  <a:srgbClr val="007582"/>
                </a:solidFill>
              </a:rPr>
              <a:t>Who is a CPES </a:t>
            </a:r>
            <a:r>
              <a:rPr lang="en-US" b="1" dirty="0" err="1">
                <a:solidFill>
                  <a:srgbClr val="007582"/>
                </a:solidFill>
              </a:rPr>
              <a:t>Certificant</a:t>
            </a:r>
            <a:r>
              <a:rPr lang="en-US" b="1" dirty="0">
                <a:solidFill>
                  <a:srgbClr val="007582"/>
                </a:solidFill>
              </a:rPr>
              <a:t>?</a:t>
            </a:r>
          </a:p>
          <a:p>
            <a:r>
              <a:rPr lang="en-US" sz="1400" dirty="0"/>
              <a:t>A Certified Provider Enrollment Specialist is typically employed or contracted by healthcare organizations including, but not limited to hospitals (health systems), ambulatory care settings, group practices, revenue cycle management or billing agencies. Those professionals employed at the level to which the title of Provider Enrollment Coordinator, Provider Enrollment Specialist and Credentialing Coordinator would appropriately apply. Responsibilities include:</a:t>
            </a:r>
          </a:p>
          <a:p>
            <a:pPr lvl="1"/>
            <a:r>
              <a:rPr lang="en-US" sz="1400" dirty="0"/>
              <a:t>Knowledge of practitioner and organizational enrollment terminology and documents required for enrollment.</a:t>
            </a:r>
          </a:p>
          <a:p>
            <a:pPr lvl="1"/>
            <a:r>
              <a:rPr lang="en-US" sz="1400" dirty="0"/>
              <a:t>Delegated and non-delegated payor enrollment with health plans, meeting health plan requirements, and knowledge of health plan accreditation standards.</a:t>
            </a:r>
          </a:p>
          <a:p>
            <a:pPr lvl="1"/>
            <a:r>
              <a:rPr lang="en-US" sz="1400" dirty="0"/>
              <a:t>Maintaining compliance with Medicare enrollment, revalidation, reassignment of benefits, and ongoing enrollment management.</a:t>
            </a:r>
          </a:p>
          <a:p>
            <a:pPr lvl="1"/>
            <a:r>
              <a:rPr lang="en-US" sz="1400" dirty="0"/>
              <a:t>Collecting and maintaining an accurate practitioner database.</a:t>
            </a:r>
          </a:p>
          <a:p>
            <a:pPr lvl="1"/>
            <a:r>
              <a:rPr lang="en-US" sz="1400" dirty="0"/>
              <a:t>Setting-up and maintaining CAQH practitioner profiles, organization profiles, and practice manager accounts.</a:t>
            </a:r>
            <a:endParaRPr lang="en-US" sz="1800" dirty="0"/>
          </a:p>
          <a:p>
            <a:endParaRPr lang="en-US" dirty="0"/>
          </a:p>
        </p:txBody>
      </p:sp>
      <p:sp>
        <p:nvSpPr>
          <p:cNvPr id="4" name="Slide Number Placeholder 3"/>
          <p:cNvSpPr>
            <a:spLocks noGrp="1"/>
          </p:cNvSpPr>
          <p:nvPr>
            <p:ph type="sldNum" sz="quarter" idx="5"/>
          </p:nvPr>
        </p:nvSpPr>
        <p:spPr/>
        <p:txBody>
          <a:bodyPr/>
          <a:lstStyle/>
          <a:p>
            <a:pPr>
              <a:defRPr/>
            </a:pPr>
            <a:fld id="{99F465BE-32E1-0245-8D67-FDFEF3554397}" type="slidenum">
              <a:rPr lang="en-US" smtClean="0"/>
              <a:pPr>
                <a:defRPr/>
              </a:pPr>
              <a:t>47</a:t>
            </a:fld>
            <a:endParaRPr lang="en-US"/>
          </a:p>
        </p:txBody>
      </p:sp>
    </p:spTree>
    <p:extLst>
      <p:ext uri="{BB962C8B-B14F-4D97-AF65-F5344CB8AC3E}">
        <p14:creationId xmlns:p14="http://schemas.microsoft.com/office/powerpoint/2010/main" val="5293583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b="1" dirty="0">
                <a:solidFill>
                  <a:srgbClr val="007582"/>
                </a:solidFill>
              </a:rPr>
              <a:t>Who is eligible to sit for the CPES examination?</a:t>
            </a:r>
          </a:p>
          <a:p>
            <a:r>
              <a:rPr lang="en-US" sz="2000" dirty="0"/>
              <a:t>At the time of application, a candidate must have been or currently be employed or contracted in the profession of provider enrollment for at least 12 consecutive months in the last 24 months and have a total of three years’ experience within the past five years.</a:t>
            </a:r>
          </a:p>
          <a:p>
            <a:endParaRPr lang="en-US" sz="2000" dirty="0"/>
          </a:p>
          <a:p>
            <a:r>
              <a:rPr lang="en-US" sz="2000" b="1" dirty="0">
                <a:solidFill>
                  <a:srgbClr val="007582"/>
                </a:solidFill>
              </a:rPr>
              <a:t>What will the Examination Content be?</a:t>
            </a:r>
          </a:p>
          <a:p>
            <a:pPr lvl="1"/>
            <a:r>
              <a:rPr lang="en-US" dirty="0"/>
              <a:t>Enrollment 60%</a:t>
            </a:r>
          </a:p>
          <a:p>
            <a:pPr lvl="1"/>
            <a:r>
              <a:rPr lang="en-US" dirty="0"/>
              <a:t>Ongoing Monitoring and Compliance 22%</a:t>
            </a:r>
          </a:p>
          <a:p>
            <a:pPr lvl="1"/>
            <a:r>
              <a:rPr lang="en-US" dirty="0"/>
              <a:t>Supporting Departmental Operations 19%</a:t>
            </a:r>
          </a:p>
          <a:p>
            <a:pPr marL="0" indent="0">
              <a:buNone/>
            </a:pPr>
            <a:r>
              <a:rPr lang="en-US" sz="2000" dirty="0"/>
              <a:t>	The exam content will also be listed in the 2025 Candidate Handbook, which will be available in December.  </a:t>
            </a:r>
          </a:p>
          <a:p>
            <a:endParaRPr lang="en-US" dirty="0"/>
          </a:p>
        </p:txBody>
      </p:sp>
      <p:sp>
        <p:nvSpPr>
          <p:cNvPr id="4" name="Slide Number Placeholder 3"/>
          <p:cNvSpPr>
            <a:spLocks noGrp="1"/>
          </p:cNvSpPr>
          <p:nvPr>
            <p:ph type="sldNum" sz="quarter" idx="5"/>
          </p:nvPr>
        </p:nvSpPr>
        <p:spPr/>
        <p:txBody>
          <a:bodyPr/>
          <a:lstStyle/>
          <a:p>
            <a:pPr>
              <a:defRPr/>
            </a:pPr>
            <a:fld id="{99F465BE-32E1-0245-8D67-FDFEF3554397}" type="slidenum">
              <a:rPr lang="en-US" smtClean="0"/>
              <a:pPr>
                <a:defRPr/>
              </a:pPr>
              <a:t>48</a:t>
            </a:fld>
            <a:endParaRPr lang="en-US"/>
          </a:p>
        </p:txBody>
      </p:sp>
    </p:spTree>
    <p:extLst>
      <p:ext uri="{BB962C8B-B14F-4D97-AF65-F5344CB8AC3E}">
        <p14:creationId xmlns:p14="http://schemas.microsoft.com/office/powerpoint/2010/main" val="2669156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9F465BE-32E1-0245-8D67-FDFEF3554397}" type="slidenum">
              <a:rPr lang="en-US" smtClean="0"/>
              <a:pPr>
                <a:defRPr/>
              </a:pPr>
              <a:t>4</a:t>
            </a:fld>
            <a:endParaRPr lang="en-US"/>
          </a:p>
        </p:txBody>
      </p:sp>
    </p:spTree>
    <p:extLst>
      <p:ext uri="{BB962C8B-B14F-4D97-AF65-F5344CB8AC3E}">
        <p14:creationId xmlns:p14="http://schemas.microsoft.com/office/powerpoint/2010/main" val="37773462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kern="1200" baseline="0" dirty="0">
                <a:solidFill>
                  <a:schemeClr val="tx1"/>
                </a:solidFill>
                <a:latin typeface="+mn-lt"/>
                <a:ea typeface="+mn-ea"/>
                <a:cs typeface="+mn-cs"/>
              </a:rPr>
              <a:t>Save the date! The NAMSS 49th Educational Conference &amp; Exhibition will be held in Portland, Oregon from September 28– October 1, 2025. We have some fun new plans for 2025, so we hope to see you there.   </a:t>
            </a:r>
          </a:p>
          <a:p>
            <a:endParaRPr lang="en-US" sz="1300" kern="1200" baseline="0" dirty="0">
              <a:solidFill>
                <a:schemeClr val="tx1"/>
              </a:solidFill>
              <a:latin typeface="+mn-lt"/>
              <a:ea typeface="+mn-ea"/>
              <a:cs typeface="+mn-cs"/>
            </a:endParaRPr>
          </a:p>
          <a:p>
            <a:endParaRPr lang="en-US" sz="1300" kern="1200" baseline="0" dirty="0">
              <a:solidFill>
                <a:schemeClr val="tx1"/>
              </a:solidFill>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51</a:t>
            </a:fld>
            <a:endParaRPr lang="en-US"/>
          </a:p>
        </p:txBody>
      </p:sp>
    </p:spTree>
    <p:extLst>
      <p:ext uri="{BB962C8B-B14F-4D97-AF65-F5344CB8AC3E}">
        <p14:creationId xmlns:p14="http://schemas.microsoft.com/office/powerpoint/2010/main" val="29623475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for 2025: </a:t>
            </a:r>
          </a:p>
          <a:p>
            <a:pPr lvl="1"/>
            <a:r>
              <a:rPr lang="en-US" dirty="0"/>
              <a:t>Portland tours available as an add-on at registration </a:t>
            </a:r>
          </a:p>
          <a:p>
            <a:pPr lvl="1"/>
            <a:r>
              <a:rPr lang="en-US" dirty="0"/>
              <a:t>Lunch provided in exhibit hall on Monday </a:t>
            </a:r>
          </a:p>
          <a:p>
            <a:pPr lvl="1"/>
            <a:r>
              <a:rPr lang="en-US" dirty="0"/>
              <a:t>Buses from hotels </a:t>
            </a:r>
          </a:p>
          <a:p>
            <a:pPr lvl="1"/>
            <a:r>
              <a:rPr lang="en-US" dirty="0"/>
              <a:t>Other fun surprises!  </a:t>
            </a:r>
          </a:p>
          <a:p>
            <a:endParaRPr lang="en-US" dirty="0"/>
          </a:p>
        </p:txBody>
      </p:sp>
      <p:sp>
        <p:nvSpPr>
          <p:cNvPr id="4" name="Slide Number Placeholder 3"/>
          <p:cNvSpPr>
            <a:spLocks noGrp="1"/>
          </p:cNvSpPr>
          <p:nvPr>
            <p:ph type="sldNum" sz="quarter" idx="5"/>
          </p:nvPr>
        </p:nvSpPr>
        <p:spPr/>
        <p:txBody>
          <a:bodyPr/>
          <a:lstStyle/>
          <a:p>
            <a:pPr>
              <a:defRPr/>
            </a:pPr>
            <a:fld id="{99F465BE-32E1-0245-8D67-FDFEF3554397}" type="slidenum">
              <a:rPr lang="en-US" smtClean="0"/>
              <a:pPr>
                <a:defRPr/>
              </a:pPr>
              <a:t>52</a:t>
            </a:fld>
            <a:endParaRPr lang="en-US"/>
          </a:p>
        </p:txBody>
      </p:sp>
    </p:spTree>
    <p:extLst>
      <p:ext uri="{BB962C8B-B14F-4D97-AF65-F5344CB8AC3E}">
        <p14:creationId xmlns:p14="http://schemas.microsoft.com/office/powerpoint/2010/main" val="12314374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9F465BE-32E1-0245-8D67-FDFEF3554397}"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23216166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1" dirty="0">
                <a:latin typeface="Myriad Pro"/>
              </a:rPr>
              <a:t>Networking</a:t>
            </a:r>
            <a:r>
              <a:rPr lang="en-US" dirty="0">
                <a:latin typeface="Myriad Pro"/>
              </a:rPr>
              <a:t> – Connect with over 5,500+ members who can help answer your questions that you face on the job. Visit the NAMSS Connection Zone and post your questions online or look up contact information on the online directory.</a:t>
            </a:r>
          </a:p>
          <a:p>
            <a:r>
              <a:rPr lang="en-US" dirty="0" err="1"/>
              <a:t>linke</a:t>
            </a:r>
            <a:endParaRPr lang="en-US" dirty="0"/>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54</a:t>
            </a:fld>
            <a:endParaRPr lang="en-US"/>
          </a:p>
        </p:txBody>
      </p:sp>
    </p:spTree>
    <p:extLst>
      <p:ext uri="{BB962C8B-B14F-4D97-AF65-F5344CB8AC3E}">
        <p14:creationId xmlns:p14="http://schemas.microsoft.com/office/powerpoint/2010/main" val="17494573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8">
              <a:defRPr/>
            </a:pPr>
            <a:r>
              <a:rPr lang="en-US"/>
              <a:t>While NAMSS supports both members</a:t>
            </a:r>
            <a:r>
              <a:rPr lang="en-US" baseline="0"/>
              <a:t> and non-members, you can see there are many benefits to being a NAMSS member. The ongoing information on government updates, advocacy, synergy and discounted annual conference fee is worth the cost of the annual  membership. I encourage all of you who are not currently members to evaluate all of the benefits of membership and to consider joining NAMSS in the future.</a:t>
            </a:r>
            <a:endParaRPr lang="en-US"/>
          </a:p>
          <a:p>
            <a:endParaRPr lang="en-US"/>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55</a:t>
            </a:fld>
            <a:endParaRPr lang="en-US"/>
          </a:p>
        </p:txBody>
      </p:sp>
    </p:spTree>
    <p:extLst>
      <p:ext uri="{BB962C8B-B14F-4D97-AF65-F5344CB8AC3E}">
        <p14:creationId xmlns:p14="http://schemas.microsoft.com/office/powerpoint/2010/main" val="2548496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56</a:t>
            </a:fld>
            <a:endParaRPr lang="en-US"/>
          </a:p>
        </p:txBody>
      </p:sp>
    </p:spTree>
    <p:extLst>
      <p:ext uri="{BB962C8B-B14F-4D97-AF65-F5344CB8AC3E}">
        <p14:creationId xmlns:p14="http://schemas.microsoft.com/office/powerpoint/2010/main" val="1576052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DAL</a:t>
            </a:r>
            <a:r>
              <a:rPr lang="en-US" baseline="0" dirty="0"/>
              <a:t> contact information </a:t>
            </a:r>
            <a:endParaRPr lang="en-US" dirty="0"/>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59</a:t>
            </a:fld>
            <a:endParaRPr lang="en-US"/>
          </a:p>
        </p:txBody>
      </p:sp>
    </p:spTree>
    <p:extLst>
      <p:ext uri="{BB962C8B-B14F-4D97-AF65-F5344CB8AC3E}">
        <p14:creationId xmlns:p14="http://schemas.microsoft.com/office/powerpoint/2010/main" val="27573511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NAMSS Rules</a:t>
            </a:r>
            <a:r>
              <a:rPr lang="en-US" baseline="0" dirty="0"/>
              <a:t> of Ethics are also available on the NAMSS website and dictate what can be reported as an ethics violation.  </a:t>
            </a:r>
          </a:p>
          <a:p>
            <a:endParaRPr lang="en-US" baseline="0" dirty="0"/>
          </a:p>
          <a:p>
            <a:r>
              <a:rPr lang="en-US" baseline="0" dirty="0"/>
              <a:t>Again, I won’t read every bullet, but I encourage you to review and get familiar with the rules of ethics. </a:t>
            </a:r>
          </a:p>
          <a:p>
            <a:endParaRPr lang="en-US" baseline="0" dirty="0"/>
          </a:p>
        </p:txBody>
      </p:sp>
      <p:sp>
        <p:nvSpPr>
          <p:cNvPr id="4" name="Slide Number Placeholder 3"/>
          <p:cNvSpPr>
            <a:spLocks noGrp="1"/>
          </p:cNvSpPr>
          <p:nvPr>
            <p:ph type="sldNum" sz="quarter" idx="10"/>
          </p:nvPr>
        </p:nvSpPr>
        <p:spPr/>
        <p:txBody>
          <a:bodyPr/>
          <a:lstStyle/>
          <a:p>
            <a:pPr defTabSz="483253" fontAlgn="base">
              <a:spcBef>
                <a:spcPct val="0"/>
              </a:spcBef>
              <a:spcAft>
                <a:spcPct val="0"/>
              </a:spcAft>
              <a:defRPr/>
            </a:pPr>
            <a:fld id="{99F465BE-32E1-0245-8D67-FDFEF3554397}" type="slidenum">
              <a:rPr lang="en-US">
                <a:solidFill>
                  <a:prstClr val="black"/>
                </a:solidFill>
                <a:latin typeface="Times New Roman" charset="0"/>
                <a:ea typeface="ＭＳ Ｐゴシック" charset="-128"/>
              </a:rPr>
              <a:pPr defTabSz="483253" fontAlgn="base">
                <a:spcBef>
                  <a:spcPct val="0"/>
                </a:spcBef>
                <a:spcAft>
                  <a:spcPct val="0"/>
                </a:spcAft>
                <a:defRPr/>
              </a:pPr>
              <a:t>61</a:t>
            </a:fld>
            <a:endParaRPr lang="en-US">
              <a:solidFill>
                <a:prstClr val="black"/>
              </a:solidFill>
              <a:latin typeface="Times New Roman" charset="0"/>
              <a:ea typeface="ＭＳ Ｐゴシック" charset="-128"/>
            </a:endParaRPr>
          </a:p>
        </p:txBody>
      </p:sp>
    </p:spTree>
    <p:extLst>
      <p:ext uri="{BB962C8B-B14F-4D97-AF65-F5344CB8AC3E}">
        <p14:creationId xmlns:p14="http://schemas.microsoft.com/office/powerpoint/2010/main" val="2215717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ct val="0"/>
              </a:spcBef>
              <a:spcAft>
                <a:spcPts val="0"/>
              </a:spcAft>
              <a:defRPr/>
            </a:pPr>
            <a:r>
              <a:rPr lang="en-US" altLang="en-US" b="1" u="sng" dirty="0"/>
              <a:t>History of NAMSS In The </a:t>
            </a:r>
            <a:r>
              <a:rPr lang="en-US" altLang="en-US" b="1" u="sng" dirty="0" err="1"/>
              <a:t>1970s</a:t>
            </a:r>
            <a:r>
              <a:rPr lang="en-US" altLang="en-US" b="1" u="sng" dirty="0"/>
              <a:t>:</a:t>
            </a:r>
          </a:p>
          <a:p>
            <a:pPr fontAlgn="auto">
              <a:spcBef>
                <a:spcPct val="0"/>
              </a:spcBef>
              <a:spcAft>
                <a:spcPts val="0"/>
              </a:spcAft>
              <a:defRPr/>
            </a:pPr>
            <a:endParaRPr lang="en-US" altLang="en-US" b="1" u="sng" dirty="0"/>
          </a:p>
          <a:p>
            <a:pPr marL="181214" indent="-181214" fontAlgn="auto">
              <a:spcBef>
                <a:spcPct val="0"/>
              </a:spcBef>
              <a:spcAft>
                <a:spcPts val="0"/>
              </a:spcAft>
              <a:buFont typeface="Arial" panose="020B0604020202020204" pitchFamily="34" charset="0"/>
              <a:buChar char="•"/>
              <a:defRPr/>
            </a:pPr>
            <a:r>
              <a:rPr lang="en-US" altLang="en-US" dirty="0"/>
              <a:t>Charlotte O. Cochrane along with Joan Covell spearheaded the formation of the Medical Staff Secretaries Association with 20 members, as a forerunner to NAMSS.  </a:t>
            </a:r>
          </a:p>
          <a:p>
            <a:pPr marL="181214" indent="-181214" fontAlgn="auto">
              <a:spcBef>
                <a:spcPct val="0"/>
              </a:spcBef>
              <a:spcAft>
                <a:spcPts val="0"/>
              </a:spcAft>
              <a:buFont typeface="Arial" panose="020B0604020202020204" pitchFamily="34" charset="0"/>
              <a:buChar char="•"/>
              <a:defRPr/>
            </a:pPr>
            <a:r>
              <a:rPr lang="en-US" altLang="en-US" dirty="0"/>
              <a:t>18 months later the groups official publication, Overview was born.</a:t>
            </a:r>
          </a:p>
          <a:p>
            <a:pPr marL="181214" indent="-181214" fontAlgn="auto">
              <a:spcBef>
                <a:spcPct val="0"/>
              </a:spcBef>
              <a:spcAft>
                <a:spcPts val="0"/>
              </a:spcAft>
              <a:buFont typeface="Arial" panose="020B0604020202020204" pitchFamily="34" charset="0"/>
              <a:buChar char="•"/>
              <a:defRPr/>
            </a:pPr>
            <a:r>
              <a:rPr lang="en-US" altLang="en-US" dirty="0"/>
              <a:t>The first national conference was held in 1977 in Chicago, Illinois.</a:t>
            </a:r>
          </a:p>
          <a:p>
            <a:pPr marL="181214" indent="-181214" fontAlgn="auto">
              <a:spcBef>
                <a:spcPct val="0"/>
              </a:spcBef>
              <a:spcAft>
                <a:spcPts val="0"/>
              </a:spcAft>
              <a:buFont typeface="Arial" panose="020B0604020202020204" pitchFamily="34" charset="0"/>
              <a:buChar char="•"/>
              <a:defRPr/>
            </a:pPr>
            <a:r>
              <a:rPr lang="en-US" altLang="en-US" dirty="0"/>
              <a:t>In 1978, the certification process was instituted,</a:t>
            </a:r>
            <a:r>
              <a:rPr lang="en-US" altLang="en-US" baseline="0" dirty="0"/>
              <a:t> and the articles of incorporation were filed.</a:t>
            </a:r>
            <a:endParaRPr lang="en-US" altLang="en-US" dirty="0"/>
          </a:p>
          <a:p>
            <a:pPr marL="181214" indent="-181214" fontAlgn="auto">
              <a:spcBef>
                <a:spcPct val="0"/>
              </a:spcBef>
              <a:spcAft>
                <a:spcPts val="0"/>
              </a:spcAft>
              <a:buFont typeface="Arial" panose="020B0604020202020204" pitchFamily="34" charset="0"/>
              <a:buChar char="•"/>
              <a:defRPr/>
            </a:pPr>
            <a:r>
              <a:rPr lang="en-US" altLang="en-US" dirty="0"/>
              <a:t>The Committee on Continuing  Education worked diligently to provide a basis for recognition and achievement for the profession.  </a:t>
            </a:r>
          </a:p>
          <a:p>
            <a:pPr marL="181214" indent="-181214" fontAlgn="auto">
              <a:spcBef>
                <a:spcPts val="0"/>
              </a:spcBef>
              <a:spcAft>
                <a:spcPts val="0"/>
              </a:spcAft>
              <a:buFont typeface="Arial" panose="020B0604020202020204" pitchFamily="34" charset="0"/>
              <a:buChar char="•"/>
              <a:defRPr/>
            </a:pPr>
            <a:r>
              <a:rPr lang="en-US" baseline="0" dirty="0"/>
              <a:t>The new name, “</a:t>
            </a:r>
            <a:r>
              <a:rPr lang="en-US" sz="1100" dirty="0"/>
              <a:t>National Association Medical Staff Services” was officially adopted in 1980.</a:t>
            </a:r>
            <a:r>
              <a:rPr lang="en-US" dirty="0"/>
              <a:t> Throughout the </a:t>
            </a:r>
            <a:r>
              <a:rPr lang="en-US" dirty="0" err="1"/>
              <a:t>1980s</a:t>
            </a:r>
            <a:r>
              <a:rPr lang="en-US" dirty="0"/>
              <a:t>, the organization continued gaining</a:t>
            </a:r>
            <a:r>
              <a:rPr lang="en-US" baseline="0" dirty="0"/>
              <a:t> national recognition, which led to increased membership, increased conference attendance, </a:t>
            </a:r>
            <a:r>
              <a:rPr lang="en-US" dirty="0"/>
              <a:t>and flourishing state associations.</a:t>
            </a:r>
            <a:r>
              <a:rPr lang="en-US" baseline="0" dirty="0"/>
              <a:t> </a:t>
            </a:r>
            <a:endParaRPr lang="en-US" dirty="0"/>
          </a:p>
          <a:p>
            <a:pPr marL="181214" indent="-181214" fontAlgn="auto">
              <a:spcBef>
                <a:spcPct val="0"/>
              </a:spcBef>
              <a:spcAft>
                <a:spcPts val="0"/>
              </a:spcAft>
              <a:buFont typeface="Arial" panose="020B0604020202020204" pitchFamily="34" charset="0"/>
              <a:buChar char="•"/>
              <a:defRPr/>
            </a:pPr>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62</a:t>
            </a:fld>
            <a:endParaRPr lang="en-US"/>
          </a:p>
        </p:txBody>
      </p:sp>
    </p:spTree>
    <p:extLst>
      <p:ext uri="{BB962C8B-B14F-4D97-AF65-F5344CB8AC3E}">
        <p14:creationId xmlns:p14="http://schemas.microsoft.com/office/powerpoint/2010/main" val="12097264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6">
              <a:defRPr/>
            </a:pPr>
            <a:r>
              <a:rPr lang="en-US"/>
              <a:t>Like the Volunteer Path is the Leadership Career Path, which looks at your personal career path as an MSP. The NAMSS Leadership Certificate Program is a great tool to help you progress on this path.</a:t>
            </a:r>
          </a:p>
          <a:p>
            <a:pPr defTabSz="966526">
              <a:defRPr/>
            </a:pPr>
            <a:endParaRPr lang="en-US"/>
          </a:p>
          <a:p>
            <a:pPr defTabSz="966526">
              <a:defRPr/>
            </a:pPr>
            <a:r>
              <a:rPr lang="en-US"/>
              <a:t>We’ll learn more about the Leadership Certificate Program toward the end of this presentation</a:t>
            </a:r>
          </a:p>
          <a:p>
            <a:endParaRPr lang="en-US"/>
          </a:p>
          <a:p>
            <a:endParaRPr lang="en-US"/>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63</a:t>
            </a:fld>
            <a:endParaRPr lang="en-US"/>
          </a:p>
        </p:txBody>
      </p:sp>
    </p:spTree>
    <p:extLst>
      <p:ext uri="{BB962C8B-B14F-4D97-AF65-F5344CB8AC3E}">
        <p14:creationId xmlns:p14="http://schemas.microsoft.com/office/powerpoint/2010/main" val="3897030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9F465BE-32E1-0245-8D67-FDFEF3554397}" type="slidenum">
              <a:rPr lang="en-US" smtClean="0"/>
              <a:pPr>
                <a:defRPr/>
              </a:pPr>
              <a:t>5</a:t>
            </a:fld>
            <a:endParaRPr lang="en-US"/>
          </a:p>
        </p:txBody>
      </p:sp>
    </p:spTree>
    <p:extLst>
      <p:ext uri="{BB962C8B-B14F-4D97-AF65-F5344CB8AC3E}">
        <p14:creationId xmlns:p14="http://schemas.microsoft.com/office/powerpoint/2010/main" val="21391696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64</a:t>
            </a:fld>
            <a:endParaRPr lang="en-US"/>
          </a:p>
        </p:txBody>
      </p:sp>
    </p:spTree>
    <p:extLst>
      <p:ext uri="{BB962C8B-B14F-4D97-AF65-F5344CB8AC3E}">
        <p14:creationId xmlns:p14="http://schemas.microsoft.com/office/powerpoint/2010/main" val="9675091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In 2021, NAMSS continued building on the work done in 2019 and 2020 to provide MSPs the resources they need to stay current in this ever-changing environment. NAMSS was pleased to release two new resources in 2021. The </a:t>
            </a:r>
            <a:r>
              <a:rPr lang="en-US" sz="1200" u="sng" kern="1200">
                <a:solidFill>
                  <a:schemeClr val="tx1"/>
                </a:solidFill>
                <a:effectLst/>
                <a:latin typeface="+mn-lt"/>
                <a:ea typeface="+mn-ea"/>
                <a:cs typeface="+mn-cs"/>
                <a:hlinkClick r:id="rId3"/>
              </a:rPr>
              <a:t>Job Description Builder</a:t>
            </a:r>
            <a:r>
              <a:rPr lang="en-US" sz="1200" kern="1200">
                <a:solidFill>
                  <a:schemeClr val="tx1"/>
                </a:solidFill>
                <a:effectLst/>
                <a:latin typeface="+mn-lt"/>
                <a:ea typeface="+mn-ea"/>
                <a:cs typeface="+mn-cs"/>
              </a:rPr>
              <a:t> is an exclusive members-only resource featuring suggested years of experience, qualifications, responsibilities by core function, and knowledge areas to help you create a job description that matches the level you need, and articulates role expectations and responsibilities. The new </a:t>
            </a:r>
            <a:r>
              <a:rPr lang="en-US" sz="1200" u="sng" kern="1200">
                <a:solidFill>
                  <a:schemeClr val="tx1"/>
                </a:solidFill>
                <a:effectLst/>
                <a:latin typeface="+mn-lt"/>
                <a:ea typeface="+mn-ea"/>
                <a:cs typeface="+mn-cs"/>
                <a:hlinkClick r:id="rId3"/>
              </a:rPr>
              <a:t>Defining Tomorrow's MSP: The Future of the Medical Services Profession</a:t>
            </a:r>
            <a:r>
              <a:rPr lang="en-US" sz="1200" kern="1200">
                <a:solidFill>
                  <a:schemeClr val="tx1"/>
                </a:solidFill>
                <a:effectLst/>
                <a:latin typeface="+mn-lt"/>
                <a:ea typeface="+mn-ea"/>
                <a:cs typeface="+mn-cs"/>
              </a:rPr>
              <a:t> Report was also released in October 2021 to include updated information on how MSP’s roles have expanded to account for remote processing, managing remote employees, overall staff professionalism and wellness, and much more. The report provides fresh insights on core functions, and features new sections on the landscape’s drivers of change and professional goals of MSPs. </a:t>
            </a:r>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65</a:t>
            </a:fld>
            <a:endParaRPr lang="en-US"/>
          </a:p>
        </p:txBody>
      </p:sp>
    </p:spTree>
    <p:extLst>
      <p:ext uri="{BB962C8B-B14F-4D97-AF65-F5344CB8AC3E}">
        <p14:creationId xmlns:p14="http://schemas.microsoft.com/office/powerpoint/2010/main" val="12047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2020</a:t>
            </a:r>
            <a:r>
              <a:rPr lang="en-US" baseline="0" dirty="0"/>
              <a:t>, NAMSS launched a new Tomorrow’s MSP Podcast and MSP Minutes. </a:t>
            </a:r>
            <a:r>
              <a:rPr lang="en-US" sz="1200" kern="1200" dirty="0">
                <a:solidFill>
                  <a:schemeClr val="tx1"/>
                </a:solidFill>
                <a:effectLst/>
                <a:latin typeface="+mn-lt"/>
                <a:ea typeface="+mn-ea"/>
                <a:cs typeface="+mn-cs"/>
              </a:rPr>
              <a:t>NAMSS has continued to release Podcast episodes and I now on season 4. All previous episodes are available on </a:t>
            </a:r>
            <a:r>
              <a:rPr lang="en-US" sz="1200" u="sng" kern="1200" dirty="0">
                <a:solidFill>
                  <a:schemeClr val="tx1"/>
                </a:solidFill>
                <a:effectLst/>
                <a:latin typeface="+mn-lt"/>
                <a:ea typeface="+mn-ea"/>
                <a:cs typeface="+mn-cs"/>
                <a:hlinkClick r:id="rId3"/>
              </a:rPr>
              <a:t>NAMSS Gateway</a:t>
            </a:r>
            <a:r>
              <a:rPr lang="en-US" sz="1200" kern="1200" dirty="0">
                <a:solidFill>
                  <a:schemeClr val="tx1"/>
                </a:solidFill>
                <a:effectLst/>
                <a:latin typeface="+mn-lt"/>
                <a:ea typeface="+mn-ea"/>
                <a:cs typeface="+mn-cs"/>
              </a:rPr>
              <a:t>. Podcast topics</a:t>
            </a:r>
            <a:r>
              <a:rPr lang="en-US" sz="1200" kern="1200" baseline="0" dirty="0">
                <a:solidFill>
                  <a:schemeClr val="tx1"/>
                </a:solidFill>
                <a:effectLst/>
                <a:latin typeface="+mn-lt"/>
                <a:ea typeface="+mn-ea"/>
                <a:cs typeface="+mn-cs"/>
              </a:rPr>
              <a:t> have covered topics such as </a:t>
            </a:r>
            <a:r>
              <a:rPr lang="en-US" sz="1200" baseline="0" dirty="0"/>
              <a:t>Diversity, Equity and Inclusion in the workplace, managing up and advocating for women in the profession, and more!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Each podcast episode offers CE opportunities, providing you a quick and easy way to continue your education. </a:t>
            </a:r>
            <a:endParaRPr lang="en-US" sz="1200" kern="1200" baseline="0" dirty="0">
              <a:solidFill>
                <a:schemeClr val="tx1"/>
              </a:solidFill>
              <a:effectLst/>
              <a:latin typeface="+mn-lt"/>
              <a:ea typeface="+mn-ea"/>
              <a:cs typeface="+mn-cs"/>
            </a:endParaRPr>
          </a:p>
          <a:p>
            <a:endParaRPr lang="en-US" baseline="0" dirty="0"/>
          </a:p>
          <a:p>
            <a:r>
              <a:rPr lang="en-US" baseline="0" dirty="0"/>
              <a:t>There will be new episodes monthly, so be sure to check out the NAMSS website.  </a:t>
            </a:r>
            <a:endParaRPr lang="en-US" dirty="0"/>
          </a:p>
          <a:p>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66</a:t>
            </a:fld>
            <a:endParaRPr lang="en-US"/>
          </a:p>
        </p:txBody>
      </p:sp>
    </p:spTree>
    <p:extLst>
      <p:ext uri="{BB962C8B-B14F-4D97-AF65-F5344CB8AC3E}">
        <p14:creationId xmlns:p14="http://schemas.microsoft.com/office/powerpoint/2010/main" val="7713876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fontAlgn="auto">
              <a:spcBef>
                <a:spcPts val="0"/>
              </a:spcBef>
              <a:spcAft>
                <a:spcPts val="0"/>
              </a:spcAft>
              <a:buFont typeface="Arial" panose="020B0604020202020204" pitchFamily="34" charset="0"/>
              <a:buChar char="•"/>
              <a:defRPr/>
            </a:pPr>
            <a:r>
              <a:rPr lang="en-US"/>
              <a:t>The Compact provides an additional, expedited pathway to licensure for physicians with exemplary practice histories.</a:t>
            </a:r>
          </a:p>
          <a:p>
            <a:pPr marL="181240" indent="-181240" fontAlgn="auto">
              <a:spcBef>
                <a:spcPts val="0"/>
              </a:spcBef>
              <a:spcAft>
                <a:spcPts val="0"/>
              </a:spcAft>
              <a:buFont typeface="Arial" panose="020B0604020202020204" pitchFamily="34" charset="0"/>
              <a:buChar char="•"/>
              <a:defRPr/>
            </a:pPr>
            <a:r>
              <a:rPr lang="en-US"/>
              <a:t>Participation in the Compact for medical licensure is voluntary for both physicians and state boards.</a:t>
            </a:r>
          </a:p>
          <a:p>
            <a:pPr marL="181240" indent="-181240" fontAlgn="auto">
              <a:spcBef>
                <a:spcPts val="0"/>
              </a:spcBef>
              <a:spcAft>
                <a:spcPts val="0"/>
              </a:spcAft>
              <a:buFont typeface="Arial" panose="020B0604020202020204" pitchFamily="34" charset="0"/>
              <a:buChar char="•"/>
              <a:defRPr/>
            </a:pPr>
            <a:r>
              <a:rPr lang="en-US"/>
              <a:t>Any physician from a Compact state who meets the qualifications of the Compact will be eligible for licensure in any other Compact state.</a:t>
            </a:r>
          </a:p>
          <a:p>
            <a:endParaRPr lang="en-US"/>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67</a:t>
            </a:fld>
            <a:endParaRPr lang="en-US"/>
          </a:p>
        </p:txBody>
      </p:sp>
    </p:spTree>
    <p:extLst>
      <p:ext uri="{BB962C8B-B14F-4D97-AF65-F5344CB8AC3E}">
        <p14:creationId xmlns:p14="http://schemas.microsoft.com/office/powerpoint/2010/main" val="40066389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a:t>In 2019,</a:t>
            </a:r>
            <a:r>
              <a:rPr lang="en-US" baseline="0"/>
              <a:t> the GR team </a:t>
            </a:r>
            <a:r>
              <a:rPr lang="en-US" altLang="en-US" baseline="0"/>
              <a:t>also worked</a:t>
            </a:r>
            <a:r>
              <a:rPr lang="en-US" altLang="en-US"/>
              <a:t> with the American Telemedicine</a:t>
            </a:r>
            <a:r>
              <a:rPr lang="en-US" altLang="en-US" baseline="0"/>
              <a:t> Association to develop a credentialing by proxy guide. </a:t>
            </a:r>
            <a:r>
              <a:rPr lang="en-US" sz="1100"/>
              <a:t>The Guidebook includes a standardized Glossary of Terms, an overview of the existing credentialing process with a focus on telemedicine providers, a review of existing laws and regulations around telemedicine credentialing, a set of guidelines for creating a credentialing by proxy program, and a review of hurdles and potential solutions institutions often encounter with credentialing by proxy.</a:t>
            </a:r>
            <a:br>
              <a:rPr lang="en-US" altLang="en-US" baseline="0"/>
            </a:br>
            <a:br>
              <a:rPr lang="en-US" altLang="en-US" baseline="0"/>
            </a:br>
            <a:endParaRPr lang="en-US" altLang="en-US" baseline="0"/>
          </a:p>
          <a:p>
            <a:endParaRPr lang="en-US"/>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68</a:t>
            </a:fld>
            <a:endParaRPr lang="en-US"/>
          </a:p>
        </p:txBody>
      </p:sp>
    </p:spTree>
    <p:extLst>
      <p:ext uri="{BB962C8B-B14F-4D97-AF65-F5344CB8AC3E}">
        <p14:creationId xmlns:p14="http://schemas.microsoft.com/office/powerpoint/2010/main" val="29441838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5" indent="-171435">
              <a:buFont typeface="Arial" panose="020B0604020202020204" pitchFamily="34" charset="0"/>
              <a:buChar char="•"/>
            </a:pPr>
            <a:r>
              <a:rPr lang="en-US"/>
              <a:t>The NAMSS Volunteer Path is a great tool to help you get started on a path to volunteer leadership. Each element has a level; starting with entry level, moving to intermediate, then to advance.</a:t>
            </a:r>
          </a:p>
          <a:p>
            <a:pPr marL="171435" indent="-171435">
              <a:buFont typeface="Arial" panose="020B0604020202020204" pitchFamily="34" charset="0"/>
              <a:buChar char="•"/>
            </a:pPr>
            <a:r>
              <a:rPr lang="en-US"/>
              <a:t>Within each level of each element is a list of activities to help you progress on your path.</a:t>
            </a:r>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69</a:t>
            </a:fld>
            <a:endParaRPr lang="en-US"/>
          </a:p>
        </p:txBody>
      </p:sp>
    </p:spTree>
    <p:extLst>
      <p:ext uri="{BB962C8B-B14F-4D97-AF65-F5344CB8AC3E}">
        <p14:creationId xmlns:p14="http://schemas.microsoft.com/office/powerpoint/2010/main" val="7641976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8">
              <a:defRPr/>
            </a:pPr>
            <a:r>
              <a:rPr lang="en-US" altLang="en-US" baseline="0"/>
              <a:t> </a:t>
            </a:r>
            <a:endParaRPr lang="en-US" altLang="en-US"/>
          </a:p>
          <a:p>
            <a:endParaRPr lang="en-US"/>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70</a:t>
            </a:fld>
            <a:endParaRPr lang="en-US"/>
          </a:p>
        </p:txBody>
      </p:sp>
    </p:spTree>
    <p:extLst>
      <p:ext uri="{BB962C8B-B14F-4D97-AF65-F5344CB8AC3E}">
        <p14:creationId xmlns:p14="http://schemas.microsoft.com/office/powerpoint/2010/main" val="24615631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6">
              <a:defRPr/>
            </a:pPr>
            <a:r>
              <a:rPr lang="en-US" altLang="en-US" baseline="0"/>
              <a:t> </a:t>
            </a:r>
            <a:endParaRPr lang="en-US" altLang="en-US"/>
          </a:p>
          <a:p>
            <a:endParaRPr lang="en-US" altLang="en-US"/>
          </a:p>
          <a:p>
            <a:endParaRPr lang="en-US"/>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71</a:t>
            </a:fld>
            <a:endParaRPr lang="en-US"/>
          </a:p>
        </p:txBody>
      </p:sp>
    </p:spTree>
    <p:extLst>
      <p:ext uri="{BB962C8B-B14F-4D97-AF65-F5344CB8AC3E}">
        <p14:creationId xmlns:p14="http://schemas.microsoft.com/office/powerpoint/2010/main" val="336871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6</a:t>
            </a:fld>
            <a:endParaRPr lang="en-US"/>
          </a:p>
        </p:txBody>
      </p:sp>
    </p:spTree>
    <p:extLst>
      <p:ext uri="{BB962C8B-B14F-4D97-AF65-F5344CB8AC3E}">
        <p14:creationId xmlns:p14="http://schemas.microsoft.com/office/powerpoint/2010/main" val="1562564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December 2024, NAMSS has:</a:t>
            </a:r>
          </a:p>
          <a:p>
            <a:pPr lvl="1"/>
            <a:r>
              <a:rPr lang="en-US" dirty="0"/>
              <a:t>Over 5,800 members</a:t>
            </a:r>
          </a:p>
          <a:p>
            <a:pPr lvl="1"/>
            <a:r>
              <a:rPr lang="en-US" dirty="0"/>
              <a:t>Over 3,000 Certified MSPs </a:t>
            </a:r>
          </a:p>
          <a:p>
            <a:endParaRPr lang="en-US" b="1" dirty="0">
              <a:solidFill>
                <a:srgbClr val="007582"/>
              </a:solidFill>
            </a:endParaRPr>
          </a:p>
          <a:p>
            <a:r>
              <a:rPr lang="en-US" b="0" dirty="0">
                <a:solidFill>
                  <a:srgbClr val="007582"/>
                </a:solidFill>
              </a:rPr>
              <a:t>In 2024 the NAMSS Board revised the mission and vision statements and we are pleased to not only roll out these new mission and vision statements, but also present the first ever set of NAMSS values. </a:t>
            </a:r>
          </a:p>
        </p:txBody>
      </p:sp>
      <p:sp>
        <p:nvSpPr>
          <p:cNvPr id="4" name="Slide Number Placeholder 3"/>
          <p:cNvSpPr>
            <a:spLocks noGrp="1"/>
          </p:cNvSpPr>
          <p:nvPr>
            <p:ph type="sldNum" sz="quarter" idx="10"/>
          </p:nvPr>
        </p:nvSpPr>
        <p:spPr/>
        <p:txBody>
          <a:bodyPr/>
          <a:lstStyle/>
          <a:p>
            <a:pPr>
              <a:defRPr/>
            </a:pPr>
            <a:fld id="{99F465BE-32E1-0245-8D67-FDFEF3554397}" type="slidenum">
              <a:rPr lang="en-US" smtClean="0"/>
              <a:pPr>
                <a:defRPr/>
              </a:pPr>
              <a:t>8</a:t>
            </a:fld>
            <a:endParaRPr lang="en-US"/>
          </a:p>
        </p:txBody>
      </p:sp>
    </p:spTree>
    <p:extLst>
      <p:ext uri="{BB962C8B-B14F-4D97-AF65-F5344CB8AC3E}">
        <p14:creationId xmlns:p14="http://schemas.microsoft.com/office/powerpoint/2010/main" val="3339489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BFE06-C183-E18A-3218-AB2264CFF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34271-97B4-EC4E-0C65-5096229D64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E465C-94F0-8A33-32F8-92224A9BD0F4}"/>
              </a:ext>
            </a:extLst>
          </p:cNvPr>
          <p:cNvSpPr>
            <a:spLocks noGrp="1"/>
          </p:cNvSpPr>
          <p:nvPr>
            <p:ph type="body" idx="1"/>
          </p:nvPr>
        </p:nvSpPr>
        <p:spPr/>
        <p:txBody>
          <a:bodyPr/>
          <a:lstStyle/>
          <a:p>
            <a:r>
              <a:rPr lang="en-US" b="0" dirty="0">
                <a:solidFill>
                  <a:srgbClr val="007582"/>
                </a:solidFill>
              </a:rPr>
              <a:t>The NAMSS strategic plan was recently updated with new objectives for 2025 through 2028.  The plan lays out two main priorities for the organization, Lead the Change and Amplify Our Presence. </a:t>
            </a:r>
          </a:p>
        </p:txBody>
      </p:sp>
      <p:sp>
        <p:nvSpPr>
          <p:cNvPr id="4" name="Slide Number Placeholder 3">
            <a:extLst>
              <a:ext uri="{FF2B5EF4-FFF2-40B4-BE49-F238E27FC236}">
                <a16:creationId xmlns:a16="http://schemas.microsoft.com/office/drawing/2014/main" id="{05202018-AA2E-3231-84C6-2521EE9E909A}"/>
              </a:ext>
            </a:extLst>
          </p:cNvPr>
          <p:cNvSpPr>
            <a:spLocks noGrp="1"/>
          </p:cNvSpPr>
          <p:nvPr>
            <p:ph type="sldNum" sz="quarter" idx="10"/>
          </p:nvPr>
        </p:nvSpPr>
        <p:spPr/>
        <p:txBody>
          <a:bodyPr/>
          <a:lstStyle/>
          <a:p>
            <a:pPr>
              <a:defRPr/>
            </a:pPr>
            <a:fld id="{99F465BE-32E1-0245-8D67-FDFEF3554397}" type="slidenum">
              <a:rPr lang="en-US" smtClean="0"/>
              <a:pPr>
                <a:defRPr/>
              </a:pPr>
              <a:t>9</a:t>
            </a:fld>
            <a:endParaRPr lang="en-US"/>
          </a:p>
        </p:txBody>
      </p:sp>
    </p:spTree>
    <p:extLst>
      <p:ext uri="{BB962C8B-B14F-4D97-AF65-F5344CB8AC3E}">
        <p14:creationId xmlns:p14="http://schemas.microsoft.com/office/powerpoint/2010/main" val="3101188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NAMSS has been around since 1971, when it was formed as the Medical Staff Secretaries association in California by Charlotte Cochran and Joan Covell.  In 1978 the process to establish certifications began, and in 1980, “NAMSS” was adopted as our official organization name. In 2013, NAMSS PASS was born. In 2024, we’ll celebrate our 48</a:t>
            </a:r>
            <a:r>
              <a:rPr lang="en-US" baseline="30000" dirty="0"/>
              <a:t>th</a:t>
            </a:r>
            <a:r>
              <a:rPr lang="en-US" dirty="0"/>
              <a:t> annual conference, and in 2026 we’ll celebrate our 50</a:t>
            </a:r>
            <a:r>
              <a:rPr lang="en-US" baseline="30000" dirty="0"/>
              <a:t>th</a:t>
            </a:r>
            <a:r>
              <a:rPr lang="en-US" dirty="0"/>
              <a:t> annual conference.  </a:t>
            </a:r>
          </a:p>
        </p:txBody>
      </p:sp>
      <p:sp>
        <p:nvSpPr>
          <p:cNvPr id="4" name="Slide Number Placeholder 3"/>
          <p:cNvSpPr>
            <a:spLocks noGrp="1"/>
          </p:cNvSpPr>
          <p:nvPr>
            <p:ph type="sldNum" sz="quarter" idx="5"/>
          </p:nvPr>
        </p:nvSpPr>
        <p:spPr/>
        <p:txBody>
          <a:bodyPr/>
          <a:lstStyle/>
          <a:p>
            <a:pPr>
              <a:defRPr/>
            </a:pPr>
            <a:fld id="{99F465BE-32E1-0245-8D67-FDFEF3554397}" type="slidenum">
              <a:rPr lang="en-US" smtClean="0"/>
              <a:pPr>
                <a:defRPr/>
              </a:pPr>
              <a:t>10</a:t>
            </a:fld>
            <a:endParaRPr lang="en-US"/>
          </a:p>
        </p:txBody>
      </p:sp>
    </p:spTree>
    <p:extLst>
      <p:ext uri="{BB962C8B-B14F-4D97-AF65-F5344CB8AC3E}">
        <p14:creationId xmlns:p14="http://schemas.microsoft.com/office/powerpoint/2010/main" val="2386544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F60481-70BF-8948-B59E-8F5EA4717ADA}"/>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49567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Content Placeholder 2"/>
          <p:cNvSpPr>
            <a:spLocks noGrp="1"/>
          </p:cNvSpPr>
          <p:nvPr>
            <p:ph idx="1"/>
          </p:nvPr>
        </p:nvSpPr>
        <p:spPr>
          <a:xfrm>
            <a:off x="334273" y="927187"/>
            <a:ext cx="8451773" cy="3575540"/>
          </a:xfrm>
        </p:spPr>
        <p:txBody>
          <a:bodyPr/>
          <a:lstStyle>
            <a:lvl1pPr>
              <a:buClr>
                <a:srgbClr val="62A70F"/>
              </a:buClr>
              <a:defRPr>
                <a:solidFill>
                  <a:schemeClr val="tx1"/>
                </a:solidFill>
                <a:latin typeface=""/>
              </a:defRPr>
            </a:lvl1pPr>
            <a:lvl2pPr>
              <a:buClr>
                <a:srgbClr val="62A70F"/>
              </a:buClr>
              <a:defRPr>
                <a:solidFill>
                  <a:schemeClr val="tx1"/>
                </a:solidFill>
                <a:latin typeface=""/>
              </a:defRPr>
            </a:lvl2pPr>
            <a:lvl3pPr marL="1143000" indent="-228600">
              <a:buClr>
                <a:srgbClr val="62A70F"/>
              </a:buClr>
              <a:buFont typeface="Arial" panose="020B0604020202020204" pitchFamily="34" charset="0"/>
              <a:buChar char="•"/>
              <a:defRPr>
                <a:solidFill>
                  <a:schemeClr val="tx1"/>
                </a:solidFill>
                <a:latin typeface=""/>
              </a:defRPr>
            </a:lvl3pPr>
            <a:lvl4pPr>
              <a:buClr>
                <a:srgbClr val="62A70F"/>
              </a:buClr>
              <a:defRPr>
                <a:solidFill>
                  <a:schemeClr val="tx1"/>
                </a:solidFill>
                <a:latin typeface=""/>
              </a:defRPr>
            </a:lvl4pPr>
            <a:lvl5pPr>
              <a:buClr>
                <a:srgbClr val="62A70F"/>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p:cNvSpPr>
            <a:spLocks noGrp="1"/>
          </p:cNvSpPr>
          <p:nvPr>
            <p:ph type="title"/>
          </p:nvPr>
        </p:nvSpPr>
        <p:spPr>
          <a:xfrm>
            <a:off x="334273" y="256109"/>
            <a:ext cx="8451773" cy="556317"/>
          </a:xfrm>
          <a:prstGeom prst="rect">
            <a:avLst/>
          </a:prstGeom>
        </p:spPr>
        <p:txBody>
          <a:bodyPr vert="horz" lIns="0" tIns="0" rIns="0" bIns="0"/>
          <a:lstStyle>
            <a:lvl1pPr algn="l">
              <a:defRPr sz="3200" b="1">
                <a:solidFill>
                  <a:srgbClr val="54565B"/>
                </a:solidFill>
              </a:defRPr>
            </a:lvl1pPr>
          </a:lstStyle>
          <a:p>
            <a:r>
              <a:rPr lang="en-US"/>
              <a:t>Click to edit Master title style</a:t>
            </a:r>
          </a:p>
        </p:txBody>
      </p:sp>
    </p:spTree>
    <p:extLst>
      <p:ext uri="{BB962C8B-B14F-4D97-AF65-F5344CB8AC3E}">
        <p14:creationId xmlns:p14="http://schemas.microsoft.com/office/powerpoint/2010/main" val="739961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a:spLocks noGrp="1"/>
          </p:cNvSpPr>
          <p:nvPr>
            <p:ph idx="1"/>
          </p:nvPr>
        </p:nvSpPr>
        <p:spPr>
          <a:xfrm>
            <a:off x="334273" y="1054778"/>
            <a:ext cx="8451773" cy="3575540"/>
          </a:xfrm>
        </p:spPr>
        <p:txBody>
          <a:bodyPr/>
          <a:lstStyle>
            <a:lvl1pPr>
              <a:buClr>
                <a:srgbClr val="62A70F"/>
              </a:buClr>
              <a:defRPr>
                <a:solidFill>
                  <a:schemeClr val="tx1"/>
                </a:solidFill>
                <a:latin typeface=""/>
              </a:defRPr>
            </a:lvl1pPr>
            <a:lvl2pPr>
              <a:buClr>
                <a:srgbClr val="62A70F"/>
              </a:buClr>
              <a:defRPr>
                <a:solidFill>
                  <a:schemeClr val="tx1"/>
                </a:solidFill>
                <a:latin typeface=""/>
              </a:defRPr>
            </a:lvl2pPr>
            <a:lvl3pPr marL="1143000" indent="-228600">
              <a:buClr>
                <a:srgbClr val="62A70F"/>
              </a:buClr>
              <a:buFont typeface="Arial" panose="020B0604020202020204" pitchFamily="34" charset="0"/>
              <a:buChar char="•"/>
              <a:defRPr>
                <a:solidFill>
                  <a:schemeClr val="tx1"/>
                </a:solidFill>
                <a:latin typeface=""/>
              </a:defRPr>
            </a:lvl3pPr>
            <a:lvl4pPr>
              <a:buClr>
                <a:srgbClr val="62A70F"/>
              </a:buClr>
              <a:defRPr>
                <a:solidFill>
                  <a:schemeClr val="tx1"/>
                </a:solidFill>
                <a:latin typeface=""/>
              </a:defRPr>
            </a:lvl4pPr>
            <a:lvl5pPr>
              <a:buClr>
                <a:srgbClr val="62A70F"/>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p:cNvSpPr>
            <a:spLocks noGrp="1"/>
          </p:cNvSpPr>
          <p:nvPr>
            <p:ph type="title"/>
          </p:nvPr>
        </p:nvSpPr>
        <p:spPr>
          <a:xfrm>
            <a:off x="334273" y="383700"/>
            <a:ext cx="8451773" cy="556317"/>
          </a:xfrm>
          <a:prstGeom prst="rect">
            <a:avLst/>
          </a:prstGeom>
        </p:spPr>
        <p:txBody>
          <a:bodyPr vert="horz" lIns="0" tIns="0" rIns="0" bIns="0"/>
          <a:lstStyle>
            <a:lvl1pPr algn="l">
              <a:defRPr sz="3200" b="1">
                <a:solidFill>
                  <a:srgbClr val="54565B"/>
                </a:solidFill>
              </a:defRPr>
            </a:lvl1pPr>
          </a:lstStyle>
          <a:p>
            <a:r>
              <a:rPr lang="en-US"/>
              <a:t>Click to edit Master title style</a:t>
            </a:r>
          </a:p>
        </p:txBody>
      </p:sp>
    </p:spTree>
    <p:extLst>
      <p:ext uri="{BB962C8B-B14F-4D97-AF65-F5344CB8AC3E}">
        <p14:creationId xmlns:p14="http://schemas.microsoft.com/office/powerpoint/2010/main" val="307169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4514851"/>
            <a:ext cx="11430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7E040A"/>
              </a:buClr>
              <a:defRPr/>
            </a:lvl1pPr>
            <a:lvl3pPr>
              <a:buClr>
                <a:srgbClr val="003366"/>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a:xfrm>
            <a:off x="6096000" y="4669632"/>
            <a:ext cx="2743200" cy="273844"/>
          </a:xfrm>
          <a:prstGeom prst="rect">
            <a:avLst/>
          </a:prstGeom>
        </p:spPr>
        <p:txBody>
          <a:bodyPr vert="horz" wrap="square" lIns="91440" tIns="45720" rIns="91440" bIns="45720" numCol="1" anchor="t" anchorCtr="0" compatLnSpc="1">
            <a:prstTxWarp prst="textNoShape">
              <a:avLst/>
            </a:prstTxWarp>
          </a:bodyPr>
          <a:lstStyle>
            <a:lvl1pPr algn="r">
              <a:defRPr sz="1200" smtClean="0">
                <a:solidFill>
                  <a:srgbClr val="003366"/>
                </a:solidFill>
              </a:defRPr>
            </a:lvl1pPr>
          </a:lstStyle>
          <a:p>
            <a:pPr>
              <a:defRPr/>
            </a:pPr>
            <a:fld id="{A3864B31-668A-4CC7-A8F8-FE7EB41BDC97}" type="slidenum">
              <a:rPr lang="en-US" altLang="en-US"/>
              <a:pPr>
                <a:defRPr/>
              </a:pPr>
              <a:t>‹#›</a:t>
            </a:fld>
            <a:endParaRPr lang="en-US" altLang="en-US"/>
          </a:p>
        </p:txBody>
      </p:sp>
    </p:spTree>
    <p:extLst>
      <p:ext uri="{BB962C8B-B14F-4D97-AF65-F5344CB8AC3E}">
        <p14:creationId xmlns:p14="http://schemas.microsoft.com/office/powerpoint/2010/main" val="3933114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39FD942-D388-4AC0-95E8-783E8DCFAB5F}" type="datetimeFigureOut">
              <a:rPr lang="en-US" smtClean="0"/>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738A-81B2-4CAB-A19B-27ACC7732079}" type="slidenum">
              <a:rPr lang="en-US" smtClean="0"/>
              <a:t>‹#›</a:t>
            </a:fld>
            <a:endParaRPr lang="en-US"/>
          </a:p>
        </p:txBody>
      </p:sp>
    </p:spTree>
    <p:extLst>
      <p:ext uri="{BB962C8B-B14F-4D97-AF65-F5344CB8AC3E}">
        <p14:creationId xmlns:p14="http://schemas.microsoft.com/office/powerpoint/2010/main" val="1322673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8" y="1497956"/>
            <a:ext cx="7286625" cy="1033611"/>
          </a:xfrm>
        </p:spPr>
        <p:txBody>
          <a:bodyPr/>
          <a:lstStyle/>
          <a:p>
            <a:r>
              <a:rPr lang="en-US"/>
              <a:t>Click to edit Master title style</a:t>
            </a:r>
          </a:p>
        </p:txBody>
      </p:sp>
      <p:sp>
        <p:nvSpPr>
          <p:cNvPr id="3" name="Subtitle 2"/>
          <p:cNvSpPr>
            <a:spLocks noGrp="1"/>
          </p:cNvSpPr>
          <p:nvPr>
            <p:ph type="subTitle" idx="1"/>
          </p:nvPr>
        </p:nvSpPr>
        <p:spPr>
          <a:xfrm>
            <a:off x="1285875" y="2732484"/>
            <a:ext cx="6000750" cy="1232297"/>
          </a:xfrm>
        </p:spPr>
        <p:txBody>
          <a:bodyPr/>
          <a:lstStyle>
            <a:lvl1pPr marL="0" indent="0" algn="ctr">
              <a:buNone/>
              <a:defRPr>
                <a:solidFill>
                  <a:schemeClr val="tx1">
                    <a:tint val="75000"/>
                  </a:schemeClr>
                </a:solidFill>
              </a:defRPr>
            </a:lvl1pPr>
            <a:lvl2pPr marL="321457" indent="0" algn="ctr">
              <a:buNone/>
              <a:defRPr>
                <a:solidFill>
                  <a:schemeClr val="tx1">
                    <a:tint val="75000"/>
                  </a:schemeClr>
                </a:solidFill>
              </a:defRPr>
            </a:lvl2pPr>
            <a:lvl3pPr marL="642915" indent="0" algn="ctr">
              <a:buNone/>
              <a:defRPr>
                <a:solidFill>
                  <a:schemeClr val="tx1">
                    <a:tint val="75000"/>
                  </a:schemeClr>
                </a:solidFill>
              </a:defRPr>
            </a:lvl3pPr>
            <a:lvl4pPr marL="964372" indent="0" algn="ctr">
              <a:buNone/>
              <a:defRPr>
                <a:solidFill>
                  <a:schemeClr val="tx1">
                    <a:tint val="75000"/>
                  </a:schemeClr>
                </a:solidFill>
              </a:defRPr>
            </a:lvl4pPr>
            <a:lvl5pPr marL="1285829" indent="0" algn="ctr">
              <a:buNone/>
              <a:defRPr>
                <a:solidFill>
                  <a:schemeClr val="tx1">
                    <a:tint val="75000"/>
                  </a:schemeClr>
                </a:solidFill>
              </a:defRPr>
            </a:lvl5pPr>
            <a:lvl6pPr marL="1607287" indent="0" algn="ctr">
              <a:buNone/>
              <a:defRPr>
                <a:solidFill>
                  <a:schemeClr val="tx1">
                    <a:tint val="75000"/>
                  </a:schemeClr>
                </a:solidFill>
              </a:defRPr>
            </a:lvl6pPr>
            <a:lvl7pPr marL="1928744" indent="0" algn="ctr">
              <a:buNone/>
              <a:defRPr>
                <a:solidFill>
                  <a:schemeClr val="tx1">
                    <a:tint val="75000"/>
                  </a:schemeClr>
                </a:solidFill>
              </a:defRPr>
            </a:lvl7pPr>
            <a:lvl8pPr marL="2250201" indent="0" algn="ctr">
              <a:buNone/>
              <a:defRPr>
                <a:solidFill>
                  <a:schemeClr val="tx1">
                    <a:tint val="75000"/>
                  </a:schemeClr>
                </a:solidFill>
              </a:defRPr>
            </a:lvl8pPr>
            <a:lvl9pPr marL="25716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3272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3765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68" y="3098602"/>
            <a:ext cx="7286625" cy="957709"/>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677168" y="2043783"/>
            <a:ext cx="7286625" cy="1054819"/>
          </a:xfrm>
        </p:spPr>
        <p:txBody>
          <a:bodyPr anchor="b"/>
          <a:lstStyle>
            <a:lvl1pPr marL="0" indent="0">
              <a:buNone/>
              <a:defRPr sz="1406">
                <a:solidFill>
                  <a:schemeClr val="tx1">
                    <a:tint val="75000"/>
                  </a:schemeClr>
                </a:solidFill>
              </a:defRPr>
            </a:lvl1pPr>
            <a:lvl2pPr marL="321457" indent="0">
              <a:buNone/>
              <a:defRPr sz="1266">
                <a:solidFill>
                  <a:schemeClr val="tx1">
                    <a:tint val="75000"/>
                  </a:schemeClr>
                </a:solidFill>
              </a:defRPr>
            </a:lvl2pPr>
            <a:lvl3pPr marL="642915" indent="0">
              <a:buNone/>
              <a:defRPr sz="1125">
                <a:solidFill>
                  <a:schemeClr val="tx1">
                    <a:tint val="75000"/>
                  </a:schemeClr>
                </a:solidFill>
              </a:defRPr>
            </a:lvl3pPr>
            <a:lvl4pPr marL="964372" indent="0">
              <a:buNone/>
              <a:defRPr sz="984">
                <a:solidFill>
                  <a:schemeClr val="tx1">
                    <a:tint val="75000"/>
                  </a:schemeClr>
                </a:solidFill>
              </a:defRPr>
            </a:lvl4pPr>
            <a:lvl5pPr marL="1285829" indent="0">
              <a:buNone/>
              <a:defRPr sz="984">
                <a:solidFill>
                  <a:schemeClr val="tx1">
                    <a:tint val="75000"/>
                  </a:schemeClr>
                </a:solidFill>
              </a:defRPr>
            </a:lvl5pPr>
            <a:lvl6pPr marL="1607287" indent="0">
              <a:buNone/>
              <a:defRPr sz="984">
                <a:solidFill>
                  <a:schemeClr val="tx1">
                    <a:tint val="75000"/>
                  </a:schemeClr>
                </a:solidFill>
              </a:defRPr>
            </a:lvl6pPr>
            <a:lvl7pPr marL="1928744" indent="0">
              <a:buNone/>
              <a:defRPr sz="984">
                <a:solidFill>
                  <a:schemeClr val="tx1">
                    <a:tint val="75000"/>
                  </a:schemeClr>
                </a:solidFill>
              </a:defRPr>
            </a:lvl7pPr>
            <a:lvl8pPr marL="2250201" indent="0">
              <a:buNone/>
              <a:defRPr sz="984">
                <a:solidFill>
                  <a:schemeClr val="tx1">
                    <a:tint val="75000"/>
                  </a:schemeClr>
                </a:solidFill>
              </a:defRPr>
            </a:lvl8pPr>
            <a:lvl9pPr marL="2571659" indent="0">
              <a:buNone/>
              <a:defRPr sz="98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3812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125141"/>
            <a:ext cx="3786188"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125141"/>
            <a:ext cx="3786188"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3637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079376"/>
            <a:ext cx="3787676"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428625" y="1529209"/>
            <a:ext cx="3787676"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079376"/>
            <a:ext cx="3789164"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4354711" y="1529209"/>
            <a:ext cx="3789164"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590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4700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61D6F1-F75E-3642-A9A7-D07B2E9CEE7C}"/>
              </a:ext>
            </a:extLst>
          </p:cNvPr>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9518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191988"/>
            <a:ext cx="2820293" cy="817066"/>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3351609" y="191989"/>
            <a:ext cx="4792266" cy="4115470"/>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009055"/>
            <a:ext cx="2820293" cy="3298404"/>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0894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3375422"/>
            <a:ext cx="5143500" cy="398488"/>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1680270" y="430857"/>
            <a:ext cx="5143500" cy="2893219"/>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p:cNvSpPr>
            <a:spLocks noGrp="1"/>
          </p:cNvSpPr>
          <p:nvPr>
            <p:ph type="body" sz="half" idx="2"/>
          </p:nvPr>
        </p:nvSpPr>
        <p:spPr>
          <a:xfrm>
            <a:off x="1680270" y="3773909"/>
            <a:ext cx="5143500" cy="565919"/>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7366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77274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193105"/>
            <a:ext cx="1928813" cy="41143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193105"/>
            <a:ext cx="5643563"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7644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A59A2E-AD78-1D4D-AE70-09DC9FD7A65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Text Placeholder 10"/>
          <p:cNvSpPr>
            <a:spLocks noGrp="1"/>
          </p:cNvSpPr>
          <p:nvPr>
            <p:ph type="body" sz="quarter" idx="10"/>
          </p:nvPr>
        </p:nvSpPr>
        <p:spPr>
          <a:xfrm>
            <a:off x="1329129" y="1840674"/>
            <a:ext cx="6485741" cy="590647"/>
          </a:xfrm>
          <a:noFill/>
        </p:spPr>
        <p:txBody>
          <a:bodyPr/>
          <a:lstStyle>
            <a:lvl1pPr marL="0" marR="0" indent="0" algn="ctr" defTabSz="457200" rtl="0" eaLnBrk="1" fontAlgn="auto" latinLnBrk="0" hangingPunct="1">
              <a:lnSpc>
                <a:spcPct val="100000"/>
              </a:lnSpc>
              <a:spcBef>
                <a:spcPct val="20000"/>
              </a:spcBef>
              <a:spcAft>
                <a:spcPts val="0"/>
              </a:spcAft>
              <a:buClr>
                <a:schemeClr val="accent1"/>
              </a:buClr>
              <a:buSzTx/>
              <a:buFont typeface="Arial"/>
              <a:buNone/>
              <a:tabLst/>
              <a:defRPr sz="4800" b="1" i="0">
                <a:solidFill>
                  <a:schemeClr val="bg1"/>
                </a:solidFill>
                <a:latin typeface="Arial"/>
              </a:defRPr>
            </a:lvl1pPr>
          </a:lstStyle>
          <a:p>
            <a:pPr lvl="0"/>
            <a:r>
              <a:rPr lang="en-US"/>
              <a:t>Click to edit Master text styles</a:t>
            </a:r>
          </a:p>
        </p:txBody>
      </p:sp>
      <p:sp>
        <p:nvSpPr>
          <p:cNvPr id="13" name="Text Placeholder 12"/>
          <p:cNvSpPr>
            <a:spLocks noGrp="1"/>
          </p:cNvSpPr>
          <p:nvPr>
            <p:ph type="body" sz="quarter" idx="11"/>
          </p:nvPr>
        </p:nvSpPr>
        <p:spPr>
          <a:xfrm>
            <a:off x="1329128" y="2550601"/>
            <a:ext cx="6485741" cy="299184"/>
          </a:xfrm>
        </p:spPr>
        <p:txBody>
          <a:bodyPr/>
          <a:lstStyle>
            <a:lvl1pPr marL="0" indent="0" algn="ctr">
              <a:buNone/>
              <a:defRPr sz="2200" b="0" i="1">
                <a:solidFill>
                  <a:schemeClr val="tx1">
                    <a:lumMod val="20000"/>
                    <a:lumOff val="80000"/>
                  </a:schemeClr>
                </a:solidFill>
                <a:latin typeface="Arial"/>
              </a:defRPr>
            </a:lvl1pPr>
          </a:lstStyle>
          <a:p>
            <a:pPr lvl="0"/>
            <a:r>
              <a:rPr lang="en-US"/>
              <a:t>Click to edit Master text styles</a:t>
            </a:r>
          </a:p>
        </p:txBody>
      </p:sp>
    </p:spTree>
    <p:extLst>
      <p:ext uri="{BB962C8B-B14F-4D97-AF65-F5344CB8AC3E}">
        <p14:creationId xmlns:p14="http://schemas.microsoft.com/office/powerpoint/2010/main" val="3029978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A59A2E-AD78-1D4D-AE70-09DC9FD7A65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Text Placeholder 10"/>
          <p:cNvSpPr>
            <a:spLocks noGrp="1"/>
          </p:cNvSpPr>
          <p:nvPr>
            <p:ph type="body" sz="quarter" idx="10"/>
          </p:nvPr>
        </p:nvSpPr>
        <p:spPr>
          <a:xfrm>
            <a:off x="1329129" y="1840674"/>
            <a:ext cx="6485741" cy="590647"/>
          </a:xfrm>
          <a:noFill/>
        </p:spPr>
        <p:txBody>
          <a:bodyPr/>
          <a:lstStyle>
            <a:lvl1pPr marL="0" marR="0" indent="0" algn="ctr" defTabSz="457200" rtl="0" eaLnBrk="1" fontAlgn="auto" latinLnBrk="0" hangingPunct="1">
              <a:lnSpc>
                <a:spcPct val="100000"/>
              </a:lnSpc>
              <a:spcBef>
                <a:spcPct val="20000"/>
              </a:spcBef>
              <a:spcAft>
                <a:spcPts val="0"/>
              </a:spcAft>
              <a:buClr>
                <a:schemeClr val="accent1"/>
              </a:buClr>
              <a:buSzTx/>
              <a:buFont typeface="Arial"/>
              <a:buNone/>
              <a:tabLst/>
              <a:defRPr sz="4800" b="1" i="0">
                <a:solidFill>
                  <a:schemeClr val="bg1"/>
                </a:solidFill>
                <a:latin typeface="Arial"/>
              </a:defRPr>
            </a:lvl1pPr>
          </a:lstStyle>
          <a:p>
            <a:pPr lvl="0"/>
            <a:r>
              <a:rPr lang="en-US"/>
              <a:t>Click to edit Master text styles</a:t>
            </a:r>
          </a:p>
        </p:txBody>
      </p:sp>
      <p:sp>
        <p:nvSpPr>
          <p:cNvPr id="13" name="Text Placeholder 12"/>
          <p:cNvSpPr>
            <a:spLocks noGrp="1"/>
          </p:cNvSpPr>
          <p:nvPr>
            <p:ph type="body" sz="quarter" idx="11"/>
          </p:nvPr>
        </p:nvSpPr>
        <p:spPr>
          <a:xfrm>
            <a:off x="1329128" y="2550601"/>
            <a:ext cx="6485741" cy="299184"/>
          </a:xfrm>
        </p:spPr>
        <p:txBody>
          <a:bodyPr/>
          <a:lstStyle>
            <a:lvl1pPr marL="0" indent="0" algn="ctr">
              <a:buNone/>
              <a:defRPr sz="2200" b="0" i="1">
                <a:solidFill>
                  <a:schemeClr val="tx1">
                    <a:lumMod val="20000"/>
                    <a:lumOff val="80000"/>
                  </a:schemeClr>
                </a:solidFill>
                <a:latin typeface="Arial"/>
              </a:defRPr>
            </a:lvl1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A59A2E-AD78-1D4D-AE70-09DC9FD7A65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Text Placeholder 10"/>
          <p:cNvSpPr>
            <a:spLocks noGrp="1"/>
          </p:cNvSpPr>
          <p:nvPr>
            <p:ph type="body" sz="quarter" idx="10"/>
          </p:nvPr>
        </p:nvSpPr>
        <p:spPr>
          <a:xfrm>
            <a:off x="1329129" y="1840674"/>
            <a:ext cx="6485741" cy="590647"/>
          </a:xfrm>
          <a:noFill/>
        </p:spPr>
        <p:txBody>
          <a:bodyPr/>
          <a:lstStyle>
            <a:lvl1pPr marL="0" marR="0" indent="0" algn="ctr" defTabSz="457200" rtl="0" eaLnBrk="1" fontAlgn="auto" latinLnBrk="0" hangingPunct="1">
              <a:lnSpc>
                <a:spcPct val="100000"/>
              </a:lnSpc>
              <a:spcBef>
                <a:spcPct val="20000"/>
              </a:spcBef>
              <a:spcAft>
                <a:spcPts val="0"/>
              </a:spcAft>
              <a:buClr>
                <a:schemeClr val="accent1"/>
              </a:buClr>
              <a:buSzTx/>
              <a:buFont typeface="Arial"/>
              <a:buNone/>
              <a:tabLst/>
              <a:defRPr sz="4800" b="1" i="0">
                <a:solidFill>
                  <a:schemeClr val="bg1"/>
                </a:solidFill>
                <a:latin typeface="Arial"/>
              </a:defRPr>
            </a:lvl1pPr>
          </a:lstStyle>
          <a:p>
            <a:pPr lvl="0"/>
            <a:r>
              <a:rPr lang="en-US"/>
              <a:t>Click to edit Master text styles</a:t>
            </a:r>
          </a:p>
        </p:txBody>
      </p:sp>
      <p:sp>
        <p:nvSpPr>
          <p:cNvPr id="13" name="Text Placeholder 12"/>
          <p:cNvSpPr>
            <a:spLocks noGrp="1"/>
          </p:cNvSpPr>
          <p:nvPr>
            <p:ph type="body" sz="quarter" idx="11"/>
          </p:nvPr>
        </p:nvSpPr>
        <p:spPr>
          <a:xfrm>
            <a:off x="1329128" y="2550601"/>
            <a:ext cx="6485741" cy="299184"/>
          </a:xfrm>
        </p:spPr>
        <p:txBody>
          <a:bodyPr/>
          <a:lstStyle>
            <a:lvl1pPr marL="0" indent="0" algn="ctr">
              <a:buNone/>
              <a:defRPr sz="2200" b="0" i="1">
                <a:solidFill>
                  <a:schemeClr val="tx1">
                    <a:lumMod val="20000"/>
                    <a:lumOff val="80000"/>
                  </a:schemeClr>
                </a:solidFill>
                <a:latin typeface="Arial"/>
              </a:defRPr>
            </a:lvl1pPr>
          </a:lstStyle>
          <a:p>
            <a:pPr lvl="0"/>
            <a:r>
              <a:rPr lang="en-US"/>
              <a:t>Click to edit Master text styles</a:t>
            </a:r>
          </a:p>
        </p:txBody>
      </p:sp>
    </p:spTree>
    <p:extLst>
      <p:ext uri="{BB962C8B-B14F-4D97-AF65-F5344CB8AC3E}">
        <p14:creationId xmlns:p14="http://schemas.microsoft.com/office/powerpoint/2010/main" val="530276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A59A2E-AD78-1D4D-AE70-09DC9FD7A65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Text Placeholder 10"/>
          <p:cNvSpPr>
            <a:spLocks noGrp="1"/>
          </p:cNvSpPr>
          <p:nvPr>
            <p:ph type="body" sz="quarter" idx="10"/>
          </p:nvPr>
        </p:nvSpPr>
        <p:spPr>
          <a:xfrm>
            <a:off x="1329129" y="1840674"/>
            <a:ext cx="6485741" cy="590647"/>
          </a:xfrm>
          <a:noFill/>
        </p:spPr>
        <p:txBody>
          <a:bodyPr/>
          <a:lstStyle>
            <a:lvl1pPr marL="0" marR="0" indent="0" algn="ctr" defTabSz="457200" rtl="0" eaLnBrk="1" fontAlgn="auto" latinLnBrk="0" hangingPunct="1">
              <a:lnSpc>
                <a:spcPct val="100000"/>
              </a:lnSpc>
              <a:spcBef>
                <a:spcPct val="20000"/>
              </a:spcBef>
              <a:spcAft>
                <a:spcPts val="0"/>
              </a:spcAft>
              <a:buClr>
                <a:schemeClr val="accent1"/>
              </a:buClr>
              <a:buSzTx/>
              <a:buFont typeface="Arial"/>
              <a:buNone/>
              <a:tabLst/>
              <a:defRPr sz="4800" b="1" i="0">
                <a:solidFill>
                  <a:schemeClr val="bg1"/>
                </a:solidFill>
                <a:latin typeface="Arial"/>
              </a:defRPr>
            </a:lvl1pPr>
          </a:lstStyle>
          <a:p>
            <a:pPr lvl="0"/>
            <a:r>
              <a:rPr lang="en-US"/>
              <a:t>Click to edit Master text styles</a:t>
            </a:r>
          </a:p>
        </p:txBody>
      </p:sp>
      <p:sp>
        <p:nvSpPr>
          <p:cNvPr id="13" name="Text Placeholder 12"/>
          <p:cNvSpPr>
            <a:spLocks noGrp="1"/>
          </p:cNvSpPr>
          <p:nvPr>
            <p:ph type="body" sz="quarter" idx="11"/>
          </p:nvPr>
        </p:nvSpPr>
        <p:spPr>
          <a:xfrm>
            <a:off x="1329128" y="2550601"/>
            <a:ext cx="6485741" cy="299184"/>
          </a:xfrm>
        </p:spPr>
        <p:txBody>
          <a:bodyPr/>
          <a:lstStyle>
            <a:lvl1pPr marL="0" indent="0" algn="ctr">
              <a:buNone/>
              <a:defRPr sz="2200" b="0" i="1">
                <a:solidFill>
                  <a:schemeClr val="tx1">
                    <a:lumMod val="20000"/>
                    <a:lumOff val="80000"/>
                  </a:schemeClr>
                </a:solidFill>
                <a:latin typeface="Arial"/>
              </a:defRPr>
            </a:lvl1pPr>
          </a:lstStyle>
          <a:p>
            <a:pPr lvl="0"/>
            <a:r>
              <a:rPr lang="en-US"/>
              <a:t>Click to edit Master text styles</a:t>
            </a:r>
          </a:p>
        </p:txBody>
      </p:sp>
    </p:spTree>
    <p:extLst>
      <p:ext uri="{BB962C8B-B14F-4D97-AF65-F5344CB8AC3E}">
        <p14:creationId xmlns:p14="http://schemas.microsoft.com/office/powerpoint/2010/main" val="2423851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A59A2E-AD78-1D4D-AE70-09DC9FD7A65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Text Placeholder 10"/>
          <p:cNvSpPr>
            <a:spLocks noGrp="1"/>
          </p:cNvSpPr>
          <p:nvPr>
            <p:ph type="body" sz="quarter" idx="10"/>
          </p:nvPr>
        </p:nvSpPr>
        <p:spPr>
          <a:xfrm>
            <a:off x="1329129" y="1840674"/>
            <a:ext cx="6485741" cy="590647"/>
          </a:xfrm>
          <a:noFill/>
        </p:spPr>
        <p:txBody>
          <a:bodyPr/>
          <a:lstStyle>
            <a:lvl1pPr marL="0" marR="0" indent="0" algn="ctr" defTabSz="457200" rtl="0" eaLnBrk="1" fontAlgn="auto" latinLnBrk="0" hangingPunct="1">
              <a:lnSpc>
                <a:spcPct val="100000"/>
              </a:lnSpc>
              <a:spcBef>
                <a:spcPct val="20000"/>
              </a:spcBef>
              <a:spcAft>
                <a:spcPts val="0"/>
              </a:spcAft>
              <a:buClr>
                <a:schemeClr val="accent1"/>
              </a:buClr>
              <a:buSzTx/>
              <a:buFont typeface="Arial"/>
              <a:buNone/>
              <a:tabLst/>
              <a:defRPr sz="4800" b="1" i="0">
                <a:solidFill>
                  <a:schemeClr val="bg1"/>
                </a:solidFill>
                <a:latin typeface="Arial"/>
              </a:defRPr>
            </a:lvl1pPr>
          </a:lstStyle>
          <a:p>
            <a:pPr lvl="0"/>
            <a:r>
              <a:rPr lang="en-US"/>
              <a:t>Click to edit Master text styles</a:t>
            </a:r>
          </a:p>
        </p:txBody>
      </p:sp>
      <p:sp>
        <p:nvSpPr>
          <p:cNvPr id="13" name="Text Placeholder 12"/>
          <p:cNvSpPr>
            <a:spLocks noGrp="1"/>
          </p:cNvSpPr>
          <p:nvPr>
            <p:ph type="body" sz="quarter" idx="11"/>
          </p:nvPr>
        </p:nvSpPr>
        <p:spPr>
          <a:xfrm>
            <a:off x="1329128" y="2550601"/>
            <a:ext cx="6485741" cy="299184"/>
          </a:xfrm>
        </p:spPr>
        <p:txBody>
          <a:bodyPr/>
          <a:lstStyle>
            <a:lvl1pPr marL="0" indent="0" algn="ctr">
              <a:buNone/>
              <a:defRPr sz="2200" b="0" i="1">
                <a:solidFill>
                  <a:schemeClr val="tx1">
                    <a:lumMod val="20000"/>
                    <a:lumOff val="80000"/>
                  </a:schemeClr>
                </a:solidFill>
                <a:latin typeface="Arial"/>
              </a:defRPr>
            </a:lvl1pPr>
          </a:lstStyle>
          <a:p>
            <a:pPr lvl="0"/>
            <a:r>
              <a:rPr lang="en-US"/>
              <a:t>Click to edit Master text styles</a:t>
            </a:r>
          </a:p>
        </p:txBody>
      </p:sp>
    </p:spTree>
    <p:extLst>
      <p:ext uri="{BB962C8B-B14F-4D97-AF65-F5344CB8AC3E}">
        <p14:creationId xmlns:p14="http://schemas.microsoft.com/office/powerpoint/2010/main" val="3505470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A59A2E-AD78-1D4D-AE70-09DC9FD7A65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Text Placeholder 10"/>
          <p:cNvSpPr>
            <a:spLocks noGrp="1"/>
          </p:cNvSpPr>
          <p:nvPr>
            <p:ph type="body" sz="quarter" idx="10"/>
          </p:nvPr>
        </p:nvSpPr>
        <p:spPr>
          <a:xfrm>
            <a:off x="1329129" y="1840674"/>
            <a:ext cx="6485741" cy="590647"/>
          </a:xfrm>
          <a:noFill/>
        </p:spPr>
        <p:txBody>
          <a:bodyPr/>
          <a:lstStyle>
            <a:lvl1pPr marL="0" marR="0" indent="0" algn="ctr" defTabSz="457200" rtl="0" eaLnBrk="1" fontAlgn="auto" latinLnBrk="0" hangingPunct="1">
              <a:lnSpc>
                <a:spcPct val="100000"/>
              </a:lnSpc>
              <a:spcBef>
                <a:spcPct val="20000"/>
              </a:spcBef>
              <a:spcAft>
                <a:spcPts val="0"/>
              </a:spcAft>
              <a:buClr>
                <a:schemeClr val="accent1"/>
              </a:buClr>
              <a:buSzTx/>
              <a:buFont typeface="Arial"/>
              <a:buNone/>
              <a:tabLst/>
              <a:defRPr sz="4800" b="1" i="0">
                <a:solidFill>
                  <a:schemeClr val="bg1"/>
                </a:solidFill>
                <a:latin typeface="Arial"/>
              </a:defRPr>
            </a:lvl1pPr>
          </a:lstStyle>
          <a:p>
            <a:pPr lvl="0"/>
            <a:r>
              <a:rPr lang="en-US"/>
              <a:t>Click to edit Master text styles</a:t>
            </a:r>
          </a:p>
        </p:txBody>
      </p:sp>
      <p:sp>
        <p:nvSpPr>
          <p:cNvPr id="13" name="Text Placeholder 12"/>
          <p:cNvSpPr>
            <a:spLocks noGrp="1"/>
          </p:cNvSpPr>
          <p:nvPr>
            <p:ph type="body" sz="quarter" idx="11"/>
          </p:nvPr>
        </p:nvSpPr>
        <p:spPr>
          <a:xfrm>
            <a:off x="1329128" y="2550601"/>
            <a:ext cx="6485741" cy="299184"/>
          </a:xfrm>
        </p:spPr>
        <p:txBody>
          <a:bodyPr/>
          <a:lstStyle>
            <a:lvl1pPr marL="0" indent="0" algn="ctr">
              <a:buNone/>
              <a:defRPr sz="2200" b="0" i="1">
                <a:solidFill>
                  <a:schemeClr val="tx1">
                    <a:lumMod val="20000"/>
                    <a:lumOff val="80000"/>
                  </a:schemeClr>
                </a:solidFill>
                <a:latin typeface="Arial"/>
              </a:defRPr>
            </a:lvl1pPr>
          </a:lstStyle>
          <a:p>
            <a:pPr lvl="0"/>
            <a:r>
              <a:rPr lang="en-US"/>
              <a:t>Click to edit Master text styles</a:t>
            </a:r>
          </a:p>
        </p:txBody>
      </p:sp>
    </p:spTree>
    <p:extLst>
      <p:ext uri="{BB962C8B-B14F-4D97-AF65-F5344CB8AC3E}">
        <p14:creationId xmlns:p14="http://schemas.microsoft.com/office/powerpoint/2010/main" val="1583005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2"/>
          <p:cNvSpPr>
            <a:spLocks noGrp="1"/>
          </p:cNvSpPr>
          <p:nvPr>
            <p:ph idx="1"/>
          </p:nvPr>
        </p:nvSpPr>
        <p:spPr>
          <a:xfrm>
            <a:off x="385198" y="1105784"/>
            <a:ext cx="8451773" cy="3299829"/>
          </a:xfrm>
        </p:spPr>
        <p:txBody>
          <a:bodyPr/>
          <a:lstStyle>
            <a:lvl1pPr>
              <a:buClr>
                <a:srgbClr val="62A70F"/>
              </a:buClr>
              <a:defRPr>
                <a:solidFill>
                  <a:schemeClr val="tx1"/>
                </a:solidFill>
                <a:latin typeface=""/>
              </a:defRPr>
            </a:lvl1pPr>
            <a:lvl2pPr>
              <a:buClr>
                <a:srgbClr val="62A70F"/>
              </a:buClr>
              <a:defRPr>
                <a:solidFill>
                  <a:schemeClr val="tx1"/>
                </a:solidFill>
                <a:latin typeface=""/>
              </a:defRPr>
            </a:lvl2pPr>
            <a:lvl3pPr marL="1143000" indent="-228600">
              <a:buClr>
                <a:srgbClr val="62A70F"/>
              </a:buClr>
              <a:buFont typeface="Arial" panose="020B0604020202020204" pitchFamily="34" charset="0"/>
              <a:buChar char="•"/>
              <a:defRPr>
                <a:solidFill>
                  <a:schemeClr val="tx1"/>
                </a:solidFill>
                <a:latin typeface=""/>
              </a:defRPr>
            </a:lvl3pPr>
            <a:lvl4pPr>
              <a:buClr>
                <a:srgbClr val="62A70F"/>
              </a:buClr>
              <a:defRPr>
                <a:solidFill>
                  <a:schemeClr val="tx1"/>
                </a:solidFill>
                <a:latin typeface=""/>
              </a:defRPr>
            </a:lvl4pPr>
            <a:lvl5pPr>
              <a:buClr>
                <a:srgbClr val="62A70F"/>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385198" y="396523"/>
            <a:ext cx="8451773" cy="556317"/>
          </a:xfrm>
          <a:prstGeom prst="rect">
            <a:avLst/>
          </a:prstGeom>
        </p:spPr>
        <p:txBody>
          <a:bodyPr vert="horz" lIns="0" tIns="0" rIns="0" bIns="0"/>
          <a:lstStyle>
            <a:lvl1pPr algn="l">
              <a:defRPr sz="3200" b="1">
                <a:solidFill>
                  <a:srgbClr val="54565B"/>
                </a:solidFill>
              </a:defRPr>
            </a:lvl1pPr>
          </a:lstStyle>
          <a:p>
            <a:r>
              <a:rPr lang="en-US"/>
              <a:t>Click to edit Master title style</a:t>
            </a:r>
          </a:p>
        </p:txBody>
      </p:sp>
    </p:spTree>
    <p:extLst>
      <p:ext uri="{BB962C8B-B14F-4D97-AF65-F5344CB8AC3E}">
        <p14:creationId xmlns:p14="http://schemas.microsoft.com/office/powerpoint/2010/main" val="1675208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46508" y="1054482"/>
            <a:ext cx="8450262" cy="350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Title Placeholder 2"/>
          <p:cNvSpPr>
            <a:spLocks noGrp="1"/>
          </p:cNvSpPr>
          <p:nvPr>
            <p:ph type="title"/>
          </p:nvPr>
        </p:nvSpPr>
        <p:spPr>
          <a:xfrm>
            <a:off x="346508" y="333760"/>
            <a:ext cx="8450262" cy="514032"/>
          </a:xfrm>
          <a:prstGeom prst="rect">
            <a:avLst/>
          </a:prstGeom>
        </p:spPr>
        <p:txBody>
          <a:bodyPr vert="horz" lIns="0" tIns="0" rIns="0" bIns="0" rtlCol="0" anchor="t" anchorCtr="0">
            <a:normAutofit/>
          </a:bodyPr>
          <a:lstStyle/>
          <a:p>
            <a:r>
              <a:rPr lang="en-US"/>
              <a:t>Click to edit Master title style</a:t>
            </a:r>
          </a:p>
        </p:txBody>
      </p:sp>
      <p:cxnSp>
        <p:nvCxnSpPr>
          <p:cNvPr id="4" name="Straight Connector 3">
            <a:extLst>
              <a:ext uri="{FF2B5EF4-FFF2-40B4-BE49-F238E27FC236}">
                <a16:creationId xmlns:a16="http://schemas.microsoft.com/office/drawing/2014/main" id="{8504A80C-BFC0-EE4B-ACDC-7A4E1BBA24C5}"/>
              </a:ext>
            </a:extLst>
          </p:cNvPr>
          <p:cNvCxnSpPr/>
          <p:nvPr/>
        </p:nvCxnSpPr>
        <p:spPr>
          <a:xfrm>
            <a:off x="0" y="967568"/>
            <a:ext cx="5879805" cy="0"/>
          </a:xfrm>
          <a:prstGeom prst="line">
            <a:avLst/>
          </a:prstGeom>
          <a:ln>
            <a:solidFill>
              <a:srgbClr val="007582"/>
            </a:solidFill>
          </a:ln>
          <a:effectLst/>
        </p:spPr>
        <p:style>
          <a:lnRef idx="2">
            <a:schemeClr val="dk1"/>
          </a:lnRef>
          <a:fillRef idx="0">
            <a:schemeClr val="dk1"/>
          </a:fillRef>
          <a:effectRef idx="1">
            <a:schemeClr val="dk1"/>
          </a:effectRef>
          <a:fontRef idx="minor">
            <a:schemeClr val="tx1"/>
          </a:fontRef>
        </p:style>
      </p:cxnSp>
    </p:spTree>
  </p:cSld>
  <p:clrMap bg1="lt1" tx1="dk1" bg2="lt2" tx2="dk2" accent1="accent1" accent2="accent2" accent3="accent3" accent4="accent4" accent5="accent5" accent6="accent6" hlink="hlink" folHlink="folHlink"/>
  <p:sldLayoutIdLst>
    <p:sldLayoutId id="2147483695" r:id="rId1"/>
    <p:sldLayoutId id="2147483700" r:id="rId2"/>
    <p:sldLayoutId id="2147483702" r:id="rId3"/>
    <p:sldLayoutId id="2147483699" r:id="rId4"/>
    <p:sldLayoutId id="2147483703" r:id="rId5"/>
    <p:sldLayoutId id="2147483704" r:id="rId6"/>
    <p:sldLayoutId id="2147483705" r:id="rId7"/>
    <p:sldLayoutId id="2147483706" r:id="rId8"/>
    <p:sldLayoutId id="2147483698" r:id="rId9"/>
    <p:sldLayoutId id="2147483694" r:id="rId10"/>
    <p:sldLayoutId id="2147483707" r:id="rId11"/>
    <p:sldLayoutId id="2147483708" r:id="rId12"/>
    <p:sldLayoutId id="2147483709" r:id="rId13"/>
  </p:sldLayoutIdLst>
  <p:txStyles>
    <p:titleStyle>
      <a:lvl1pPr algn="l" defTabSz="457200" rtl="0" eaLnBrk="1" fontAlgn="base" hangingPunct="1">
        <a:spcBef>
          <a:spcPct val="0"/>
        </a:spcBef>
        <a:spcAft>
          <a:spcPct val="0"/>
        </a:spcAft>
        <a:defRPr sz="3200" b="1" kern="1200">
          <a:solidFill>
            <a:srgbClr val="54565B"/>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Clr>
          <a:srgbClr val="62A70F"/>
        </a:buClr>
        <a:buFont typeface="Arial" charset="0"/>
        <a:buChar char="•"/>
        <a:defRPr sz="2000" kern="1200">
          <a:solidFill>
            <a:schemeClr val="tx1"/>
          </a:solidFill>
          <a:latin typeface="Arial" charset="0"/>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62A70F"/>
        </a:buClr>
        <a:buFont typeface="Arial" charset="0"/>
        <a:buChar char="•"/>
        <a:defRPr sz="2000" kern="1200">
          <a:solidFill>
            <a:schemeClr val="tx1"/>
          </a:solidFill>
          <a:latin typeface="Arial" charset="0"/>
          <a:ea typeface="ＭＳ Ｐゴシック" charset="0"/>
          <a:cs typeface="+mn-cs"/>
        </a:defRPr>
      </a:lvl2pPr>
      <a:lvl3pPr marL="1143000" indent="-228600" algn="l" defTabSz="457200" rtl="0" eaLnBrk="1" fontAlgn="base" hangingPunct="1">
        <a:spcBef>
          <a:spcPct val="20000"/>
        </a:spcBef>
        <a:spcAft>
          <a:spcPct val="0"/>
        </a:spcAft>
        <a:buClr>
          <a:srgbClr val="62A70F"/>
        </a:buClr>
        <a:buFont typeface="Arial" panose="020B0604020202020204" pitchFamily="34" charset="0"/>
        <a:buChar char="•"/>
        <a:defRPr sz="2000" kern="1200">
          <a:solidFill>
            <a:schemeClr val="tx1"/>
          </a:solidFill>
          <a:latin typeface="Arial" charset="0"/>
          <a:ea typeface="ＭＳ Ｐゴシック" charset="0"/>
          <a:cs typeface="+mn-cs"/>
        </a:defRPr>
      </a:lvl3pPr>
      <a:lvl4pPr marL="1600200" indent="-228600" algn="l" defTabSz="457200" rtl="0" eaLnBrk="1" fontAlgn="base" hangingPunct="1">
        <a:spcBef>
          <a:spcPct val="20000"/>
        </a:spcBef>
        <a:spcAft>
          <a:spcPct val="0"/>
        </a:spcAft>
        <a:buClr>
          <a:srgbClr val="62A70F"/>
        </a:buClr>
        <a:buFont typeface="Arial" charset="0"/>
        <a:buChar char="•"/>
        <a:defRPr sz="2000" kern="1200">
          <a:solidFill>
            <a:schemeClr val="tx1"/>
          </a:solidFill>
          <a:latin typeface="Arial" charset="0"/>
          <a:ea typeface="ＭＳ Ｐゴシック" charset="0"/>
          <a:cs typeface="+mn-cs"/>
        </a:defRPr>
      </a:lvl4pPr>
      <a:lvl5pPr marL="2057400" indent="-228600" algn="l" defTabSz="457200" rtl="0" eaLnBrk="1" fontAlgn="base" hangingPunct="1">
        <a:spcBef>
          <a:spcPct val="20000"/>
        </a:spcBef>
        <a:spcAft>
          <a:spcPct val="0"/>
        </a:spcAft>
        <a:buClr>
          <a:srgbClr val="62A70F"/>
        </a:buClr>
        <a:buFont typeface="Arial" charset="0"/>
        <a:buChar char="•"/>
        <a:defRPr sz="2000" kern="1200">
          <a:solidFill>
            <a:schemeClr val="tx1"/>
          </a:solidFill>
          <a:latin typeface="Arial"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193105"/>
            <a:ext cx="7715250" cy="8036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28625" y="1125141"/>
            <a:ext cx="7715250" cy="31823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8625" y="4469309"/>
            <a:ext cx="2000250" cy="256729"/>
          </a:xfrm>
          <a:prstGeom prst="rect">
            <a:avLst/>
          </a:prstGeom>
        </p:spPr>
        <p:txBody>
          <a:bodyPr vert="horz" lIns="91440" tIns="45720" rIns="91440" bIns="45720" rtlCol="0" anchor="ctr"/>
          <a:lstStyle>
            <a:lvl1pPr algn="l">
              <a:defRPr sz="844">
                <a:solidFill>
                  <a:schemeClr val="tx1">
                    <a:tint val="75000"/>
                  </a:schemeClr>
                </a:solidFill>
              </a:defRPr>
            </a:lvl1pPr>
          </a:lstStyle>
          <a:p>
            <a:fld id="{1D8BD707-D9CF-40AE-B4C6-C98DA3205C09}" type="datetimeFigureOut">
              <a:rPr lang="en-US" smtClean="0"/>
              <a:pPr/>
              <a:t>5/2/2025</a:t>
            </a:fld>
            <a:endParaRPr lang="en-US"/>
          </a:p>
        </p:txBody>
      </p:sp>
      <p:sp>
        <p:nvSpPr>
          <p:cNvPr id="5" name="Footer Placeholder 4"/>
          <p:cNvSpPr>
            <a:spLocks noGrp="1"/>
          </p:cNvSpPr>
          <p:nvPr>
            <p:ph type="ftr" sz="quarter" idx="3"/>
          </p:nvPr>
        </p:nvSpPr>
        <p:spPr>
          <a:xfrm>
            <a:off x="2928938" y="4469309"/>
            <a:ext cx="2714625" cy="256729"/>
          </a:xfrm>
          <a:prstGeom prst="rect">
            <a:avLst/>
          </a:prstGeom>
        </p:spPr>
        <p:txBody>
          <a:bodyPr vert="horz" lIns="91440" tIns="45720" rIns="91440" bIns="45720" rtlCol="0" anchor="ctr"/>
          <a:lstStyle>
            <a:lvl1pPr algn="ctr">
              <a:defRPr sz="84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143625" y="4469309"/>
            <a:ext cx="2000250" cy="256729"/>
          </a:xfrm>
          <a:prstGeom prst="rect">
            <a:avLst/>
          </a:prstGeom>
        </p:spPr>
        <p:txBody>
          <a:bodyPr vert="horz" lIns="91440" tIns="45720" rIns="91440" bIns="45720" rtlCol="0" anchor="ctr"/>
          <a:lstStyle>
            <a:lvl1pPr algn="r">
              <a:defRPr sz="844">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0205476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642915" rtl="0" eaLnBrk="1" latinLnBrk="0" hangingPunct="1">
        <a:spcBef>
          <a:spcPct val="0"/>
        </a:spcBef>
        <a:buNone/>
        <a:defRPr sz="3094" kern="1200">
          <a:solidFill>
            <a:schemeClr val="tx1"/>
          </a:solidFill>
          <a:latin typeface="+mj-lt"/>
          <a:ea typeface="+mj-ea"/>
          <a:cs typeface="+mj-cs"/>
        </a:defRPr>
      </a:lvl1pPr>
    </p:titleStyle>
    <p:bodyStyle>
      <a:lvl1pPr marL="241093" indent="-241093" algn="l" defTabSz="642915" rtl="0" eaLnBrk="1" latinLnBrk="0" hangingPunct="1">
        <a:spcBef>
          <a:spcPct val="20000"/>
        </a:spcBef>
        <a:buFont typeface="Arial" pitchFamily="34" charset="0"/>
        <a:buChar char="•"/>
        <a:defRPr sz="2250" kern="1200">
          <a:solidFill>
            <a:schemeClr val="tx1"/>
          </a:solidFill>
          <a:latin typeface="+mn-lt"/>
          <a:ea typeface="+mn-ea"/>
          <a:cs typeface="+mn-cs"/>
        </a:defRPr>
      </a:lvl1pPr>
      <a:lvl2pPr marL="522368" indent="-200911" algn="l" defTabSz="642915" rtl="0" eaLnBrk="1" latinLnBrk="0" hangingPunct="1">
        <a:spcBef>
          <a:spcPct val="20000"/>
        </a:spcBef>
        <a:buFont typeface="Arial" pitchFamily="34" charset="0"/>
        <a:buChar char="–"/>
        <a:defRPr sz="1969" kern="1200">
          <a:solidFill>
            <a:schemeClr val="tx1"/>
          </a:solidFill>
          <a:latin typeface="+mn-lt"/>
          <a:ea typeface="+mn-ea"/>
          <a:cs typeface="+mn-cs"/>
        </a:defRPr>
      </a:lvl2pPr>
      <a:lvl3pPr marL="803643" indent="-160729" algn="l" defTabSz="642915" rtl="0" eaLnBrk="1" latinLnBrk="0" hangingPunct="1">
        <a:spcBef>
          <a:spcPct val="20000"/>
        </a:spcBef>
        <a:buFont typeface="Arial" pitchFamily="34" charset="0"/>
        <a:buChar char="•"/>
        <a:defRPr sz="1687" kern="1200">
          <a:solidFill>
            <a:schemeClr val="tx1"/>
          </a:solidFill>
          <a:latin typeface="+mn-lt"/>
          <a:ea typeface="+mn-ea"/>
          <a:cs typeface="+mn-cs"/>
        </a:defRPr>
      </a:lvl3pPr>
      <a:lvl4pPr marL="1125101"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4pPr>
      <a:lvl5pPr marL="1446558"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5pPr>
      <a:lvl6pPr marL="1768015"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6pPr>
      <a:lvl7pPr marL="2089473"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7pPr>
      <a:lvl8pPr marL="2410930"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8pPr>
      <a:lvl9pPr marL="2732387"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E4_F8C914E8.xml"/><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6B_9A55D89D.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hyperlink" Target="https://www.namss.org/NAMSS-Connection-Zon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hyperlink" Target="https://www.namss.org/Membership/NAMSS-Hall-of-Fame" TargetMode="Externa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hyperlink" Target="http://www.namss.org/fellows" TargetMode="External"/><Relationship Id="rId4" Type="http://schemas.openxmlformats.org/officeDocument/2006/relationships/hyperlink" Target="https://www.namss.org/Membership/NAMSS-Fellow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namss.org/Membership/NAMSS-Scholarships"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hyperlink" Target="https://www.namss.org/Membership/NAMSS-PAS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9.svg"/></Relationships>
</file>

<file path=ppt/slides/_rels/slide22.xml.rels><?xml version="1.0" encoding="UTF-8" standalone="yes"?>
<Relationships xmlns="http://schemas.openxmlformats.org/package/2006/relationships"><Relationship Id="rId3" Type="http://schemas.openxmlformats.org/officeDocument/2006/relationships/hyperlink" Target="https://www.namss.org/About/Call-for-Committee-Volunteers" TargetMode="External"/><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6wqjq97ab.cc.rs6.net/tn.jsp?f=001_LT8MmyPpYZQ3LsBAV7iI6QopmPNo6IQO0VX3PWaN38dxAB6yRZmsC4IPPFT1ed4z3u7_8gtK9PbZLNTCBhk6uQhynq6fd_URO03yPeNvZROMz0DfCEWqgbd_V9znKyC2uRc6e2LI4lOo0x6kzDrk6MeBs6eYL0Ed5HlyzCfpKJt8qDhJb9wRwVs2c9OavcqdLiBdCSBwYjGx7y_7rqlKw==&amp;c=uH6U5wtfDnWIPpnK0spYsHoa4Cr3AQe-XeRnEdXh3eiKo71d3JpqAw==&amp;ch=C9Hx5neEJK2jZJH2-gfiMBDZb5-rreGC-S_OA87QlBmIhcUSDw09TA==" TargetMode="External"/><Relationship Id="rId7" Type="http://schemas.openxmlformats.org/officeDocument/2006/relationships/hyperlink" Target="https://www.mysociety.org/2018/10/19/help-keep-whatdotheyknow-running-with-your-time-or-expertise/"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hyperlink" Target="https://6wqjq97ab.cc.rs6.net/tn.jsp?f=001_LT8MmyPpYZQ3LsBAV7iI6QopmPNo6IQO0VX3PWaN38dxAB6yRZmsI1JRjCYRTOO-VUwo9cN-5faoR6HNwYOBvBwaic3t9cSOCQKaAyDUFCSK_ZQLGIK985Ta3TVwUGhX8GhEJm_Qs4d7FnJW7C7aOqCRN4gRlAAuEdLjVHQ_xxgvdXpgndsfKraImJC7pFvCW5ye4kHZ_GwxLgia7h80weSwTthbhMjV8AejwNaM5-8BfjmGuD2lRShL6DAEQxY5RXqxVOl-H33kucYuKX8KbWRqjdmn7Ow9k77oNZa3G8=&amp;c=uH6U5wtfDnWIPpnK0spYsHoa4Cr3AQe-XeRnEdXh3eiKo71d3JpqAw==&amp;ch=C9Hx5neEJK2jZJH2-gfiMBDZb5-rreGC-S_OA87QlBmIhcUSDw09TA==" TargetMode="External"/><Relationship Id="rId4" Type="http://schemas.openxmlformats.org/officeDocument/2006/relationships/hyperlink" Target="https://6wqjq97ab.cc.rs6.net/tn.jsp?f=001_LT8MmyPpYZQ3LsBAV7iI6QopmPNo6IQO0VX3PWaN38dxAB6yRZmsBG5N9_nuD3BLO5uvx-J6BMGBSJYazI0P_lz5lecrhG0BMo3CnBAjWih99ig8SLLLbWJJy-09ERBsulKs-so8Uyg4kgXkrrQ2uJipCxkB_JXAVPiPPJ7W1tphidC9mSxTUtZedHFEKc_gcHkCLzGkKGR5CiNsgBkBotGYAGYJznX&amp;c=uH6U5wtfDnWIPpnK0spYsHoa4Cr3AQe-XeRnEdXh3eiKo71d3JpqAw==&amp;ch=C9Hx5neEJK2jZJH2-gfiMBDZb5-rreGC-S_OA87QlBmIhcUSDw09TA=="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hyperlink" Target="https://www.davidvinuales.com/2020/12/31/coaching-and-situational-leadership-adapting-your-style/"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namss.org/About/Volunteer-Leaders/Mentoring-Committee"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6.jp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hyperlink" Target="https://www.namss.org/Education/Become-a-Leader-with-NAMSS/Leadership-Certificate-Progra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namss.org/Join-NAMSS/Provider-Enrollment-Resources-2" TargetMode="External"/><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hyperlink" Target="https://www.namssgateway.org/Article/namss-requests-standard-occupational-classification-code-for-msp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namss.org/Advocacy/NAMSS-Roundtable-Reports" TargetMode="External"/><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hyperlink" Target="https://www.aliem.com/2011/04/article-review-reframing-research-on/facdev/" TargetMode="Externa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hyperlink" Target="https://www.namss.org/Advocacy/Ideal-Credentialing-Standard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9.tmp"/><Relationship Id="rId7" Type="http://schemas.openxmlformats.org/officeDocument/2006/relationships/hyperlink" Target="https://www.namss.org/Advocacy/MSP-Resources" TargetMode="External"/><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52.tmp"/><Relationship Id="rId5" Type="http://schemas.openxmlformats.org/officeDocument/2006/relationships/image" Target="../media/image51.tmp"/><Relationship Id="rId4" Type="http://schemas.openxmlformats.org/officeDocument/2006/relationships/image" Target="../media/image50.tmp"/></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hyperlink" Target="https://www.namss.org/handbook" TargetMode="External"/><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namss.org/Certification/Exam-Information/Dates-and-Deadlines" TargetMode="External"/><Relationship Id="rId1" Type="http://schemas.openxmlformats.org/officeDocument/2006/relationships/slideLayout" Target="../slideLayouts/slideLayout9.xml"/><Relationship Id="rId6" Type="http://schemas.openxmlformats.org/officeDocument/2006/relationships/hyperlink" Target="https://www.namss.org/Certification/CPMSM" TargetMode="External"/><Relationship Id="rId5" Type="http://schemas.openxmlformats.org/officeDocument/2006/relationships/hyperlink" Target="https://www.namss.org/Certification/CPCS" TargetMode="Externa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hyperlink" Target="https://www.namss.org/Tomorrows-MSP/-MSPWeek" TargetMode="External"/><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s://community.namss.org/home" TargetMode="External"/><Relationship Id="rId7"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hyperlink" Target="https://www.linkedin.com/company/namss---national-association-medical-staff-services" TargetMode="External"/><Relationship Id="rId4" Type="http://schemas.openxmlformats.org/officeDocument/2006/relationships/hyperlink" Target="https://www.namssgateway.or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hyperlink" Target="https://wecdsbit.blogspot.com/2020/11/google-meet-raise-your-hand.html"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11.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59.xml.rels><?xml version="1.0" encoding="UTF-8" standalone="yes"?>
<Relationships xmlns="http://schemas.openxmlformats.org/package/2006/relationships"><Relationship Id="rId3" Type="http://schemas.openxmlformats.org/officeDocument/2006/relationships/hyperlink" Target="mailto:info@namss.org" TargetMode="External"/><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hyperlink" Target="https://www.namss.org/About/Ethics-Resources" TargetMode="External"/><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hyperlink" Target="https://www.namss.org/Membership/Professional-Ethics-Resources-Code-of-Conduct"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hyperlink" Target="https://www.namss.org/Advocacy/Tomorrows-MSP" TargetMode="External"/><Relationship Id="rId2" Type="http://schemas.openxmlformats.org/officeDocument/2006/relationships/notesSlide" Target="../notesSlides/notesSlide51.xml"/><Relationship Id="rId1" Type="http://schemas.openxmlformats.org/officeDocument/2006/relationships/slideLayout" Target="../slideLayouts/slideLayout10.xml"/><Relationship Id="rId5" Type="http://schemas.openxmlformats.org/officeDocument/2006/relationships/image" Target="../media/image73.png"/><Relationship Id="rId4" Type="http://schemas.openxmlformats.org/officeDocument/2006/relationships/image" Target="../media/image72.png"/></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hyperlink" Target="https://youtu.be/jzsv-MA80SM"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hyperlink" Target="https://www.namss.org/Advocacy/NAMSS-ATA-Credentialing-by-Proxy-Guide" TargetMode="Externa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55.xml"/><Relationship Id="rId1" Type="http://schemas.openxmlformats.org/officeDocument/2006/relationships/slideLayout" Target="../slideLayouts/slideLayout11.xml"/><Relationship Id="rId4" Type="http://schemas.openxmlformats.org/officeDocument/2006/relationships/image" Target="../media/image80.emf"/></Relationships>
</file>

<file path=ppt/slides/_rels/slide7.xml.rels><?xml version="1.0" encoding="UTF-8" standalone="yes"?>
<Relationships xmlns="http://schemas.openxmlformats.org/package/2006/relationships"><Relationship Id="rId3" Type="http://schemas.openxmlformats.org/officeDocument/2006/relationships/hyperlink" Target="https://wecdsbit.blogspot.com/2020/11/google-meet-raise-your-hand.html" TargetMode="External"/><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image" Target="../media/image82.emf"/></Relationships>
</file>

<file path=ppt/slides/_rels/slide71.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84.emf"/></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04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V="1">
            <a:off x="125016" y="1949124"/>
            <a:ext cx="10982021" cy="3345062"/>
          </a:xfrm>
          <a:custGeom>
            <a:avLst/>
            <a:gdLst/>
            <a:ahLst/>
            <a:cxnLst/>
            <a:rect l="l" t="t" r="r" b="b"/>
            <a:pathLst>
              <a:path w="15618874" h="4757422">
                <a:moveTo>
                  <a:pt x="0" y="4757422"/>
                </a:moveTo>
                <a:lnTo>
                  <a:pt x="15618874" y="4757422"/>
                </a:lnTo>
                <a:lnTo>
                  <a:pt x="15618874" y="0"/>
                </a:lnTo>
                <a:lnTo>
                  <a:pt x="0" y="0"/>
                </a:lnTo>
                <a:lnTo>
                  <a:pt x="0" y="475742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42915" eaLnBrk="1" fontAlgn="auto" hangingPunct="1">
              <a:spcBef>
                <a:spcPts val="0"/>
              </a:spcBef>
              <a:spcAft>
                <a:spcPts val="0"/>
              </a:spcAft>
            </a:pPr>
            <a:endParaRPr lang="en-US" sz="1266">
              <a:solidFill>
                <a:prstClr val="black"/>
              </a:solidFill>
              <a:latin typeface="Calibri"/>
              <a:ea typeface="+mn-ea"/>
            </a:endParaRPr>
          </a:p>
        </p:txBody>
      </p:sp>
      <p:grpSp>
        <p:nvGrpSpPr>
          <p:cNvPr id="3" name="Group 3"/>
          <p:cNvGrpSpPr/>
          <p:nvPr/>
        </p:nvGrpSpPr>
        <p:grpSpPr>
          <a:xfrm>
            <a:off x="1357949" y="3278254"/>
            <a:ext cx="1328738" cy="282600"/>
            <a:chOff x="0" y="0"/>
            <a:chExt cx="699911" cy="148859"/>
          </a:xfrm>
        </p:grpSpPr>
        <p:sp>
          <p:nvSpPr>
            <p:cNvPr id="4" name="Freeform 4"/>
            <p:cNvSpPr/>
            <p:nvPr/>
          </p:nvSpPr>
          <p:spPr>
            <a:xfrm>
              <a:off x="0" y="0"/>
              <a:ext cx="699911" cy="148859"/>
            </a:xfrm>
            <a:custGeom>
              <a:avLst/>
              <a:gdLst/>
              <a:ahLst/>
              <a:cxnLst/>
              <a:rect l="l" t="t" r="r" b="b"/>
              <a:pathLst>
                <a:path w="699911" h="148859">
                  <a:moveTo>
                    <a:pt x="0" y="0"/>
                  </a:moveTo>
                  <a:lnTo>
                    <a:pt x="699911" y="0"/>
                  </a:lnTo>
                  <a:lnTo>
                    <a:pt x="699911" y="148859"/>
                  </a:lnTo>
                  <a:lnTo>
                    <a:pt x="0" y="148859"/>
                  </a:lnTo>
                  <a:close/>
                </a:path>
              </a:pathLst>
            </a:custGeom>
            <a:solidFill>
              <a:srgbClr val="000000">
                <a:alpha val="0"/>
              </a:srgbClr>
            </a:solidFill>
            <a:ln w="38100" cap="sq">
              <a:solidFill>
                <a:srgbClr val="9DB3C1"/>
              </a:solidFill>
              <a:prstDash val="solid"/>
              <a:miter/>
            </a:ln>
          </p:spPr>
          <p:txBody>
            <a:bodyPr/>
            <a:lstStyle/>
            <a:p>
              <a:pPr defTabSz="642915" eaLnBrk="1" fontAlgn="auto" hangingPunct="1">
                <a:spcBef>
                  <a:spcPts val="0"/>
                </a:spcBef>
                <a:spcAft>
                  <a:spcPts val="0"/>
                </a:spcAft>
              </a:pPr>
              <a:endParaRPr lang="en-US" sz="1266">
                <a:solidFill>
                  <a:prstClr val="black"/>
                </a:solidFill>
                <a:latin typeface="Calibri"/>
                <a:ea typeface="+mn-ea"/>
              </a:endParaRPr>
            </a:p>
          </p:txBody>
        </p:sp>
        <p:sp>
          <p:nvSpPr>
            <p:cNvPr id="5" name="TextBox 5"/>
            <p:cNvSpPr txBox="1"/>
            <p:nvPr/>
          </p:nvSpPr>
          <p:spPr>
            <a:xfrm>
              <a:off x="0" y="9525"/>
              <a:ext cx="699911" cy="139334"/>
            </a:xfrm>
            <a:prstGeom prst="rect">
              <a:avLst/>
            </a:prstGeom>
          </p:spPr>
          <p:txBody>
            <a:bodyPr lIns="35719" tIns="35719" rIns="35719" bIns="35719" rtlCol="0" anchor="ctr"/>
            <a:lstStyle/>
            <a:p>
              <a:pPr algn="ctr" defTabSz="642915" eaLnBrk="1" fontAlgn="auto" hangingPunct="1">
                <a:lnSpc>
                  <a:spcPts val="1122"/>
                </a:lnSpc>
                <a:spcBef>
                  <a:spcPts val="0"/>
                </a:spcBef>
                <a:spcAft>
                  <a:spcPts val="0"/>
                </a:spcAft>
              </a:pPr>
              <a:r>
                <a:rPr lang="en-US" sz="984" b="1" spc="136">
                  <a:solidFill>
                    <a:srgbClr val="000000"/>
                  </a:solidFill>
                  <a:latin typeface="Glacial Indifference Bold"/>
                  <a:ea typeface="Glacial Indifference Bold"/>
                  <a:cs typeface="Glacial Indifference Bold"/>
                  <a:sym typeface="Glacial Indifference Bold"/>
                </a:rPr>
                <a:t>2024</a:t>
              </a:r>
            </a:p>
          </p:txBody>
        </p:sp>
      </p:grpSp>
      <p:sp>
        <p:nvSpPr>
          <p:cNvPr id="6" name="AutoShape 6"/>
          <p:cNvSpPr/>
          <p:nvPr/>
        </p:nvSpPr>
        <p:spPr>
          <a:xfrm flipH="1">
            <a:off x="2659385" y="3578937"/>
            <a:ext cx="22360" cy="1208408"/>
          </a:xfrm>
          <a:prstGeom prst="line">
            <a:avLst/>
          </a:prstGeom>
          <a:ln w="38100" cap="flat">
            <a:solidFill>
              <a:srgbClr val="9DB3C1"/>
            </a:solidFill>
            <a:prstDash val="solid"/>
            <a:headEnd type="none" w="sm" len="sm"/>
            <a:tailEnd type="oval" w="lg" len="lg"/>
          </a:ln>
        </p:spPr>
        <p:txBody>
          <a:bodyPr/>
          <a:lstStyle/>
          <a:p>
            <a:pPr defTabSz="642915" eaLnBrk="1" fontAlgn="auto" hangingPunct="1">
              <a:spcBef>
                <a:spcPts val="0"/>
              </a:spcBef>
              <a:spcAft>
                <a:spcPts val="0"/>
              </a:spcAft>
            </a:pPr>
            <a:endParaRPr lang="en-US" sz="1266">
              <a:solidFill>
                <a:prstClr val="black"/>
              </a:solidFill>
              <a:latin typeface="Calibri"/>
              <a:ea typeface="+mn-ea"/>
            </a:endParaRPr>
          </a:p>
        </p:txBody>
      </p:sp>
      <p:grpSp>
        <p:nvGrpSpPr>
          <p:cNvPr id="7" name="Group 7"/>
          <p:cNvGrpSpPr/>
          <p:nvPr/>
        </p:nvGrpSpPr>
        <p:grpSpPr>
          <a:xfrm>
            <a:off x="621571" y="458815"/>
            <a:ext cx="2211228" cy="2073396"/>
            <a:chOff x="0" y="9525"/>
            <a:chExt cx="4193144" cy="3931772"/>
          </a:xfrm>
        </p:grpSpPr>
        <p:sp>
          <p:nvSpPr>
            <p:cNvPr id="8" name="TextBox 8"/>
            <p:cNvSpPr txBox="1"/>
            <p:nvPr/>
          </p:nvSpPr>
          <p:spPr>
            <a:xfrm>
              <a:off x="0" y="9525"/>
              <a:ext cx="4193144" cy="300085"/>
            </a:xfrm>
            <a:prstGeom prst="rect">
              <a:avLst/>
            </a:prstGeom>
          </p:spPr>
          <p:txBody>
            <a:bodyPr lIns="0" tIns="0" rIns="0" bIns="0" rtlCol="0" anchor="t">
              <a:spAutoFit/>
            </a:bodyPr>
            <a:lstStyle/>
            <a:p>
              <a:pPr defTabSz="642915" eaLnBrk="1" fontAlgn="auto" hangingPunct="1">
                <a:lnSpc>
                  <a:spcPts val="1180"/>
                </a:lnSpc>
                <a:spcBef>
                  <a:spcPts val="0"/>
                </a:spcBef>
                <a:spcAft>
                  <a:spcPts val="0"/>
                </a:spcAft>
              </a:pPr>
              <a:endParaRPr sz="1266">
                <a:solidFill>
                  <a:prstClr val="black"/>
                </a:solidFill>
                <a:latin typeface="Calibri"/>
                <a:ea typeface="+mn-ea"/>
              </a:endParaRPr>
            </a:p>
          </p:txBody>
        </p:sp>
        <p:sp>
          <p:nvSpPr>
            <p:cNvPr id="9" name="TextBox 9"/>
            <p:cNvSpPr txBox="1"/>
            <p:nvPr/>
          </p:nvSpPr>
          <p:spPr>
            <a:xfrm>
              <a:off x="0" y="425193"/>
              <a:ext cx="4193144" cy="1755892"/>
            </a:xfrm>
            <a:prstGeom prst="rect">
              <a:avLst/>
            </a:prstGeom>
          </p:spPr>
          <p:txBody>
            <a:bodyPr wrap="square" lIns="0" tIns="0" rIns="0" bIns="0" rtlCol="0" anchor="t">
              <a:spAutoFit/>
            </a:bodyPr>
            <a:lstStyle/>
            <a:p>
              <a:pPr defTabSz="642915" eaLnBrk="1" fontAlgn="auto" hangingPunct="1">
                <a:lnSpc>
                  <a:spcPts val="2391"/>
                </a:lnSpc>
                <a:spcBef>
                  <a:spcPts val="0"/>
                </a:spcBef>
                <a:spcAft>
                  <a:spcPts val="0"/>
                </a:spcAft>
              </a:pPr>
              <a:r>
                <a:rPr lang="en-US" sz="2350" b="1" dirty="0">
                  <a:solidFill>
                    <a:srgbClr val="6B3D5A"/>
                  </a:solidFill>
                  <a:latin typeface="Trade Gothic LT Std"/>
                  <a:ea typeface="Trade Gothic LT Std"/>
                  <a:cs typeface="Trade Gothic LT Std"/>
                  <a:sym typeface="Trade Gothic LT Std"/>
                </a:rPr>
                <a:t>NAMSS Along the Way: Milestones &amp; Moments</a:t>
              </a:r>
            </a:p>
          </p:txBody>
        </p:sp>
        <p:sp>
          <p:nvSpPr>
            <p:cNvPr id="10" name="TextBox 10"/>
            <p:cNvSpPr txBox="1"/>
            <p:nvPr/>
          </p:nvSpPr>
          <p:spPr>
            <a:xfrm>
              <a:off x="0" y="3568256"/>
              <a:ext cx="4193144" cy="373041"/>
            </a:xfrm>
            <a:prstGeom prst="rect">
              <a:avLst/>
            </a:prstGeom>
          </p:spPr>
          <p:txBody>
            <a:bodyPr lIns="0" tIns="0" rIns="0" bIns="0" rtlCol="0" anchor="t">
              <a:spAutoFit/>
            </a:bodyPr>
            <a:lstStyle/>
            <a:p>
              <a:pPr defTabSz="642915" eaLnBrk="1" fontAlgn="auto" hangingPunct="1">
                <a:lnSpc>
                  <a:spcPts val="1601"/>
                </a:lnSpc>
                <a:spcBef>
                  <a:spcPts val="0"/>
                </a:spcBef>
                <a:spcAft>
                  <a:spcPts val="0"/>
                </a:spcAft>
              </a:pPr>
              <a:endParaRPr sz="1266">
                <a:solidFill>
                  <a:prstClr val="black"/>
                </a:solidFill>
                <a:latin typeface="Calibri"/>
                <a:ea typeface="+mn-ea"/>
              </a:endParaRPr>
            </a:p>
          </p:txBody>
        </p:sp>
      </p:grpSp>
      <p:grpSp>
        <p:nvGrpSpPr>
          <p:cNvPr id="11" name="Group 11"/>
          <p:cNvGrpSpPr/>
          <p:nvPr/>
        </p:nvGrpSpPr>
        <p:grpSpPr>
          <a:xfrm>
            <a:off x="3465507" y="2937544"/>
            <a:ext cx="1328738" cy="282600"/>
            <a:chOff x="0" y="0"/>
            <a:chExt cx="699911" cy="148859"/>
          </a:xfrm>
        </p:grpSpPr>
        <p:sp>
          <p:nvSpPr>
            <p:cNvPr id="12" name="Freeform 12"/>
            <p:cNvSpPr/>
            <p:nvPr/>
          </p:nvSpPr>
          <p:spPr>
            <a:xfrm>
              <a:off x="0" y="0"/>
              <a:ext cx="699911" cy="148859"/>
            </a:xfrm>
            <a:custGeom>
              <a:avLst/>
              <a:gdLst/>
              <a:ahLst/>
              <a:cxnLst/>
              <a:rect l="l" t="t" r="r" b="b"/>
              <a:pathLst>
                <a:path w="699911" h="148859">
                  <a:moveTo>
                    <a:pt x="0" y="0"/>
                  </a:moveTo>
                  <a:lnTo>
                    <a:pt x="699911" y="0"/>
                  </a:lnTo>
                  <a:lnTo>
                    <a:pt x="699911" y="148859"/>
                  </a:lnTo>
                  <a:lnTo>
                    <a:pt x="0" y="148859"/>
                  </a:lnTo>
                  <a:close/>
                </a:path>
              </a:pathLst>
            </a:custGeom>
            <a:solidFill>
              <a:srgbClr val="000000">
                <a:alpha val="0"/>
              </a:srgbClr>
            </a:solidFill>
            <a:ln w="38100" cap="sq">
              <a:solidFill>
                <a:srgbClr val="9DB3C1"/>
              </a:solidFill>
              <a:prstDash val="solid"/>
              <a:miter/>
            </a:ln>
          </p:spPr>
          <p:txBody>
            <a:bodyPr/>
            <a:lstStyle/>
            <a:p>
              <a:pPr defTabSz="642915" eaLnBrk="1" fontAlgn="auto" hangingPunct="1">
                <a:spcBef>
                  <a:spcPts val="0"/>
                </a:spcBef>
                <a:spcAft>
                  <a:spcPts val="0"/>
                </a:spcAft>
              </a:pPr>
              <a:endParaRPr lang="en-US" sz="1266">
                <a:solidFill>
                  <a:prstClr val="black"/>
                </a:solidFill>
                <a:latin typeface="Calibri"/>
                <a:ea typeface="+mn-ea"/>
              </a:endParaRPr>
            </a:p>
          </p:txBody>
        </p:sp>
        <p:sp>
          <p:nvSpPr>
            <p:cNvPr id="13" name="TextBox 13"/>
            <p:cNvSpPr txBox="1"/>
            <p:nvPr/>
          </p:nvSpPr>
          <p:spPr>
            <a:xfrm>
              <a:off x="0" y="9525"/>
              <a:ext cx="699911" cy="139334"/>
            </a:xfrm>
            <a:prstGeom prst="rect">
              <a:avLst/>
            </a:prstGeom>
          </p:spPr>
          <p:txBody>
            <a:bodyPr lIns="35719" tIns="35719" rIns="35719" bIns="35719" rtlCol="0" anchor="ctr"/>
            <a:lstStyle/>
            <a:p>
              <a:pPr algn="ctr" defTabSz="642915" eaLnBrk="1" fontAlgn="auto" hangingPunct="1">
                <a:lnSpc>
                  <a:spcPts val="1122"/>
                </a:lnSpc>
                <a:spcBef>
                  <a:spcPts val="0"/>
                </a:spcBef>
                <a:spcAft>
                  <a:spcPts val="0"/>
                </a:spcAft>
              </a:pPr>
              <a:r>
                <a:rPr lang="en-US" sz="984" b="1" spc="136">
                  <a:solidFill>
                    <a:srgbClr val="000000"/>
                  </a:solidFill>
                  <a:latin typeface="Glacial Indifference Bold"/>
                  <a:ea typeface="Glacial Indifference Bold"/>
                  <a:cs typeface="Glacial Indifference Bold"/>
                  <a:sym typeface="Glacial Indifference Bold"/>
                </a:rPr>
                <a:t>2019</a:t>
              </a:r>
            </a:p>
          </p:txBody>
        </p:sp>
      </p:grpSp>
      <p:sp>
        <p:nvSpPr>
          <p:cNvPr id="14" name="AutoShape 14"/>
          <p:cNvSpPr/>
          <p:nvPr/>
        </p:nvSpPr>
        <p:spPr>
          <a:xfrm>
            <a:off x="3465507" y="2937544"/>
            <a:ext cx="0" cy="1784152"/>
          </a:xfrm>
          <a:prstGeom prst="line">
            <a:avLst/>
          </a:prstGeom>
          <a:ln w="38100" cap="flat">
            <a:solidFill>
              <a:srgbClr val="9DB3C1"/>
            </a:solidFill>
            <a:prstDash val="solid"/>
            <a:headEnd type="none" w="sm" len="sm"/>
            <a:tailEnd type="oval" w="lg" len="lg"/>
          </a:ln>
        </p:spPr>
        <p:txBody>
          <a:bodyPr/>
          <a:lstStyle/>
          <a:p>
            <a:pPr defTabSz="642915" eaLnBrk="1" fontAlgn="auto" hangingPunct="1">
              <a:spcBef>
                <a:spcPts val="0"/>
              </a:spcBef>
              <a:spcAft>
                <a:spcPts val="0"/>
              </a:spcAft>
            </a:pPr>
            <a:endParaRPr lang="en-US" sz="1266">
              <a:solidFill>
                <a:prstClr val="black"/>
              </a:solidFill>
              <a:latin typeface="Calibri"/>
              <a:ea typeface="+mn-ea"/>
            </a:endParaRPr>
          </a:p>
        </p:txBody>
      </p:sp>
      <p:grpSp>
        <p:nvGrpSpPr>
          <p:cNvPr id="15" name="Group 15"/>
          <p:cNvGrpSpPr/>
          <p:nvPr/>
        </p:nvGrpSpPr>
        <p:grpSpPr>
          <a:xfrm>
            <a:off x="3932096" y="2076041"/>
            <a:ext cx="1328738" cy="282600"/>
            <a:chOff x="0" y="0"/>
            <a:chExt cx="699911" cy="148859"/>
          </a:xfrm>
        </p:grpSpPr>
        <p:sp>
          <p:nvSpPr>
            <p:cNvPr id="16" name="Freeform 16"/>
            <p:cNvSpPr/>
            <p:nvPr/>
          </p:nvSpPr>
          <p:spPr>
            <a:xfrm>
              <a:off x="0" y="0"/>
              <a:ext cx="699911" cy="148859"/>
            </a:xfrm>
            <a:custGeom>
              <a:avLst/>
              <a:gdLst/>
              <a:ahLst/>
              <a:cxnLst/>
              <a:rect l="l" t="t" r="r" b="b"/>
              <a:pathLst>
                <a:path w="699911" h="148859">
                  <a:moveTo>
                    <a:pt x="0" y="0"/>
                  </a:moveTo>
                  <a:lnTo>
                    <a:pt x="699911" y="0"/>
                  </a:lnTo>
                  <a:lnTo>
                    <a:pt x="699911" y="148859"/>
                  </a:lnTo>
                  <a:lnTo>
                    <a:pt x="0" y="148859"/>
                  </a:lnTo>
                  <a:close/>
                </a:path>
              </a:pathLst>
            </a:custGeom>
            <a:solidFill>
              <a:srgbClr val="FFFFFF"/>
            </a:solidFill>
            <a:ln w="38100" cap="sq">
              <a:solidFill>
                <a:srgbClr val="9DB3C1"/>
              </a:solidFill>
              <a:prstDash val="solid"/>
              <a:miter/>
            </a:ln>
          </p:spPr>
          <p:txBody>
            <a:bodyPr/>
            <a:lstStyle/>
            <a:p>
              <a:pPr defTabSz="642915" eaLnBrk="1" fontAlgn="auto" hangingPunct="1">
                <a:spcBef>
                  <a:spcPts val="0"/>
                </a:spcBef>
                <a:spcAft>
                  <a:spcPts val="0"/>
                </a:spcAft>
              </a:pPr>
              <a:endParaRPr lang="en-US" sz="1266">
                <a:solidFill>
                  <a:prstClr val="black"/>
                </a:solidFill>
                <a:latin typeface="Calibri"/>
                <a:ea typeface="+mn-ea"/>
              </a:endParaRPr>
            </a:p>
          </p:txBody>
        </p:sp>
        <p:sp>
          <p:nvSpPr>
            <p:cNvPr id="17" name="TextBox 17"/>
            <p:cNvSpPr txBox="1"/>
            <p:nvPr/>
          </p:nvSpPr>
          <p:spPr>
            <a:xfrm>
              <a:off x="0" y="9525"/>
              <a:ext cx="699911" cy="139334"/>
            </a:xfrm>
            <a:prstGeom prst="rect">
              <a:avLst/>
            </a:prstGeom>
          </p:spPr>
          <p:txBody>
            <a:bodyPr lIns="35719" tIns="35719" rIns="35719" bIns="35719" rtlCol="0" anchor="ctr"/>
            <a:lstStyle/>
            <a:p>
              <a:pPr algn="ctr" defTabSz="642915" eaLnBrk="1" fontAlgn="auto" hangingPunct="1">
                <a:lnSpc>
                  <a:spcPts val="1122"/>
                </a:lnSpc>
                <a:spcBef>
                  <a:spcPts val="0"/>
                </a:spcBef>
                <a:spcAft>
                  <a:spcPts val="0"/>
                </a:spcAft>
              </a:pPr>
              <a:r>
                <a:rPr lang="en-US" sz="984" b="1" spc="136">
                  <a:solidFill>
                    <a:srgbClr val="000000"/>
                  </a:solidFill>
                  <a:latin typeface="Glacial Indifference Bold"/>
                  <a:ea typeface="Glacial Indifference Bold"/>
                  <a:cs typeface="Glacial Indifference Bold"/>
                  <a:sym typeface="Glacial Indifference Bold"/>
                </a:rPr>
                <a:t>2016</a:t>
              </a:r>
            </a:p>
          </p:txBody>
        </p:sp>
      </p:grpSp>
      <p:sp>
        <p:nvSpPr>
          <p:cNvPr id="18" name="AutoShape 18"/>
          <p:cNvSpPr/>
          <p:nvPr/>
        </p:nvSpPr>
        <p:spPr>
          <a:xfrm>
            <a:off x="5260834" y="2217341"/>
            <a:ext cx="0" cy="2589293"/>
          </a:xfrm>
          <a:prstGeom prst="line">
            <a:avLst/>
          </a:prstGeom>
          <a:ln w="38100" cap="flat">
            <a:solidFill>
              <a:srgbClr val="9DB3C1"/>
            </a:solidFill>
            <a:prstDash val="solid"/>
            <a:headEnd type="none" w="sm" len="sm"/>
            <a:tailEnd type="oval" w="lg" len="lg"/>
          </a:ln>
        </p:spPr>
        <p:txBody>
          <a:bodyPr/>
          <a:lstStyle/>
          <a:p>
            <a:pPr defTabSz="642915" eaLnBrk="1" fontAlgn="auto" hangingPunct="1">
              <a:spcBef>
                <a:spcPts val="0"/>
              </a:spcBef>
              <a:spcAft>
                <a:spcPts val="0"/>
              </a:spcAft>
            </a:pPr>
            <a:endParaRPr lang="en-US" sz="1266">
              <a:solidFill>
                <a:prstClr val="black"/>
              </a:solidFill>
              <a:latin typeface="Calibri"/>
              <a:ea typeface="+mn-ea"/>
            </a:endParaRPr>
          </a:p>
        </p:txBody>
      </p:sp>
      <p:grpSp>
        <p:nvGrpSpPr>
          <p:cNvPr id="19" name="Group 19"/>
          <p:cNvGrpSpPr/>
          <p:nvPr/>
        </p:nvGrpSpPr>
        <p:grpSpPr>
          <a:xfrm>
            <a:off x="5989332" y="733652"/>
            <a:ext cx="1328738" cy="282600"/>
            <a:chOff x="0" y="0"/>
            <a:chExt cx="699911" cy="148859"/>
          </a:xfrm>
        </p:grpSpPr>
        <p:sp>
          <p:nvSpPr>
            <p:cNvPr id="20" name="Freeform 20"/>
            <p:cNvSpPr/>
            <p:nvPr/>
          </p:nvSpPr>
          <p:spPr>
            <a:xfrm>
              <a:off x="0" y="0"/>
              <a:ext cx="699911" cy="148859"/>
            </a:xfrm>
            <a:custGeom>
              <a:avLst/>
              <a:gdLst/>
              <a:ahLst/>
              <a:cxnLst/>
              <a:rect l="l" t="t" r="r" b="b"/>
              <a:pathLst>
                <a:path w="699911" h="148859">
                  <a:moveTo>
                    <a:pt x="0" y="0"/>
                  </a:moveTo>
                  <a:lnTo>
                    <a:pt x="699911" y="0"/>
                  </a:lnTo>
                  <a:lnTo>
                    <a:pt x="699911" y="148859"/>
                  </a:lnTo>
                  <a:lnTo>
                    <a:pt x="0" y="148859"/>
                  </a:lnTo>
                  <a:close/>
                </a:path>
              </a:pathLst>
            </a:custGeom>
            <a:solidFill>
              <a:srgbClr val="000000">
                <a:alpha val="0"/>
              </a:srgbClr>
            </a:solidFill>
            <a:ln w="38100" cap="sq">
              <a:solidFill>
                <a:srgbClr val="9DB3C1"/>
              </a:solidFill>
              <a:prstDash val="solid"/>
              <a:miter/>
            </a:ln>
          </p:spPr>
          <p:txBody>
            <a:bodyPr/>
            <a:lstStyle/>
            <a:p>
              <a:pPr defTabSz="642915" eaLnBrk="1" fontAlgn="auto" hangingPunct="1">
                <a:spcBef>
                  <a:spcPts val="0"/>
                </a:spcBef>
                <a:spcAft>
                  <a:spcPts val="0"/>
                </a:spcAft>
              </a:pPr>
              <a:endParaRPr lang="en-US" sz="1266">
                <a:solidFill>
                  <a:prstClr val="black"/>
                </a:solidFill>
                <a:latin typeface="Calibri"/>
                <a:ea typeface="+mn-ea"/>
              </a:endParaRPr>
            </a:p>
          </p:txBody>
        </p:sp>
        <p:sp>
          <p:nvSpPr>
            <p:cNvPr id="21" name="TextBox 21"/>
            <p:cNvSpPr txBox="1"/>
            <p:nvPr/>
          </p:nvSpPr>
          <p:spPr>
            <a:xfrm>
              <a:off x="0" y="9525"/>
              <a:ext cx="699911" cy="139334"/>
            </a:xfrm>
            <a:prstGeom prst="rect">
              <a:avLst/>
            </a:prstGeom>
          </p:spPr>
          <p:txBody>
            <a:bodyPr lIns="35719" tIns="35719" rIns="35719" bIns="35719" rtlCol="0" anchor="ctr"/>
            <a:lstStyle/>
            <a:p>
              <a:pPr algn="ctr" defTabSz="642915" eaLnBrk="1" fontAlgn="auto" hangingPunct="1">
                <a:lnSpc>
                  <a:spcPts val="1122"/>
                </a:lnSpc>
                <a:spcBef>
                  <a:spcPts val="0"/>
                </a:spcBef>
                <a:spcAft>
                  <a:spcPts val="0"/>
                </a:spcAft>
              </a:pPr>
              <a:r>
                <a:rPr lang="en-US" sz="984" b="1" spc="136">
                  <a:solidFill>
                    <a:srgbClr val="000000"/>
                  </a:solidFill>
                  <a:latin typeface="Glacial Indifference Bold"/>
                  <a:ea typeface="Glacial Indifference Bold"/>
                  <a:cs typeface="Glacial Indifference Bold"/>
                  <a:sym typeface="Glacial Indifference Bold"/>
                </a:rPr>
                <a:t>1971</a:t>
              </a:r>
            </a:p>
          </p:txBody>
        </p:sp>
      </p:grpSp>
      <p:sp>
        <p:nvSpPr>
          <p:cNvPr id="22" name="AutoShape 22"/>
          <p:cNvSpPr/>
          <p:nvPr/>
        </p:nvSpPr>
        <p:spPr>
          <a:xfrm>
            <a:off x="5989331" y="747112"/>
            <a:ext cx="6173" cy="1347012"/>
          </a:xfrm>
          <a:prstGeom prst="line">
            <a:avLst/>
          </a:prstGeom>
          <a:ln w="38100" cap="flat">
            <a:solidFill>
              <a:srgbClr val="9DB3C1"/>
            </a:solidFill>
            <a:prstDash val="solid"/>
            <a:headEnd type="none" w="sm" len="sm"/>
            <a:tailEnd type="oval" w="lg" len="lg"/>
          </a:ln>
        </p:spPr>
        <p:txBody>
          <a:bodyPr/>
          <a:lstStyle/>
          <a:p>
            <a:pPr defTabSz="642915" eaLnBrk="1" fontAlgn="auto" hangingPunct="1">
              <a:spcBef>
                <a:spcPts val="0"/>
              </a:spcBef>
              <a:spcAft>
                <a:spcPts val="0"/>
              </a:spcAft>
            </a:pPr>
            <a:endParaRPr lang="en-US" sz="1266">
              <a:solidFill>
                <a:prstClr val="black"/>
              </a:solidFill>
              <a:latin typeface="Calibri"/>
              <a:ea typeface="+mn-ea"/>
            </a:endParaRPr>
          </a:p>
        </p:txBody>
      </p:sp>
      <p:sp>
        <p:nvSpPr>
          <p:cNvPr id="23" name="TextBox 23"/>
          <p:cNvSpPr txBox="1"/>
          <p:nvPr/>
        </p:nvSpPr>
        <p:spPr>
          <a:xfrm>
            <a:off x="1518662" y="3620811"/>
            <a:ext cx="1007313" cy="410369"/>
          </a:xfrm>
          <a:prstGeom prst="rect">
            <a:avLst/>
          </a:prstGeom>
        </p:spPr>
        <p:txBody>
          <a:bodyPr lIns="0" tIns="0" rIns="0" bIns="0" rtlCol="0" anchor="t">
            <a:spAutoFit/>
          </a:bodyPr>
          <a:lstStyle/>
          <a:p>
            <a:pPr algn="ctr" defTabSz="642915" eaLnBrk="1" fontAlgn="auto" hangingPunct="1">
              <a:lnSpc>
                <a:spcPts val="766"/>
              </a:lnSpc>
              <a:spcBef>
                <a:spcPts val="0"/>
              </a:spcBef>
              <a:spcAft>
                <a:spcPts val="0"/>
              </a:spcAft>
            </a:pPr>
            <a:r>
              <a:rPr lang="en-US" sz="702" spc="79" dirty="0">
                <a:solidFill>
                  <a:srgbClr val="000000"/>
                </a:solidFill>
                <a:latin typeface="Glacial Indifference"/>
                <a:ea typeface="Glacial Indifference"/>
                <a:cs typeface="Glacial Indifference"/>
                <a:sym typeface="Glacial Indifference"/>
              </a:rPr>
              <a:t>48th Annual Conference </a:t>
            </a:r>
          </a:p>
          <a:p>
            <a:pPr algn="ctr" defTabSz="642915" eaLnBrk="1" fontAlgn="auto" hangingPunct="1">
              <a:lnSpc>
                <a:spcPts val="766"/>
              </a:lnSpc>
              <a:spcBef>
                <a:spcPts val="0"/>
              </a:spcBef>
              <a:spcAft>
                <a:spcPts val="0"/>
              </a:spcAft>
            </a:pPr>
            <a:endParaRPr lang="en-US" sz="702" spc="79" dirty="0">
              <a:solidFill>
                <a:srgbClr val="000000"/>
              </a:solidFill>
              <a:latin typeface="Glacial Indifference"/>
              <a:ea typeface="Glacial Indifference"/>
              <a:cs typeface="Glacial Indifference"/>
              <a:sym typeface="Glacial Indifference"/>
            </a:endParaRPr>
          </a:p>
          <a:p>
            <a:pPr algn="ctr" defTabSz="642915" eaLnBrk="1" fontAlgn="auto" hangingPunct="1">
              <a:lnSpc>
                <a:spcPts val="766"/>
              </a:lnSpc>
              <a:spcAft>
                <a:spcPts val="0"/>
              </a:spcAft>
            </a:pPr>
            <a:endParaRPr lang="en-US" sz="702" spc="79" dirty="0">
              <a:solidFill>
                <a:srgbClr val="000000"/>
              </a:solidFill>
              <a:latin typeface="Glacial Indifference"/>
              <a:ea typeface="Glacial Indifference"/>
              <a:cs typeface="Glacial Indifference"/>
              <a:sym typeface="Glacial Indifference"/>
            </a:endParaRPr>
          </a:p>
        </p:txBody>
      </p:sp>
      <p:sp>
        <p:nvSpPr>
          <p:cNvPr id="24" name="TextBox 24"/>
          <p:cNvSpPr txBox="1"/>
          <p:nvPr/>
        </p:nvSpPr>
        <p:spPr>
          <a:xfrm>
            <a:off x="3987252" y="2412218"/>
            <a:ext cx="927799" cy="410369"/>
          </a:xfrm>
          <a:prstGeom prst="rect">
            <a:avLst/>
          </a:prstGeom>
        </p:spPr>
        <p:txBody>
          <a:bodyPr lIns="0" tIns="0" rIns="0" bIns="0" rtlCol="0" anchor="t">
            <a:spAutoFit/>
          </a:bodyPr>
          <a:lstStyle/>
          <a:p>
            <a:pPr algn="just" defTabSz="642915" eaLnBrk="1" fontAlgn="auto" hangingPunct="1">
              <a:lnSpc>
                <a:spcPts val="766"/>
              </a:lnSpc>
              <a:spcBef>
                <a:spcPts val="0"/>
              </a:spcBef>
              <a:spcAft>
                <a:spcPts val="0"/>
              </a:spcAft>
            </a:pPr>
            <a:r>
              <a:rPr lang="en-US" sz="702" spc="79">
                <a:solidFill>
                  <a:srgbClr val="000000"/>
                </a:solidFill>
                <a:latin typeface="Glacial Indifference"/>
                <a:ea typeface="Glacial Indifference"/>
                <a:cs typeface="Glacial Indifference"/>
                <a:sym typeface="Glacial Indifference"/>
              </a:rPr>
              <a:t>Leadership </a:t>
            </a:r>
          </a:p>
          <a:p>
            <a:pPr algn="just" defTabSz="642915" eaLnBrk="1" fontAlgn="auto" hangingPunct="1">
              <a:lnSpc>
                <a:spcPts val="766"/>
              </a:lnSpc>
              <a:spcBef>
                <a:spcPts val="0"/>
              </a:spcBef>
              <a:spcAft>
                <a:spcPts val="0"/>
              </a:spcAft>
            </a:pPr>
            <a:r>
              <a:rPr lang="en-US" sz="702" spc="79">
                <a:solidFill>
                  <a:srgbClr val="000000"/>
                </a:solidFill>
                <a:latin typeface="Glacial Indifference"/>
                <a:ea typeface="Glacial Indifference"/>
                <a:cs typeface="Glacial Indifference"/>
                <a:sym typeface="Glacial Indifference"/>
              </a:rPr>
              <a:t>Certification introduced</a:t>
            </a:r>
          </a:p>
          <a:p>
            <a:pPr algn="just" defTabSz="642915" eaLnBrk="1" fontAlgn="auto" hangingPunct="1">
              <a:lnSpc>
                <a:spcPts val="766"/>
              </a:lnSpc>
              <a:spcAft>
                <a:spcPts val="0"/>
              </a:spcAft>
            </a:pPr>
            <a:endParaRPr lang="en-US" sz="702" spc="79">
              <a:solidFill>
                <a:srgbClr val="000000"/>
              </a:solidFill>
              <a:latin typeface="Glacial Indifference"/>
              <a:ea typeface="Glacial Indifference"/>
              <a:cs typeface="Glacial Indifference"/>
              <a:sym typeface="Glacial Indifference"/>
            </a:endParaRPr>
          </a:p>
        </p:txBody>
      </p:sp>
      <p:sp>
        <p:nvSpPr>
          <p:cNvPr id="25" name="TextBox 25"/>
          <p:cNvSpPr txBox="1"/>
          <p:nvPr/>
        </p:nvSpPr>
        <p:spPr>
          <a:xfrm>
            <a:off x="5426587" y="1114238"/>
            <a:ext cx="2454228" cy="307777"/>
          </a:xfrm>
          <a:prstGeom prst="rect">
            <a:avLst/>
          </a:prstGeom>
        </p:spPr>
        <p:txBody>
          <a:bodyPr wrap="square" lIns="0" tIns="0" rIns="0" bIns="0" rtlCol="0" anchor="t">
            <a:spAutoFit/>
          </a:bodyPr>
          <a:lstStyle/>
          <a:p>
            <a:pPr algn="r" defTabSz="642915" eaLnBrk="1" fontAlgn="auto" hangingPunct="1">
              <a:lnSpc>
                <a:spcPts val="766"/>
              </a:lnSpc>
              <a:spcBef>
                <a:spcPts val="0"/>
              </a:spcBef>
              <a:spcAft>
                <a:spcPts val="0"/>
              </a:spcAft>
            </a:pPr>
            <a:r>
              <a:rPr lang="en-US" sz="702" spc="79" dirty="0">
                <a:solidFill>
                  <a:srgbClr val="000000"/>
                </a:solidFill>
                <a:latin typeface="Glacial Indifference"/>
                <a:ea typeface="Glacial Indifference"/>
                <a:cs typeface="Glacial Indifference"/>
                <a:sym typeface="Glacial Indifference"/>
              </a:rPr>
              <a:t>Formed in California</a:t>
            </a:r>
          </a:p>
          <a:p>
            <a:pPr algn="r" defTabSz="642915" eaLnBrk="1" fontAlgn="auto" hangingPunct="1">
              <a:lnSpc>
                <a:spcPts val="766"/>
              </a:lnSpc>
              <a:spcBef>
                <a:spcPts val="0"/>
              </a:spcBef>
              <a:spcAft>
                <a:spcPts val="0"/>
              </a:spcAft>
            </a:pPr>
            <a:r>
              <a:rPr lang="en-US" sz="702" spc="79" dirty="0">
                <a:solidFill>
                  <a:srgbClr val="000000"/>
                </a:solidFill>
                <a:latin typeface="Glacial Indifference"/>
                <a:ea typeface="Glacial Indifference"/>
                <a:cs typeface="Glacial Indifference"/>
                <a:sym typeface="Glacial Indifference"/>
              </a:rPr>
              <a:t>Medical Staff Secretaries Assoc.</a:t>
            </a:r>
          </a:p>
          <a:p>
            <a:pPr algn="r" defTabSz="642915" eaLnBrk="1" fontAlgn="auto" hangingPunct="1">
              <a:lnSpc>
                <a:spcPts val="766"/>
              </a:lnSpc>
              <a:spcAft>
                <a:spcPts val="0"/>
              </a:spcAft>
            </a:pPr>
            <a:endParaRPr lang="en-US" sz="702" spc="79" dirty="0">
              <a:solidFill>
                <a:srgbClr val="000000"/>
              </a:solidFill>
              <a:latin typeface="Glacial Indifference"/>
              <a:ea typeface="Glacial Indifference"/>
              <a:cs typeface="Glacial Indifference"/>
              <a:sym typeface="Glacial Indifference"/>
            </a:endParaRPr>
          </a:p>
        </p:txBody>
      </p:sp>
      <p:sp>
        <p:nvSpPr>
          <p:cNvPr id="26" name="AutoShape 26"/>
          <p:cNvSpPr/>
          <p:nvPr/>
        </p:nvSpPr>
        <p:spPr>
          <a:xfrm flipH="1">
            <a:off x="6640306" y="1552522"/>
            <a:ext cx="0" cy="806118"/>
          </a:xfrm>
          <a:prstGeom prst="line">
            <a:avLst/>
          </a:prstGeom>
          <a:ln w="38100" cap="flat">
            <a:solidFill>
              <a:srgbClr val="9DB3C1"/>
            </a:solidFill>
            <a:prstDash val="solid"/>
            <a:headEnd type="none" w="sm" len="sm"/>
            <a:tailEnd type="oval" w="lg" len="lg"/>
          </a:ln>
        </p:spPr>
        <p:txBody>
          <a:bodyPr/>
          <a:lstStyle/>
          <a:p>
            <a:pPr defTabSz="642915" eaLnBrk="1" fontAlgn="auto" hangingPunct="1">
              <a:spcBef>
                <a:spcPts val="0"/>
              </a:spcBef>
              <a:spcAft>
                <a:spcPts val="0"/>
              </a:spcAft>
            </a:pPr>
            <a:endParaRPr lang="en-US" sz="1266">
              <a:solidFill>
                <a:prstClr val="black"/>
              </a:solidFill>
              <a:latin typeface="Calibri"/>
              <a:ea typeface="+mn-ea"/>
            </a:endParaRPr>
          </a:p>
        </p:txBody>
      </p:sp>
      <p:grpSp>
        <p:nvGrpSpPr>
          <p:cNvPr id="27" name="Group 27"/>
          <p:cNvGrpSpPr/>
          <p:nvPr/>
        </p:nvGrpSpPr>
        <p:grpSpPr>
          <a:xfrm>
            <a:off x="6640306" y="1501918"/>
            <a:ext cx="938971" cy="296520"/>
            <a:chOff x="0" y="0"/>
            <a:chExt cx="494602" cy="156192"/>
          </a:xfrm>
        </p:grpSpPr>
        <p:sp>
          <p:nvSpPr>
            <p:cNvPr id="28" name="Freeform 28"/>
            <p:cNvSpPr/>
            <p:nvPr/>
          </p:nvSpPr>
          <p:spPr>
            <a:xfrm>
              <a:off x="0" y="0"/>
              <a:ext cx="494602" cy="156192"/>
            </a:xfrm>
            <a:custGeom>
              <a:avLst/>
              <a:gdLst/>
              <a:ahLst/>
              <a:cxnLst/>
              <a:rect l="l" t="t" r="r" b="b"/>
              <a:pathLst>
                <a:path w="494602" h="156192">
                  <a:moveTo>
                    <a:pt x="0" y="0"/>
                  </a:moveTo>
                  <a:lnTo>
                    <a:pt x="494602" y="0"/>
                  </a:lnTo>
                  <a:lnTo>
                    <a:pt x="494602" y="156192"/>
                  </a:lnTo>
                  <a:lnTo>
                    <a:pt x="0" y="156192"/>
                  </a:lnTo>
                  <a:close/>
                </a:path>
              </a:pathLst>
            </a:custGeom>
            <a:solidFill>
              <a:srgbClr val="000000">
                <a:alpha val="0"/>
              </a:srgbClr>
            </a:solidFill>
            <a:ln w="38100" cap="sq">
              <a:solidFill>
                <a:srgbClr val="9DB3C1"/>
              </a:solidFill>
              <a:prstDash val="solid"/>
              <a:miter/>
            </a:ln>
          </p:spPr>
          <p:txBody>
            <a:bodyPr/>
            <a:lstStyle/>
            <a:p>
              <a:pPr defTabSz="642915" eaLnBrk="1" fontAlgn="auto" hangingPunct="1">
                <a:spcBef>
                  <a:spcPts val="0"/>
                </a:spcBef>
                <a:spcAft>
                  <a:spcPts val="0"/>
                </a:spcAft>
              </a:pPr>
              <a:endParaRPr lang="en-US" sz="1266">
                <a:solidFill>
                  <a:prstClr val="black"/>
                </a:solidFill>
                <a:latin typeface="Calibri"/>
                <a:ea typeface="+mn-ea"/>
              </a:endParaRPr>
            </a:p>
          </p:txBody>
        </p:sp>
        <p:sp>
          <p:nvSpPr>
            <p:cNvPr id="29" name="TextBox 29"/>
            <p:cNvSpPr txBox="1"/>
            <p:nvPr/>
          </p:nvSpPr>
          <p:spPr>
            <a:xfrm>
              <a:off x="0" y="9525"/>
              <a:ext cx="494602" cy="146667"/>
            </a:xfrm>
            <a:prstGeom prst="rect">
              <a:avLst/>
            </a:prstGeom>
          </p:spPr>
          <p:txBody>
            <a:bodyPr lIns="35719" tIns="35719" rIns="35719" bIns="35719" rtlCol="0" anchor="ctr"/>
            <a:lstStyle/>
            <a:p>
              <a:pPr algn="ctr" defTabSz="642915" eaLnBrk="1" fontAlgn="auto" hangingPunct="1">
                <a:lnSpc>
                  <a:spcPts val="1122"/>
                </a:lnSpc>
                <a:spcBef>
                  <a:spcPts val="0"/>
                </a:spcBef>
                <a:spcAft>
                  <a:spcPts val="0"/>
                </a:spcAft>
              </a:pPr>
              <a:r>
                <a:rPr lang="en-US" sz="984" b="1" spc="136">
                  <a:solidFill>
                    <a:srgbClr val="000000"/>
                  </a:solidFill>
                  <a:latin typeface="Glacial Indifference Bold"/>
                  <a:ea typeface="Glacial Indifference Bold"/>
                  <a:cs typeface="Glacial Indifference Bold"/>
                  <a:sym typeface="Glacial Indifference Bold"/>
                </a:rPr>
                <a:t>1972</a:t>
              </a:r>
            </a:p>
          </p:txBody>
        </p:sp>
      </p:grpSp>
      <p:sp>
        <p:nvSpPr>
          <p:cNvPr id="30" name="TextBox 30"/>
          <p:cNvSpPr txBox="1"/>
          <p:nvPr/>
        </p:nvSpPr>
        <p:spPr>
          <a:xfrm>
            <a:off x="6734525" y="1845319"/>
            <a:ext cx="1073842" cy="410369"/>
          </a:xfrm>
          <a:prstGeom prst="rect">
            <a:avLst/>
          </a:prstGeom>
        </p:spPr>
        <p:txBody>
          <a:bodyPr lIns="0" tIns="0" rIns="0" bIns="0" rtlCol="0" anchor="t">
            <a:spAutoFit/>
          </a:bodyPr>
          <a:lstStyle/>
          <a:p>
            <a:pPr algn="r" defTabSz="642915" eaLnBrk="1" fontAlgn="auto" hangingPunct="1">
              <a:lnSpc>
                <a:spcPts val="766"/>
              </a:lnSpc>
              <a:spcBef>
                <a:spcPts val="0"/>
              </a:spcBef>
              <a:spcAft>
                <a:spcPts val="0"/>
              </a:spcAft>
            </a:pPr>
            <a:r>
              <a:rPr lang="en-US" sz="702" spc="79">
                <a:solidFill>
                  <a:srgbClr val="000000"/>
                </a:solidFill>
                <a:latin typeface="Glacial Indifference"/>
                <a:ea typeface="Glacial Indifference"/>
                <a:cs typeface="Glacial Indifference"/>
                <a:sym typeface="Glacial Indifference"/>
              </a:rPr>
              <a:t>1972 – Overview </a:t>
            </a:r>
          </a:p>
          <a:p>
            <a:pPr algn="r" defTabSz="642915" eaLnBrk="1" fontAlgn="auto" hangingPunct="1">
              <a:lnSpc>
                <a:spcPts val="766"/>
              </a:lnSpc>
              <a:spcBef>
                <a:spcPts val="0"/>
              </a:spcBef>
              <a:spcAft>
                <a:spcPts val="0"/>
              </a:spcAft>
            </a:pPr>
            <a:r>
              <a:rPr lang="en-US" sz="702" spc="79">
                <a:solidFill>
                  <a:srgbClr val="000000"/>
                </a:solidFill>
                <a:latin typeface="Glacial Indifference"/>
                <a:ea typeface="Glacial Indifference"/>
                <a:cs typeface="Glacial Indifference"/>
                <a:sym typeface="Glacial Indifference"/>
              </a:rPr>
              <a:t>(now Synergy) </a:t>
            </a:r>
          </a:p>
          <a:p>
            <a:pPr algn="r" defTabSz="642915" eaLnBrk="1" fontAlgn="auto" hangingPunct="1">
              <a:lnSpc>
                <a:spcPts val="766"/>
              </a:lnSpc>
              <a:spcBef>
                <a:spcPts val="0"/>
              </a:spcBef>
              <a:spcAft>
                <a:spcPts val="0"/>
              </a:spcAft>
            </a:pPr>
            <a:r>
              <a:rPr lang="en-US" sz="702" spc="79">
                <a:solidFill>
                  <a:srgbClr val="000000"/>
                </a:solidFill>
                <a:latin typeface="Glacial Indifference"/>
                <a:ea typeface="Glacial Indifference"/>
                <a:cs typeface="Glacial Indifference"/>
                <a:sym typeface="Glacial Indifference"/>
              </a:rPr>
              <a:t>was born</a:t>
            </a:r>
          </a:p>
          <a:p>
            <a:pPr algn="r" defTabSz="642915" eaLnBrk="1" fontAlgn="auto" hangingPunct="1">
              <a:lnSpc>
                <a:spcPts val="766"/>
              </a:lnSpc>
              <a:spcAft>
                <a:spcPts val="0"/>
              </a:spcAft>
            </a:pPr>
            <a:endParaRPr lang="en-US" sz="702" spc="79">
              <a:solidFill>
                <a:srgbClr val="000000"/>
              </a:solidFill>
              <a:latin typeface="Glacial Indifference"/>
              <a:ea typeface="Glacial Indifference"/>
              <a:cs typeface="Glacial Indifference"/>
              <a:sym typeface="Glacial Indifference"/>
            </a:endParaRPr>
          </a:p>
        </p:txBody>
      </p:sp>
      <p:grpSp>
        <p:nvGrpSpPr>
          <p:cNvPr id="31" name="Group 31"/>
          <p:cNvGrpSpPr/>
          <p:nvPr/>
        </p:nvGrpSpPr>
        <p:grpSpPr>
          <a:xfrm>
            <a:off x="4208922" y="1093345"/>
            <a:ext cx="1328738" cy="282600"/>
            <a:chOff x="0" y="0"/>
            <a:chExt cx="699911" cy="148859"/>
          </a:xfrm>
        </p:grpSpPr>
        <p:sp>
          <p:nvSpPr>
            <p:cNvPr id="32" name="Freeform 32"/>
            <p:cNvSpPr/>
            <p:nvPr/>
          </p:nvSpPr>
          <p:spPr>
            <a:xfrm>
              <a:off x="0" y="0"/>
              <a:ext cx="699911" cy="148859"/>
            </a:xfrm>
            <a:custGeom>
              <a:avLst/>
              <a:gdLst/>
              <a:ahLst/>
              <a:cxnLst/>
              <a:rect l="l" t="t" r="r" b="b"/>
              <a:pathLst>
                <a:path w="699911" h="148859">
                  <a:moveTo>
                    <a:pt x="0" y="0"/>
                  </a:moveTo>
                  <a:lnTo>
                    <a:pt x="699911" y="0"/>
                  </a:lnTo>
                  <a:lnTo>
                    <a:pt x="699911" y="148859"/>
                  </a:lnTo>
                  <a:lnTo>
                    <a:pt x="0" y="148859"/>
                  </a:lnTo>
                  <a:close/>
                </a:path>
              </a:pathLst>
            </a:custGeom>
            <a:solidFill>
              <a:srgbClr val="000000">
                <a:alpha val="0"/>
              </a:srgbClr>
            </a:solidFill>
            <a:ln w="38100" cap="sq">
              <a:solidFill>
                <a:srgbClr val="9DB3C1"/>
              </a:solidFill>
              <a:prstDash val="solid"/>
              <a:miter/>
            </a:ln>
          </p:spPr>
          <p:txBody>
            <a:bodyPr/>
            <a:lstStyle/>
            <a:p>
              <a:pPr defTabSz="642915" eaLnBrk="1" fontAlgn="auto" hangingPunct="1">
                <a:spcBef>
                  <a:spcPts val="0"/>
                </a:spcBef>
                <a:spcAft>
                  <a:spcPts val="0"/>
                </a:spcAft>
              </a:pPr>
              <a:endParaRPr lang="en-US" sz="1266">
                <a:solidFill>
                  <a:prstClr val="black"/>
                </a:solidFill>
                <a:latin typeface="Calibri"/>
                <a:ea typeface="+mn-ea"/>
              </a:endParaRPr>
            </a:p>
          </p:txBody>
        </p:sp>
        <p:sp>
          <p:nvSpPr>
            <p:cNvPr id="33" name="TextBox 33"/>
            <p:cNvSpPr txBox="1"/>
            <p:nvPr/>
          </p:nvSpPr>
          <p:spPr>
            <a:xfrm>
              <a:off x="0" y="9525"/>
              <a:ext cx="699911" cy="139334"/>
            </a:xfrm>
            <a:prstGeom prst="rect">
              <a:avLst/>
            </a:prstGeom>
          </p:spPr>
          <p:txBody>
            <a:bodyPr lIns="35719" tIns="35719" rIns="35719" bIns="35719" rtlCol="0" anchor="ctr"/>
            <a:lstStyle/>
            <a:p>
              <a:pPr algn="ctr" defTabSz="642915" eaLnBrk="1" fontAlgn="auto" hangingPunct="1">
                <a:lnSpc>
                  <a:spcPts val="1122"/>
                </a:lnSpc>
                <a:spcBef>
                  <a:spcPts val="0"/>
                </a:spcBef>
                <a:spcAft>
                  <a:spcPts val="0"/>
                </a:spcAft>
              </a:pPr>
              <a:r>
                <a:rPr lang="en-US" sz="984" b="1" spc="136">
                  <a:solidFill>
                    <a:srgbClr val="000000"/>
                  </a:solidFill>
                  <a:latin typeface="Glacial Indifference Bold"/>
                  <a:ea typeface="Glacial Indifference Bold"/>
                  <a:cs typeface="Glacial Indifference Bold"/>
                  <a:sym typeface="Glacial Indifference Bold"/>
                </a:rPr>
                <a:t>1978</a:t>
              </a:r>
            </a:p>
          </p:txBody>
        </p:sp>
      </p:grpSp>
      <p:sp>
        <p:nvSpPr>
          <p:cNvPr id="34" name="AutoShape 34"/>
          <p:cNvSpPr/>
          <p:nvPr/>
        </p:nvSpPr>
        <p:spPr>
          <a:xfrm>
            <a:off x="5524265" y="1127132"/>
            <a:ext cx="0" cy="1347012"/>
          </a:xfrm>
          <a:prstGeom prst="line">
            <a:avLst/>
          </a:prstGeom>
          <a:ln w="38100" cap="flat">
            <a:solidFill>
              <a:srgbClr val="9DB3C1"/>
            </a:solidFill>
            <a:prstDash val="solid"/>
            <a:headEnd type="none" w="sm" len="sm"/>
            <a:tailEnd type="oval" w="lg" len="lg"/>
          </a:ln>
        </p:spPr>
        <p:txBody>
          <a:bodyPr/>
          <a:lstStyle/>
          <a:p>
            <a:pPr defTabSz="642915" eaLnBrk="1" fontAlgn="auto" hangingPunct="1">
              <a:spcBef>
                <a:spcPts val="0"/>
              </a:spcBef>
              <a:spcAft>
                <a:spcPts val="0"/>
              </a:spcAft>
            </a:pPr>
            <a:endParaRPr lang="en-US" sz="1266">
              <a:solidFill>
                <a:prstClr val="black"/>
              </a:solidFill>
              <a:latin typeface="Calibri"/>
              <a:ea typeface="+mn-ea"/>
            </a:endParaRPr>
          </a:p>
        </p:txBody>
      </p:sp>
      <p:sp>
        <p:nvSpPr>
          <p:cNvPr id="35" name="TextBox 35"/>
          <p:cNvSpPr txBox="1"/>
          <p:nvPr/>
        </p:nvSpPr>
        <p:spPr>
          <a:xfrm>
            <a:off x="4167687" y="1429499"/>
            <a:ext cx="1289605" cy="307777"/>
          </a:xfrm>
          <a:prstGeom prst="rect">
            <a:avLst/>
          </a:prstGeom>
        </p:spPr>
        <p:txBody>
          <a:bodyPr lIns="0" tIns="0" rIns="0" bIns="0" rtlCol="0" anchor="t">
            <a:spAutoFit/>
          </a:bodyPr>
          <a:lstStyle/>
          <a:p>
            <a:pPr algn="r" defTabSz="642915" eaLnBrk="1" fontAlgn="auto" hangingPunct="1">
              <a:lnSpc>
                <a:spcPts val="766"/>
              </a:lnSpc>
              <a:spcBef>
                <a:spcPts val="0"/>
              </a:spcBef>
              <a:spcAft>
                <a:spcPts val="0"/>
              </a:spcAft>
            </a:pPr>
            <a:r>
              <a:rPr lang="en-US" sz="702" spc="79">
                <a:solidFill>
                  <a:srgbClr val="000000"/>
                </a:solidFill>
                <a:latin typeface="Glacial Indifference"/>
                <a:ea typeface="Glacial Indifference"/>
                <a:cs typeface="Glacial Indifference"/>
                <a:sym typeface="Glacial Indifference"/>
              </a:rPr>
              <a:t>Certification </a:t>
            </a:r>
          </a:p>
          <a:p>
            <a:pPr algn="r" defTabSz="642915" eaLnBrk="1" fontAlgn="auto" hangingPunct="1">
              <a:lnSpc>
                <a:spcPts val="766"/>
              </a:lnSpc>
              <a:spcBef>
                <a:spcPts val="0"/>
              </a:spcBef>
              <a:spcAft>
                <a:spcPts val="0"/>
              </a:spcAft>
            </a:pPr>
            <a:r>
              <a:rPr lang="en-US" sz="702" spc="79">
                <a:solidFill>
                  <a:srgbClr val="000000"/>
                </a:solidFill>
                <a:latin typeface="Glacial Indifference"/>
                <a:ea typeface="Glacial Indifference"/>
                <a:cs typeface="Glacial Indifference"/>
                <a:sym typeface="Glacial Indifference"/>
              </a:rPr>
              <a:t>Process Initiated</a:t>
            </a:r>
          </a:p>
          <a:p>
            <a:pPr algn="r" defTabSz="642915" eaLnBrk="1" fontAlgn="auto" hangingPunct="1">
              <a:lnSpc>
                <a:spcPts val="766"/>
              </a:lnSpc>
              <a:spcAft>
                <a:spcPts val="0"/>
              </a:spcAft>
            </a:pPr>
            <a:endParaRPr lang="en-US" sz="702" spc="79">
              <a:solidFill>
                <a:srgbClr val="000000"/>
              </a:solidFill>
              <a:latin typeface="Glacial Indifference"/>
              <a:ea typeface="Glacial Indifference"/>
              <a:cs typeface="Glacial Indifference"/>
              <a:sym typeface="Glacial Indifference"/>
            </a:endParaRPr>
          </a:p>
        </p:txBody>
      </p:sp>
      <p:sp>
        <p:nvSpPr>
          <p:cNvPr id="36" name="AutoShape 36"/>
          <p:cNvSpPr/>
          <p:nvPr/>
        </p:nvSpPr>
        <p:spPr>
          <a:xfrm>
            <a:off x="7882172" y="2409880"/>
            <a:ext cx="12758" cy="810264"/>
          </a:xfrm>
          <a:prstGeom prst="line">
            <a:avLst/>
          </a:prstGeom>
          <a:ln w="38100" cap="flat">
            <a:solidFill>
              <a:srgbClr val="9DB3C1"/>
            </a:solidFill>
            <a:prstDash val="solid"/>
            <a:headEnd type="none" w="sm" len="sm"/>
            <a:tailEnd type="oval" w="lg" len="lg"/>
          </a:ln>
        </p:spPr>
        <p:txBody>
          <a:bodyPr/>
          <a:lstStyle/>
          <a:p>
            <a:pPr defTabSz="642915" eaLnBrk="1" fontAlgn="auto" hangingPunct="1">
              <a:spcBef>
                <a:spcPts val="0"/>
              </a:spcBef>
              <a:spcAft>
                <a:spcPts val="0"/>
              </a:spcAft>
            </a:pPr>
            <a:endParaRPr lang="en-US" sz="1266">
              <a:solidFill>
                <a:prstClr val="black"/>
              </a:solidFill>
              <a:latin typeface="Calibri"/>
              <a:ea typeface="+mn-ea"/>
            </a:endParaRPr>
          </a:p>
        </p:txBody>
      </p:sp>
      <p:grpSp>
        <p:nvGrpSpPr>
          <p:cNvPr id="37" name="Group 37"/>
          <p:cNvGrpSpPr/>
          <p:nvPr/>
        </p:nvGrpSpPr>
        <p:grpSpPr>
          <a:xfrm>
            <a:off x="7888551" y="2323836"/>
            <a:ext cx="942089" cy="303728"/>
            <a:chOff x="4222" y="53861"/>
            <a:chExt cx="496244" cy="159989"/>
          </a:xfrm>
        </p:grpSpPr>
        <p:sp>
          <p:nvSpPr>
            <p:cNvPr id="38" name="Freeform 38"/>
            <p:cNvSpPr/>
            <p:nvPr/>
          </p:nvSpPr>
          <p:spPr>
            <a:xfrm>
              <a:off x="5864" y="53861"/>
              <a:ext cx="494602" cy="156192"/>
            </a:xfrm>
            <a:custGeom>
              <a:avLst/>
              <a:gdLst/>
              <a:ahLst/>
              <a:cxnLst/>
              <a:rect l="l" t="t" r="r" b="b"/>
              <a:pathLst>
                <a:path w="494602" h="156192">
                  <a:moveTo>
                    <a:pt x="0" y="0"/>
                  </a:moveTo>
                  <a:lnTo>
                    <a:pt x="494602" y="0"/>
                  </a:lnTo>
                  <a:lnTo>
                    <a:pt x="494602" y="156192"/>
                  </a:lnTo>
                  <a:lnTo>
                    <a:pt x="0" y="156192"/>
                  </a:lnTo>
                  <a:close/>
                </a:path>
              </a:pathLst>
            </a:custGeom>
            <a:solidFill>
              <a:srgbClr val="000000">
                <a:alpha val="0"/>
              </a:srgbClr>
            </a:solidFill>
            <a:ln w="38100" cap="sq">
              <a:solidFill>
                <a:srgbClr val="9DB3C1"/>
              </a:solidFill>
              <a:prstDash val="solid"/>
              <a:miter/>
            </a:ln>
          </p:spPr>
          <p:txBody>
            <a:bodyPr/>
            <a:lstStyle/>
            <a:p>
              <a:pPr defTabSz="642915" eaLnBrk="1" fontAlgn="auto" hangingPunct="1">
                <a:spcBef>
                  <a:spcPts val="0"/>
                </a:spcBef>
                <a:spcAft>
                  <a:spcPts val="0"/>
                </a:spcAft>
              </a:pPr>
              <a:endParaRPr lang="en-US" sz="1266">
                <a:solidFill>
                  <a:prstClr val="black"/>
                </a:solidFill>
                <a:latin typeface="Calibri"/>
                <a:ea typeface="+mn-ea"/>
              </a:endParaRPr>
            </a:p>
          </p:txBody>
        </p:sp>
        <p:sp>
          <p:nvSpPr>
            <p:cNvPr id="39" name="TextBox 39"/>
            <p:cNvSpPr txBox="1"/>
            <p:nvPr/>
          </p:nvSpPr>
          <p:spPr>
            <a:xfrm>
              <a:off x="4222" y="67183"/>
              <a:ext cx="494602" cy="146667"/>
            </a:xfrm>
            <a:prstGeom prst="rect">
              <a:avLst/>
            </a:prstGeom>
          </p:spPr>
          <p:txBody>
            <a:bodyPr lIns="35719" tIns="35719" rIns="35719" bIns="35719" rtlCol="0" anchor="ctr"/>
            <a:lstStyle/>
            <a:p>
              <a:pPr algn="ctr" defTabSz="642915" eaLnBrk="1" fontAlgn="auto" hangingPunct="1">
                <a:lnSpc>
                  <a:spcPts val="1122"/>
                </a:lnSpc>
                <a:spcBef>
                  <a:spcPts val="0"/>
                </a:spcBef>
                <a:spcAft>
                  <a:spcPts val="0"/>
                </a:spcAft>
              </a:pPr>
              <a:r>
                <a:rPr lang="en-US" sz="984" b="1" spc="136" dirty="0">
                  <a:solidFill>
                    <a:srgbClr val="000000"/>
                  </a:solidFill>
                  <a:latin typeface="Glacial Indifference Bold"/>
                  <a:ea typeface="Glacial Indifference Bold"/>
                  <a:cs typeface="Glacial Indifference Bold"/>
                  <a:sym typeface="Glacial Indifference Bold"/>
                </a:rPr>
                <a:t>1980</a:t>
              </a:r>
            </a:p>
          </p:txBody>
        </p:sp>
      </p:grpSp>
      <p:sp>
        <p:nvSpPr>
          <p:cNvPr id="40" name="TextBox 40"/>
          <p:cNvSpPr txBox="1"/>
          <p:nvPr/>
        </p:nvSpPr>
        <p:spPr>
          <a:xfrm>
            <a:off x="7647015" y="2731368"/>
            <a:ext cx="1073842" cy="307777"/>
          </a:xfrm>
          <a:prstGeom prst="rect">
            <a:avLst/>
          </a:prstGeom>
        </p:spPr>
        <p:txBody>
          <a:bodyPr lIns="0" tIns="0" rIns="0" bIns="0" rtlCol="0" anchor="t">
            <a:spAutoFit/>
          </a:bodyPr>
          <a:lstStyle/>
          <a:p>
            <a:pPr algn="r" defTabSz="642915" eaLnBrk="1" fontAlgn="auto" hangingPunct="1">
              <a:lnSpc>
                <a:spcPts val="766"/>
              </a:lnSpc>
              <a:spcBef>
                <a:spcPts val="0"/>
              </a:spcBef>
              <a:spcAft>
                <a:spcPts val="0"/>
              </a:spcAft>
            </a:pPr>
            <a:r>
              <a:rPr lang="en-US" sz="702" spc="79" dirty="0">
                <a:solidFill>
                  <a:srgbClr val="000000"/>
                </a:solidFill>
                <a:latin typeface="Glacial Indifference"/>
                <a:ea typeface="Glacial Indifference"/>
                <a:cs typeface="Glacial Indifference"/>
                <a:sym typeface="Glacial Indifference"/>
              </a:rPr>
              <a:t>“NAMSS” </a:t>
            </a:r>
          </a:p>
          <a:p>
            <a:pPr algn="r" defTabSz="642915" eaLnBrk="1" fontAlgn="auto" hangingPunct="1">
              <a:lnSpc>
                <a:spcPts val="766"/>
              </a:lnSpc>
              <a:spcBef>
                <a:spcPts val="0"/>
              </a:spcBef>
              <a:spcAft>
                <a:spcPts val="0"/>
              </a:spcAft>
            </a:pPr>
            <a:r>
              <a:rPr lang="en-US" sz="702" spc="79" dirty="0">
                <a:solidFill>
                  <a:srgbClr val="000000"/>
                </a:solidFill>
                <a:latin typeface="Glacial Indifference"/>
                <a:ea typeface="Glacial Indifference"/>
                <a:cs typeface="Glacial Indifference"/>
                <a:sym typeface="Glacial Indifference"/>
              </a:rPr>
              <a:t>is adopted</a:t>
            </a:r>
          </a:p>
          <a:p>
            <a:pPr algn="r" defTabSz="642915" eaLnBrk="1" fontAlgn="auto" hangingPunct="1">
              <a:lnSpc>
                <a:spcPts val="766"/>
              </a:lnSpc>
              <a:spcAft>
                <a:spcPts val="0"/>
              </a:spcAft>
            </a:pPr>
            <a:endParaRPr lang="en-US" sz="702" spc="79" dirty="0">
              <a:solidFill>
                <a:srgbClr val="000000"/>
              </a:solidFill>
              <a:latin typeface="Glacial Indifference"/>
              <a:ea typeface="Glacial Indifference"/>
              <a:cs typeface="Glacial Indifference"/>
              <a:sym typeface="Glacial Indifference"/>
            </a:endParaRPr>
          </a:p>
        </p:txBody>
      </p:sp>
      <p:sp>
        <p:nvSpPr>
          <p:cNvPr id="41" name="AutoShape 41"/>
          <p:cNvSpPr/>
          <p:nvPr/>
        </p:nvSpPr>
        <p:spPr>
          <a:xfrm>
            <a:off x="6786731" y="3419531"/>
            <a:ext cx="0" cy="1433771"/>
          </a:xfrm>
          <a:prstGeom prst="line">
            <a:avLst/>
          </a:prstGeom>
          <a:ln w="38100" cap="flat">
            <a:solidFill>
              <a:srgbClr val="9DB3C1"/>
            </a:solidFill>
            <a:prstDash val="solid"/>
            <a:headEnd type="none" w="sm" len="sm"/>
            <a:tailEnd type="oval" w="lg" len="lg"/>
          </a:ln>
        </p:spPr>
        <p:txBody>
          <a:bodyPr/>
          <a:lstStyle/>
          <a:p>
            <a:pPr defTabSz="642915" eaLnBrk="1" fontAlgn="auto" hangingPunct="1">
              <a:spcBef>
                <a:spcPts val="0"/>
              </a:spcBef>
              <a:spcAft>
                <a:spcPts val="0"/>
              </a:spcAft>
            </a:pPr>
            <a:endParaRPr lang="en-US" sz="1266">
              <a:solidFill>
                <a:prstClr val="black"/>
              </a:solidFill>
              <a:latin typeface="Calibri"/>
              <a:ea typeface="+mn-ea"/>
            </a:endParaRPr>
          </a:p>
        </p:txBody>
      </p:sp>
      <p:grpSp>
        <p:nvGrpSpPr>
          <p:cNvPr id="42" name="Group 42"/>
          <p:cNvGrpSpPr/>
          <p:nvPr/>
        </p:nvGrpSpPr>
        <p:grpSpPr>
          <a:xfrm>
            <a:off x="5457994" y="3408655"/>
            <a:ext cx="1328738" cy="282600"/>
            <a:chOff x="0" y="0"/>
            <a:chExt cx="699911" cy="148859"/>
          </a:xfrm>
        </p:grpSpPr>
        <p:sp>
          <p:nvSpPr>
            <p:cNvPr id="43" name="Freeform 43"/>
            <p:cNvSpPr/>
            <p:nvPr/>
          </p:nvSpPr>
          <p:spPr>
            <a:xfrm>
              <a:off x="0" y="0"/>
              <a:ext cx="699911" cy="148859"/>
            </a:xfrm>
            <a:custGeom>
              <a:avLst/>
              <a:gdLst/>
              <a:ahLst/>
              <a:cxnLst/>
              <a:rect l="l" t="t" r="r" b="b"/>
              <a:pathLst>
                <a:path w="699911" h="148859">
                  <a:moveTo>
                    <a:pt x="0" y="0"/>
                  </a:moveTo>
                  <a:lnTo>
                    <a:pt x="699911" y="0"/>
                  </a:lnTo>
                  <a:lnTo>
                    <a:pt x="699911" y="148859"/>
                  </a:lnTo>
                  <a:lnTo>
                    <a:pt x="0" y="148859"/>
                  </a:lnTo>
                  <a:close/>
                </a:path>
              </a:pathLst>
            </a:custGeom>
            <a:solidFill>
              <a:srgbClr val="000000">
                <a:alpha val="0"/>
              </a:srgbClr>
            </a:solidFill>
            <a:ln w="38100" cap="sq">
              <a:solidFill>
                <a:srgbClr val="9DB3C1"/>
              </a:solidFill>
              <a:prstDash val="solid"/>
              <a:miter/>
            </a:ln>
          </p:spPr>
          <p:txBody>
            <a:bodyPr/>
            <a:lstStyle/>
            <a:p>
              <a:pPr defTabSz="642915" eaLnBrk="1" fontAlgn="auto" hangingPunct="1">
                <a:spcBef>
                  <a:spcPts val="0"/>
                </a:spcBef>
                <a:spcAft>
                  <a:spcPts val="0"/>
                </a:spcAft>
              </a:pPr>
              <a:endParaRPr lang="en-US" sz="1266">
                <a:solidFill>
                  <a:prstClr val="black"/>
                </a:solidFill>
                <a:latin typeface="Calibri"/>
                <a:ea typeface="+mn-ea"/>
              </a:endParaRPr>
            </a:p>
          </p:txBody>
        </p:sp>
        <p:sp>
          <p:nvSpPr>
            <p:cNvPr id="44" name="TextBox 44"/>
            <p:cNvSpPr txBox="1"/>
            <p:nvPr/>
          </p:nvSpPr>
          <p:spPr>
            <a:xfrm>
              <a:off x="0" y="9525"/>
              <a:ext cx="699911" cy="139334"/>
            </a:xfrm>
            <a:prstGeom prst="rect">
              <a:avLst/>
            </a:prstGeom>
          </p:spPr>
          <p:txBody>
            <a:bodyPr lIns="35719" tIns="35719" rIns="35719" bIns="35719" rtlCol="0" anchor="ctr"/>
            <a:lstStyle/>
            <a:p>
              <a:pPr algn="ctr" defTabSz="642915" eaLnBrk="1" fontAlgn="auto" hangingPunct="1">
                <a:lnSpc>
                  <a:spcPts val="1122"/>
                </a:lnSpc>
                <a:spcBef>
                  <a:spcPts val="0"/>
                </a:spcBef>
                <a:spcAft>
                  <a:spcPts val="0"/>
                </a:spcAft>
              </a:pPr>
              <a:r>
                <a:rPr lang="en-US" sz="984" b="1" spc="136">
                  <a:solidFill>
                    <a:srgbClr val="000000"/>
                  </a:solidFill>
                  <a:latin typeface="Glacial Indifference Bold"/>
                  <a:ea typeface="Glacial Indifference Bold"/>
                  <a:cs typeface="Glacial Indifference Bold"/>
                  <a:sym typeface="Glacial Indifference Bold"/>
                </a:rPr>
                <a:t>2013</a:t>
              </a:r>
            </a:p>
          </p:txBody>
        </p:sp>
      </p:grpSp>
      <p:sp>
        <p:nvSpPr>
          <p:cNvPr id="45" name="TextBox 45"/>
          <p:cNvSpPr txBox="1"/>
          <p:nvPr/>
        </p:nvSpPr>
        <p:spPr>
          <a:xfrm>
            <a:off x="5465800" y="3734309"/>
            <a:ext cx="1289605" cy="307777"/>
          </a:xfrm>
          <a:prstGeom prst="rect">
            <a:avLst/>
          </a:prstGeom>
        </p:spPr>
        <p:txBody>
          <a:bodyPr lIns="0" tIns="0" rIns="0" bIns="0" rtlCol="0" anchor="t">
            <a:spAutoFit/>
          </a:bodyPr>
          <a:lstStyle/>
          <a:p>
            <a:pPr algn="ctr" defTabSz="642915" eaLnBrk="1" fontAlgn="auto" hangingPunct="1">
              <a:lnSpc>
                <a:spcPts val="766"/>
              </a:lnSpc>
              <a:spcBef>
                <a:spcPts val="0"/>
              </a:spcBef>
              <a:spcAft>
                <a:spcPts val="0"/>
              </a:spcAft>
            </a:pPr>
            <a:r>
              <a:rPr lang="en-US" sz="702" spc="79">
                <a:solidFill>
                  <a:srgbClr val="000000"/>
                </a:solidFill>
                <a:latin typeface="Glacial Indifference"/>
                <a:ea typeface="Glacial Indifference"/>
                <a:cs typeface="Glacial Indifference"/>
                <a:sym typeface="Glacial Indifference"/>
              </a:rPr>
              <a:t>NAMSS </a:t>
            </a:r>
          </a:p>
          <a:p>
            <a:pPr algn="ctr" defTabSz="642915" eaLnBrk="1" fontAlgn="auto" hangingPunct="1">
              <a:lnSpc>
                <a:spcPts val="766"/>
              </a:lnSpc>
              <a:spcBef>
                <a:spcPts val="0"/>
              </a:spcBef>
              <a:spcAft>
                <a:spcPts val="0"/>
              </a:spcAft>
            </a:pPr>
            <a:r>
              <a:rPr lang="en-US" sz="702" spc="79">
                <a:solidFill>
                  <a:srgbClr val="000000"/>
                </a:solidFill>
                <a:latin typeface="Glacial Indifference"/>
                <a:ea typeface="Glacial Indifference"/>
                <a:cs typeface="Glacial Indifference"/>
                <a:sym typeface="Glacial Indifference"/>
              </a:rPr>
              <a:t>PASS is born</a:t>
            </a:r>
          </a:p>
          <a:p>
            <a:pPr algn="ctr" defTabSz="642915" eaLnBrk="1" fontAlgn="auto" hangingPunct="1">
              <a:lnSpc>
                <a:spcPts val="766"/>
              </a:lnSpc>
              <a:spcAft>
                <a:spcPts val="0"/>
              </a:spcAft>
            </a:pPr>
            <a:endParaRPr lang="en-US" sz="702" spc="79">
              <a:solidFill>
                <a:srgbClr val="000000"/>
              </a:solidFill>
              <a:latin typeface="Glacial Indifference"/>
              <a:ea typeface="Glacial Indifference"/>
              <a:cs typeface="Glacial Indifference"/>
              <a:sym typeface="Glacial Indifference"/>
            </a:endParaRPr>
          </a:p>
        </p:txBody>
      </p:sp>
      <p:sp>
        <p:nvSpPr>
          <p:cNvPr id="46" name="TextBox 46"/>
          <p:cNvSpPr txBox="1"/>
          <p:nvPr/>
        </p:nvSpPr>
        <p:spPr>
          <a:xfrm>
            <a:off x="3583686" y="3329843"/>
            <a:ext cx="1289605" cy="307777"/>
          </a:xfrm>
          <a:prstGeom prst="rect">
            <a:avLst/>
          </a:prstGeom>
        </p:spPr>
        <p:txBody>
          <a:bodyPr lIns="0" tIns="0" rIns="0" bIns="0" rtlCol="0" anchor="t">
            <a:spAutoFit/>
          </a:bodyPr>
          <a:lstStyle/>
          <a:p>
            <a:pPr algn="just" defTabSz="642915" eaLnBrk="1" fontAlgn="auto" hangingPunct="1">
              <a:lnSpc>
                <a:spcPts val="766"/>
              </a:lnSpc>
              <a:spcBef>
                <a:spcPts val="0"/>
              </a:spcBef>
              <a:spcAft>
                <a:spcPts val="0"/>
              </a:spcAft>
            </a:pPr>
            <a:r>
              <a:rPr lang="en-US" sz="702" spc="79">
                <a:solidFill>
                  <a:srgbClr val="000000"/>
                </a:solidFill>
                <a:latin typeface="Glacial Indifference"/>
                <a:ea typeface="Glacial Indifference"/>
                <a:cs typeface="Glacial Indifference"/>
                <a:sym typeface="Glacial Indifference"/>
              </a:rPr>
              <a:t>Launched </a:t>
            </a:r>
          </a:p>
          <a:p>
            <a:pPr algn="just" defTabSz="642915" eaLnBrk="1" fontAlgn="auto" hangingPunct="1">
              <a:lnSpc>
                <a:spcPts val="766"/>
              </a:lnSpc>
              <a:spcBef>
                <a:spcPts val="0"/>
              </a:spcBef>
              <a:spcAft>
                <a:spcPts val="0"/>
              </a:spcAft>
            </a:pPr>
            <a:r>
              <a:rPr lang="en-US" sz="702" spc="79">
                <a:solidFill>
                  <a:srgbClr val="000000"/>
                </a:solidFill>
                <a:latin typeface="Glacial Indifference"/>
                <a:ea typeface="Glacial Indifference"/>
                <a:cs typeface="Glacial Indifference"/>
                <a:sym typeface="Glacial Indifference"/>
              </a:rPr>
              <a:t>Tomorrow's MSP®!</a:t>
            </a:r>
          </a:p>
          <a:p>
            <a:pPr algn="just" defTabSz="642915" eaLnBrk="1" fontAlgn="auto" hangingPunct="1">
              <a:lnSpc>
                <a:spcPts val="766"/>
              </a:lnSpc>
              <a:spcAft>
                <a:spcPts val="0"/>
              </a:spcAft>
            </a:pPr>
            <a:endParaRPr lang="en-US" sz="702" spc="79">
              <a:solidFill>
                <a:srgbClr val="000000"/>
              </a:solidFill>
              <a:latin typeface="Glacial Indifference"/>
              <a:ea typeface="Glacial Indifference"/>
              <a:cs typeface="Glacial Indifference"/>
              <a:sym typeface="Glacial Indifference"/>
            </a:endParaRPr>
          </a:p>
        </p:txBody>
      </p:sp>
      <p:grpSp>
        <p:nvGrpSpPr>
          <p:cNvPr id="47" name="Group 3">
            <a:extLst>
              <a:ext uri="{FF2B5EF4-FFF2-40B4-BE49-F238E27FC236}">
                <a16:creationId xmlns:a16="http://schemas.microsoft.com/office/drawing/2014/main" id="{E86C6281-A1C7-845C-2ECD-4D5B5FA610FF}"/>
              </a:ext>
            </a:extLst>
          </p:cNvPr>
          <p:cNvGrpSpPr/>
          <p:nvPr/>
        </p:nvGrpSpPr>
        <p:grpSpPr>
          <a:xfrm>
            <a:off x="15816" y="3771898"/>
            <a:ext cx="1328738" cy="282600"/>
            <a:chOff x="0" y="0"/>
            <a:chExt cx="699911" cy="148859"/>
          </a:xfrm>
        </p:grpSpPr>
        <p:sp>
          <p:nvSpPr>
            <p:cNvPr id="48" name="Freeform 4">
              <a:extLst>
                <a:ext uri="{FF2B5EF4-FFF2-40B4-BE49-F238E27FC236}">
                  <a16:creationId xmlns:a16="http://schemas.microsoft.com/office/drawing/2014/main" id="{DC03257C-BF08-7606-6D45-1B9B82B1D9D7}"/>
                </a:ext>
              </a:extLst>
            </p:cNvPr>
            <p:cNvSpPr/>
            <p:nvPr/>
          </p:nvSpPr>
          <p:spPr>
            <a:xfrm>
              <a:off x="0" y="0"/>
              <a:ext cx="699911" cy="148859"/>
            </a:xfrm>
            <a:custGeom>
              <a:avLst/>
              <a:gdLst/>
              <a:ahLst/>
              <a:cxnLst/>
              <a:rect l="l" t="t" r="r" b="b"/>
              <a:pathLst>
                <a:path w="699911" h="148859">
                  <a:moveTo>
                    <a:pt x="0" y="0"/>
                  </a:moveTo>
                  <a:lnTo>
                    <a:pt x="699911" y="0"/>
                  </a:lnTo>
                  <a:lnTo>
                    <a:pt x="699911" y="148859"/>
                  </a:lnTo>
                  <a:lnTo>
                    <a:pt x="0" y="148859"/>
                  </a:lnTo>
                  <a:close/>
                </a:path>
              </a:pathLst>
            </a:custGeom>
            <a:solidFill>
              <a:srgbClr val="000000">
                <a:alpha val="0"/>
              </a:srgbClr>
            </a:solidFill>
            <a:ln w="38100" cap="sq">
              <a:solidFill>
                <a:srgbClr val="9DB3C1"/>
              </a:solidFill>
              <a:prstDash val="solid"/>
              <a:miter/>
            </a:ln>
          </p:spPr>
          <p:txBody>
            <a:bodyPr/>
            <a:lstStyle/>
            <a:p>
              <a:pPr defTabSz="642915" eaLnBrk="1" fontAlgn="auto" hangingPunct="1">
                <a:spcBef>
                  <a:spcPts val="0"/>
                </a:spcBef>
                <a:spcAft>
                  <a:spcPts val="0"/>
                </a:spcAft>
              </a:pPr>
              <a:endParaRPr lang="en-US" sz="1266">
                <a:solidFill>
                  <a:prstClr val="black"/>
                </a:solidFill>
                <a:latin typeface="Calibri"/>
                <a:ea typeface="+mn-ea"/>
              </a:endParaRPr>
            </a:p>
          </p:txBody>
        </p:sp>
        <p:sp>
          <p:nvSpPr>
            <p:cNvPr id="49" name="TextBox 5">
              <a:extLst>
                <a:ext uri="{FF2B5EF4-FFF2-40B4-BE49-F238E27FC236}">
                  <a16:creationId xmlns:a16="http://schemas.microsoft.com/office/drawing/2014/main" id="{AFCBDFDC-2EF3-C975-B242-7CFD13BB693D}"/>
                </a:ext>
              </a:extLst>
            </p:cNvPr>
            <p:cNvSpPr txBox="1"/>
            <p:nvPr/>
          </p:nvSpPr>
          <p:spPr>
            <a:xfrm>
              <a:off x="0" y="9525"/>
              <a:ext cx="699911" cy="139334"/>
            </a:xfrm>
            <a:prstGeom prst="rect">
              <a:avLst/>
            </a:prstGeom>
          </p:spPr>
          <p:txBody>
            <a:bodyPr lIns="35719" tIns="35719" rIns="35719" bIns="35719" rtlCol="0" anchor="ctr"/>
            <a:lstStyle/>
            <a:p>
              <a:pPr algn="ctr" defTabSz="642915" eaLnBrk="1" fontAlgn="auto" hangingPunct="1">
                <a:lnSpc>
                  <a:spcPts val="1122"/>
                </a:lnSpc>
                <a:spcBef>
                  <a:spcPts val="0"/>
                </a:spcBef>
                <a:spcAft>
                  <a:spcPts val="0"/>
                </a:spcAft>
              </a:pPr>
              <a:r>
                <a:rPr lang="en-US" sz="984" b="1" spc="136" dirty="0">
                  <a:solidFill>
                    <a:srgbClr val="000000"/>
                  </a:solidFill>
                  <a:latin typeface="Glacial Indifference Bold"/>
                  <a:ea typeface="Glacial Indifference Bold"/>
                  <a:cs typeface="Glacial Indifference Bold"/>
                  <a:sym typeface="Glacial Indifference Bold"/>
                </a:rPr>
                <a:t>2026</a:t>
              </a:r>
            </a:p>
          </p:txBody>
        </p:sp>
      </p:grpSp>
      <p:sp>
        <p:nvSpPr>
          <p:cNvPr id="50" name="AutoShape 6">
            <a:extLst>
              <a:ext uri="{FF2B5EF4-FFF2-40B4-BE49-F238E27FC236}">
                <a16:creationId xmlns:a16="http://schemas.microsoft.com/office/drawing/2014/main" id="{9E287B00-A784-FEEF-F187-DEDA258A49E8}"/>
              </a:ext>
            </a:extLst>
          </p:cNvPr>
          <p:cNvSpPr/>
          <p:nvPr/>
        </p:nvSpPr>
        <p:spPr>
          <a:xfrm flipH="1">
            <a:off x="1322893" y="3888197"/>
            <a:ext cx="22360" cy="1208408"/>
          </a:xfrm>
          <a:prstGeom prst="line">
            <a:avLst/>
          </a:prstGeom>
          <a:ln w="38100" cap="flat">
            <a:solidFill>
              <a:srgbClr val="9DB3C1"/>
            </a:solidFill>
            <a:prstDash val="solid"/>
            <a:headEnd type="none" w="sm" len="sm"/>
            <a:tailEnd type="oval" w="lg" len="lg"/>
          </a:ln>
        </p:spPr>
        <p:txBody>
          <a:bodyPr/>
          <a:lstStyle/>
          <a:p>
            <a:pPr defTabSz="642915" eaLnBrk="1" fontAlgn="auto" hangingPunct="1">
              <a:spcBef>
                <a:spcPts val="0"/>
              </a:spcBef>
              <a:spcAft>
                <a:spcPts val="0"/>
              </a:spcAft>
            </a:pPr>
            <a:endParaRPr lang="en-US" sz="1266">
              <a:solidFill>
                <a:prstClr val="black"/>
              </a:solidFill>
              <a:latin typeface="Calibri"/>
              <a:ea typeface="+mn-ea"/>
            </a:endParaRPr>
          </a:p>
        </p:txBody>
      </p:sp>
      <p:sp>
        <p:nvSpPr>
          <p:cNvPr id="52" name="TextBox 23">
            <a:extLst>
              <a:ext uri="{FF2B5EF4-FFF2-40B4-BE49-F238E27FC236}">
                <a16:creationId xmlns:a16="http://schemas.microsoft.com/office/drawing/2014/main" id="{ECDB2C3B-AD24-9E5D-9D22-B0D200C7D889}"/>
              </a:ext>
            </a:extLst>
          </p:cNvPr>
          <p:cNvSpPr txBox="1"/>
          <p:nvPr/>
        </p:nvSpPr>
        <p:spPr>
          <a:xfrm>
            <a:off x="162171" y="4136416"/>
            <a:ext cx="1007313" cy="307777"/>
          </a:xfrm>
          <a:prstGeom prst="rect">
            <a:avLst/>
          </a:prstGeom>
        </p:spPr>
        <p:txBody>
          <a:bodyPr lIns="0" tIns="0" rIns="0" bIns="0" rtlCol="0" anchor="t">
            <a:spAutoFit/>
          </a:bodyPr>
          <a:lstStyle/>
          <a:p>
            <a:pPr algn="ctr" defTabSz="642915" eaLnBrk="1" fontAlgn="auto" hangingPunct="1">
              <a:lnSpc>
                <a:spcPts val="766"/>
              </a:lnSpc>
              <a:spcBef>
                <a:spcPts val="0"/>
              </a:spcBef>
              <a:spcAft>
                <a:spcPts val="0"/>
              </a:spcAft>
            </a:pPr>
            <a:r>
              <a:rPr lang="en-US" sz="702" spc="79" dirty="0">
                <a:solidFill>
                  <a:srgbClr val="000000"/>
                </a:solidFill>
                <a:latin typeface="Glacial Indifference"/>
                <a:ea typeface="Glacial Indifference"/>
                <a:cs typeface="Glacial Indifference"/>
                <a:sym typeface="Glacial Indifference"/>
              </a:rPr>
              <a:t>50</a:t>
            </a:r>
            <a:r>
              <a:rPr lang="en-US" sz="702" spc="79" baseline="30000" dirty="0">
                <a:solidFill>
                  <a:srgbClr val="000000"/>
                </a:solidFill>
                <a:latin typeface="Glacial Indifference"/>
                <a:ea typeface="Glacial Indifference"/>
                <a:cs typeface="Glacial Indifference"/>
                <a:sym typeface="Glacial Indifference"/>
              </a:rPr>
              <a:t>th</a:t>
            </a:r>
            <a:r>
              <a:rPr lang="en-US" sz="702" spc="79" dirty="0">
                <a:solidFill>
                  <a:srgbClr val="000000"/>
                </a:solidFill>
                <a:latin typeface="Glacial Indifference"/>
                <a:ea typeface="Glacial Indifference"/>
                <a:cs typeface="Glacial Indifference"/>
                <a:sym typeface="Glacial Indifference"/>
              </a:rPr>
              <a:t> Annual Conference </a:t>
            </a:r>
          </a:p>
          <a:p>
            <a:pPr algn="ctr" defTabSz="642915" eaLnBrk="1" fontAlgn="auto" hangingPunct="1">
              <a:lnSpc>
                <a:spcPts val="766"/>
              </a:lnSpc>
              <a:spcAft>
                <a:spcPts val="0"/>
              </a:spcAft>
            </a:pPr>
            <a:endParaRPr lang="en-US" sz="702" spc="79" dirty="0">
              <a:solidFill>
                <a:srgbClr val="000000"/>
              </a:solidFill>
              <a:latin typeface="Glacial Indifference"/>
              <a:ea typeface="Glacial Indifference"/>
              <a:cs typeface="Glacial Indifference"/>
              <a:sym typeface="Glacial Indifferenc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B019BE-F64B-7699-0B03-A8DA791C3583}"/>
              </a:ext>
            </a:extLst>
          </p:cNvPr>
          <p:cNvSpPr>
            <a:spLocks noGrp="1"/>
          </p:cNvSpPr>
          <p:nvPr>
            <p:ph type="body" sz="quarter" idx="10"/>
          </p:nvPr>
        </p:nvSpPr>
        <p:spPr>
          <a:xfrm>
            <a:off x="1157679" y="1269174"/>
            <a:ext cx="6720857" cy="590647"/>
          </a:xfrm>
        </p:spPr>
        <p:txBody>
          <a:bodyPr/>
          <a:lstStyle/>
          <a:p>
            <a:r>
              <a:rPr lang="en-US" dirty="0"/>
              <a:t>From Good to Great: How NAMSS Supports MSPs</a:t>
            </a:r>
          </a:p>
        </p:txBody>
      </p:sp>
    </p:spTree>
    <p:extLst>
      <p:ext uri="{BB962C8B-B14F-4D97-AF65-F5344CB8AC3E}">
        <p14:creationId xmlns:p14="http://schemas.microsoft.com/office/powerpoint/2010/main" val="2009921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background with white text&#10;&#10;Description automatically generated">
            <a:extLst>
              <a:ext uri="{FF2B5EF4-FFF2-40B4-BE49-F238E27FC236}">
                <a16:creationId xmlns:a16="http://schemas.microsoft.com/office/drawing/2014/main" id="{7D3E3015-A32E-9ABA-9E38-BE62A23AD758}"/>
              </a:ext>
            </a:extLst>
          </p:cNvPr>
          <p:cNvPicPr>
            <a:picLocks noChangeAspect="1"/>
          </p:cNvPicPr>
          <p:nvPr/>
        </p:nvPicPr>
        <p:blipFill>
          <a:blip r:embed="rId3"/>
          <a:stretch>
            <a:fillRect/>
          </a:stretch>
        </p:blipFill>
        <p:spPr>
          <a:xfrm>
            <a:off x="337801" y="285750"/>
            <a:ext cx="8468398" cy="4178924"/>
          </a:xfrm>
          <a:prstGeom prst="rect">
            <a:avLst/>
          </a:prstGeom>
        </p:spPr>
      </p:pic>
      <p:sp>
        <p:nvSpPr>
          <p:cNvPr id="4" name="TextBox 3">
            <a:extLst>
              <a:ext uri="{FF2B5EF4-FFF2-40B4-BE49-F238E27FC236}">
                <a16:creationId xmlns:a16="http://schemas.microsoft.com/office/drawing/2014/main" id="{5B51B34E-F8BB-5B99-F896-441F849F8725}"/>
              </a:ext>
            </a:extLst>
          </p:cNvPr>
          <p:cNvSpPr txBox="1"/>
          <p:nvPr/>
        </p:nvSpPr>
        <p:spPr>
          <a:xfrm>
            <a:off x="4751615" y="4673084"/>
            <a:ext cx="4130618" cy="369332"/>
          </a:xfrm>
          <a:prstGeom prst="rect">
            <a:avLst/>
          </a:prstGeom>
          <a:noFill/>
        </p:spPr>
        <p:txBody>
          <a:bodyPr wrap="none" rtlCol="0">
            <a:spAutoFit/>
          </a:bodyPr>
          <a:lstStyle/>
          <a:p>
            <a:r>
              <a:rPr lang="en-US" sz="1800" dirty="0">
                <a:solidFill>
                  <a:schemeClr val="bg1"/>
                </a:solidFill>
                <a:latin typeface="+mj-lt"/>
              </a:rPr>
              <a:t>What’s Your Favorite Member Benefit?</a:t>
            </a:r>
          </a:p>
        </p:txBody>
      </p:sp>
    </p:spTree>
    <p:extLst>
      <p:ext uri="{BB962C8B-B14F-4D97-AF65-F5344CB8AC3E}">
        <p14:creationId xmlns:p14="http://schemas.microsoft.com/office/powerpoint/2010/main" val="2917725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2C9EC-DAB3-C414-0BD0-07C9CDFDB1F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91D4B4-256C-93D7-862B-CED13A5A0714}"/>
              </a:ext>
            </a:extLst>
          </p:cNvPr>
          <p:cNvSpPr>
            <a:spLocks noGrp="1"/>
          </p:cNvSpPr>
          <p:nvPr>
            <p:ph idx="1"/>
          </p:nvPr>
        </p:nvSpPr>
        <p:spPr>
          <a:xfrm>
            <a:off x="385198" y="976584"/>
            <a:ext cx="8451773" cy="3299829"/>
          </a:xfrm>
        </p:spPr>
        <p:txBody>
          <a:bodyPr/>
          <a:lstStyle/>
          <a:p>
            <a:pPr marL="0" indent="0" algn="ctr" fontAlgn="auto">
              <a:spcAft>
                <a:spcPts val="0"/>
              </a:spcAft>
              <a:buNone/>
              <a:defRPr/>
            </a:pPr>
            <a:endParaRPr lang="en-US" sz="1200" b="1" u="sng" dirty="0"/>
          </a:p>
          <a:p>
            <a:pPr marL="0" indent="0" fontAlgn="auto">
              <a:spcAft>
                <a:spcPts val="0"/>
              </a:spcAft>
              <a:buNone/>
              <a:defRPr/>
            </a:pPr>
            <a:endParaRPr lang="en-US" dirty="0"/>
          </a:p>
          <a:p>
            <a:pPr marL="0" indent="0" fontAlgn="auto">
              <a:spcAft>
                <a:spcPts val="0"/>
              </a:spcAft>
              <a:buNone/>
              <a:defRPr/>
            </a:pPr>
            <a:endParaRPr lang="en-US" dirty="0"/>
          </a:p>
          <a:p>
            <a:pPr marL="0" indent="0" fontAlgn="auto">
              <a:spcAft>
                <a:spcPts val="0"/>
              </a:spcAft>
              <a:buNone/>
              <a:defRPr/>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BE829F68-825A-29D8-00C7-BACF169228CD}"/>
              </a:ext>
            </a:extLst>
          </p:cNvPr>
          <p:cNvSpPr>
            <a:spLocks noGrp="1"/>
          </p:cNvSpPr>
          <p:nvPr>
            <p:ph type="title"/>
          </p:nvPr>
        </p:nvSpPr>
        <p:spPr>
          <a:xfrm>
            <a:off x="152400" y="404745"/>
            <a:ext cx="8252616" cy="556317"/>
          </a:xfrm>
        </p:spPr>
        <p:txBody>
          <a:bodyPr>
            <a:normAutofit/>
          </a:bodyPr>
          <a:lstStyle/>
          <a:p>
            <a:r>
              <a:rPr lang="en-US" sz="2400" dirty="0"/>
              <a:t>NAMSS Growth: Powering Collaboration and Innovation</a:t>
            </a:r>
          </a:p>
        </p:txBody>
      </p:sp>
      <p:pic>
        <p:nvPicPr>
          <p:cNvPr id="5" name="Picture 4">
            <a:extLst>
              <a:ext uri="{FF2B5EF4-FFF2-40B4-BE49-F238E27FC236}">
                <a16:creationId xmlns:a16="http://schemas.microsoft.com/office/drawing/2014/main" id="{56665AC8-9702-5AD1-2FBB-DAE143FB57E0}"/>
              </a:ext>
            </a:extLst>
          </p:cNvPr>
          <p:cNvPicPr>
            <a:picLocks noChangeAspect="1"/>
          </p:cNvPicPr>
          <p:nvPr/>
        </p:nvPicPr>
        <p:blipFill>
          <a:blip r:embed="rId4"/>
          <a:stretch>
            <a:fillRect/>
          </a:stretch>
        </p:blipFill>
        <p:spPr>
          <a:xfrm>
            <a:off x="8405016" y="241373"/>
            <a:ext cx="648763" cy="536167"/>
          </a:xfrm>
          <a:prstGeom prst="rect">
            <a:avLst/>
          </a:prstGeom>
        </p:spPr>
      </p:pic>
      <p:sp>
        <p:nvSpPr>
          <p:cNvPr id="16" name="Rectangle 4">
            <a:extLst>
              <a:ext uri="{FF2B5EF4-FFF2-40B4-BE49-F238E27FC236}">
                <a16:creationId xmlns:a16="http://schemas.microsoft.com/office/drawing/2014/main" id="{51B8DEF4-42DD-4FDB-D0C5-3B2079499CD3}"/>
              </a:ext>
            </a:extLst>
          </p:cNvPr>
          <p:cNvSpPr>
            <a:spLocks noChangeArrowheads="1"/>
          </p:cNvSpPr>
          <p:nvPr/>
        </p:nvSpPr>
        <p:spPr bwMode="auto">
          <a:xfrm>
            <a:off x="1219213" y="1184286"/>
            <a:ext cx="6705573"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dirty="0">
                <a:ln>
                  <a:noFill/>
                </a:ln>
                <a:solidFill>
                  <a:schemeClr val="tx1"/>
                </a:solidFill>
                <a:effectLst/>
                <a:latin typeface="Arial" panose="020B0604020202020204" pitchFamily="34" charset="0"/>
              </a:rPr>
              <a:t>Expanding Membership</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 NAMSS has grown to </a:t>
            </a:r>
            <a:r>
              <a:rPr kumimoji="0" lang="en-US" altLang="en-US" sz="1400" b="1" i="0" u="none" strike="noStrike" cap="none" normalizeH="0" baseline="0" dirty="0">
                <a:ln>
                  <a:noFill/>
                </a:ln>
                <a:solidFill>
                  <a:schemeClr val="tx1"/>
                </a:solidFill>
                <a:effectLst/>
                <a:latin typeface="Arial" panose="020B0604020202020204" pitchFamily="34" charset="0"/>
              </a:rPr>
              <a:t>5,500+ members</a:t>
            </a:r>
            <a:r>
              <a:rPr kumimoji="0" lang="en-US" altLang="en-US" sz="1400" b="0" i="0" u="none" strike="noStrike" cap="none" normalizeH="0" baseline="0" dirty="0">
                <a:ln>
                  <a:noFill/>
                </a:ln>
                <a:solidFill>
                  <a:schemeClr val="tx1"/>
                </a:solidFill>
                <a:effectLst/>
                <a:latin typeface="Arial" panose="020B0604020202020204" pitchFamily="34" charset="0"/>
              </a:rPr>
              <a:t>, reflecting the increasing value of its services and resources.</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1400" b="1" dirty="0">
                <a:latin typeface="Arial" panose="020B0604020202020204" pitchFamily="34" charset="0"/>
              </a:rPr>
              <a:t>Massachusetts Members = 147</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dirty="0">
                <a:ln>
                  <a:noFill/>
                </a:ln>
                <a:solidFill>
                  <a:schemeClr val="tx1"/>
                </a:solidFill>
                <a:effectLst/>
                <a:latin typeface="Arial" panose="020B0604020202020204" pitchFamily="34" charset="0"/>
              </a:rPr>
              <a:t>Building Partnerships</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 NAMSS is strengthening ties with accrediting bodies like </a:t>
            </a:r>
            <a:r>
              <a:rPr kumimoji="0" lang="en-US" altLang="en-US" sz="1400" b="1" i="0" u="none" strike="noStrike" cap="none" normalizeH="0" baseline="0" dirty="0">
                <a:ln>
                  <a:noFill/>
                </a:ln>
                <a:solidFill>
                  <a:schemeClr val="tx1"/>
                </a:solidFill>
                <a:effectLst/>
                <a:latin typeface="Arial" panose="020B0604020202020204" pitchFamily="34" charset="0"/>
              </a:rPr>
              <a:t>AHA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1" i="0" u="none" strike="noStrike" cap="none" normalizeH="0" baseline="0" dirty="0">
                <a:ln>
                  <a:noFill/>
                </a:ln>
                <a:solidFill>
                  <a:schemeClr val="tx1"/>
                </a:solidFill>
                <a:effectLst/>
                <a:latin typeface="Arial" panose="020B0604020202020204" pitchFamily="34" charset="0"/>
              </a:rPr>
              <a:t>AMA</a:t>
            </a:r>
            <a:r>
              <a:rPr kumimoji="0" lang="en-US" altLang="en-US" sz="1400" b="0" i="0" u="none" strike="noStrike" cap="none" normalizeH="0" baseline="0" dirty="0">
                <a:ln>
                  <a:noFill/>
                </a:ln>
                <a:solidFill>
                  <a:schemeClr val="tx1"/>
                </a:solidFill>
                <a:effectLst/>
                <a:latin typeface="Arial" panose="020B0604020202020204" pitchFamily="34" charset="0"/>
              </a:rPr>
              <a:t>, and </a:t>
            </a:r>
            <a:r>
              <a:rPr kumimoji="0" lang="en-US" altLang="en-US" sz="1400" b="1" i="0" u="none" strike="noStrike" cap="none" normalizeH="0" baseline="0" dirty="0">
                <a:ln>
                  <a:noFill/>
                </a:ln>
                <a:solidFill>
                  <a:schemeClr val="tx1"/>
                </a:solidFill>
                <a:effectLst/>
                <a:latin typeface="Arial" panose="020B0604020202020204" pitchFamily="34" charset="0"/>
              </a:rPr>
              <a:t>ABMS</a:t>
            </a:r>
            <a:r>
              <a:rPr kumimoji="0" lang="en-US" altLang="en-US" sz="1400" b="0" i="0" u="none" strike="noStrike" cap="none" normalizeH="0" baseline="0" dirty="0">
                <a:ln>
                  <a:noFill/>
                </a:ln>
                <a:solidFill>
                  <a:schemeClr val="tx1"/>
                </a:solidFill>
                <a:effectLst/>
                <a:latin typeface="Arial" panose="020B0604020202020204" pitchFamily="34" charset="0"/>
              </a:rPr>
              <a:t> to enhance professional standards.</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dirty="0">
                <a:ln>
                  <a:noFill/>
                </a:ln>
                <a:solidFill>
                  <a:schemeClr val="tx1"/>
                </a:solidFill>
                <a:effectLst/>
                <a:latin typeface="Arial" panose="020B0604020202020204" pitchFamily="34" charset="0"/>
              </a:rPr>
              <a:t>Advocacy</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 NAMSS advocates on behalf of MSPs nationwide, with initiatives such as the SOC Task Force, Ideal Credentialing Standards, Leadership Certification, Tomorrow’s MSP® Campaign, and the Annual Roundtable. NAMSS promotes best practices and aligns with industry leaders to ensure MSPs are supported by the latest standards.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Rectangle 5">
            <a:extLst>
              <a:ext uri="{FF2B5EF4-FFF2-40B4-BE49-F238E27FC236}">
                <a16:creationId xmlns:a16="http://schemas.microsoft.com/office/drawing/2014/main" id="{A0EF2986-110D-28CB-A05B-D701B64E905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6">
            <a:extLst>
              <a:ext uri="{FF2B5EF4-FFF2-40B4-BE49-F238E27FC236}">
                <a16:creationId xmlns:a16="http://schemas.microsoft.com/office/drawing/2014/main" id="{0F2323EE-1A1D-983A-7F59-5A81C1C33F25}"/>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 name="Picture 20" descr="A group of people with a check mark&#10;&#10;Description automatically generated">
            <a:extLst>
              <a:ext uri="{FF2B5EF4-FFF2-40B4-BE49-F238E27FC236}">
                <a16:creationId xmlns:a16="http://schemas.microsoft.com/office/drawing/2014/main" id="{D41FBD06-3A46-D656-FB5D-AB85CA1FBB54}"/>
              </a:ext>
            </a:extLst>
          </p:cNvPr>
          <p:cNvPicPr>
            <a:picLocks noChangeAspect="1"/>
          </p:cNvPicPr>
          <p:nvPr/>
        </p:nvPicPr>
        <p:blipFill>
          <a:blip r:embed="rId5"/>
          <a:stretch>
            <a:fillRect/>
          </a:stretch>
        </p:blipFill>
        <p:spPr>
          <a:xfrm>
            <a:off x="385198" y="1160106"/>
            <a:ext cx="831813" cy="831813"/>
          </a:xfrm>
          <a:prstGeom prst="rect">
            <a:avLst/>
          </a:prstGeom>
        </p:spPr>
      </p:pic>
      <p:pic>
        <p:nvPicPr>
          <p:cNvPr id="23" name="Picture 22" descr="A green circle with a white outline of hands shaking&#10;&#10;Description automatically generated">
            <a:extLst>
              <a:ext uri="{FF2B5EF4-FFF2-40B4-BE49-F238E27FC236}">
                <a16:creationId xmlns:a16="http://schemas.microsoft.com/office/drawing/2014/main" id="{F0964478-472A-A38A-5049-94EF46BE3B13}"/>
              </a:ext>
            </a:extLst>
          </p:cNvPr>
          <p:cNvPicPr>
            <a:picLocks noChangeAspect="1"/>
          </p:cNvPicPr>
          <p:nvPr/>
        </p:nvPicPr>
        <p:blipFill>
          <a:blip r:embed="rId6"/>
          <a:stretch>
            <a:fillRect/>
          </a:stretch>
        </p:blipFill>
        <p:spPr>
          <a:xfrm>
            <a:off x="385198" y="2149185"/>
            <a:ext cx="831813" cy="831813"/>
          </a:xfrm>
          <a:prstGeom prst="rect">
            <a:avLst/>
          </a:prstGeom>
        </p:spPr>
      </p:pic>
      <p:pic>
        <p:nvPicPr>
          <p:cNvPr id="25" name="Picture 24" descr="A white line on a blue circle&#10;&#10;Description automatically generated">
            <a:extLst>
              <a:ext uri="{FF2B5EF4-FFF2-40B4-BE49-F238E27FC236}">
                <a16:creationId xmlns:a16="http://schemas.microsoft.com/office/drawing/2014/main" id="{6078DC44-9B81-B4E3-A1F2-9496DC5CEDDF}"/>
              </a:ext>
            </a:extLst>
          </p:cNvPr>
          <p:cNvPicPr>
            <a:picLocks noChangeAspect="1"/>
          </p:cNvPicPr>
          <p:nvPr/>
        </p:nvPicPr>
        <p:blipFill>
          <a:blip r:embed="rId7"/>
          <a:stretch>
            <a:fillRect/>
          </a:stretch>
        </p:blipFill>
        <p:spPr>
          <a:xfrm>
            <a:off x="367848" y="3152912"/>
            <a:ext cx="831813" cy="831813"/>
          </a:xfrm>
          <a:prstGeom prst="rect">
            <a:avLst/>
          </a:prstGeom>
        </p:spPr>
      </p:pic>
    </p:spTree>
    <p:extLst>
      <p:ext uri="{BB962C8B-B14F-4D97-AF65-F5344CB8AC3E}">
        <p14:creationId xmlns:p14="http://schemas.microsoft.com/office/powerpoint/2010/main" val="4173927656"/>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BF6897-7DCC-AC41-94E2-A02EF91256F5}"/>
              </a:ext>
            </a:extLst>
          </p:cNvPr>
          <p:cNvSpPr>
            <a:spLocks noGrp="1"/>
          </p:cNvSpPr>
          <p:nvPr>
            <p:ph idx="1"/>
          </p:nvPr>
        </p:nvSpPr>
        <p:spPr>
          <a:xfrm>
            <a:off x="385198" y="976584"/>
            <a:ext cx="8451773" cy="3299829"/>
          </a:xfrm>
        </p:spPr>
        <p:txBody>
          <a:bodyPr/>
          <a:lstStyle/>
          <a:p>
            <a:pPr marL="0" indent="0" algn="ctr" fontAlgn="auto">
              <a:spcAft>
                <a:spcPts val="0"/>
              </a:spcAft>
              <a:buNone/>
              <a:defRPr/>
            </a:pPr>
            <a:endParaRPr lang="en-US" sz="1200" b="1" u="sng" dirty="0"/>
          </a:p>
          <a:p>
            <a:pPr marL="0" indent="0" fontAlgn="auto">
              <a:spcAft>
                <a:spcPts val="0"/>
              </a:spcAft>
              <a:buNone/>
              <a:defRPr/>
            </a:pPr>
            <a:endParaRPr lang="en-US" dirty="0"/>
          </a:p>
          <a:p>
            <a:pPr marL="0" indent="0" fontAlgn="auto">
              <a:spcAft>
                <a:spcPts val="0"/>
              </a:spcAft>
              <a:buNone/>
              <a:defRPr/>
            </a:pPr>
            <a:endParaRPr lang="en-US" dirty="0"/>
          </a:p>
          <a:p>
            <a:pPr marL="0" indent="0" fontAlgn="auto">
              <a:spcAft>
                <a:spcPts val="0"/>
              </a:spcAft>
              <a:buNone/>
              <a:defRPr/>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AADE62D1-D119-9345-8253-4D958F285139}"/>
              </a:ext>
            </a:extLst>
          </p:cNvPr>
          <p:cNvSpPr>
            <a:spLocks noGrp="1"/>
          </p:cNvSpPr>
          <p:nvPr>
            <p:ph type="title"/>
          </p:nvPr>
        </p:nvSpPr>
        <p:spPr>
          <a:xfrm>
            <a:off x="152400" y="404745"/>
            <a:ext cx="8252616" cy="556317"/>
          </a:xfrm>
        </p:spPr>
        <p:txBody>
          <a:bodyPr>
            <a:normAutofit/>
          </a:bodyPr>
          <a:lstStyle/>
          <a:p>
            <a:r>
              <a:rPr lang="en-US" sz="2400" dirty="0"/>
              <a:t>NAMSS Growth: Powering Collaboration and Innovation</a:t>
            </a:r>
          </a:p>
        </p:txBody>
      </p:sp>
      <p:pic>
        <p:nvPicPr>
          <p:cNvPr id="5" name="Picture 4">
            <a:extLst>
              <a:ext uri="{FF2B5EF4-FFF2-40B4-BE49-F238E27FC236}">
                <a16:creationId xmlns:a16="http://schemas.microsoft.com/office/drawing/2014/main" id="{4324867C-A464-7522-7E72-51FBBD9CF5DC}"/>
              </a:ext>
            </a:extLst>
          </p:cNvPr>
          <p:cNvPicPr>
            <a:picLocks noChangeAspect="1"/>
          </p:cNvPicPr>
          <p:nvPr/>
        </p:nvPicPr>
        <p:blipFill>
          <a:blip r:embed="rId4"/>
          <a:stretch>
            <a:fillRect/>
          </a:stretch>
        </p:blipFill>
        <p:spPr>
          <a:xfrm>
            <a:off x="8405016" y="241373"/>
            <a:ext cx="648763" cy="536167"/>
          </a:xfrm>
          <a:prstGeom prst="rect">
            <a:avLst/>
          </a:prstGeom>
        </p:spPr>
      </p:pic>
      <p:sp>
        <p:nvSpPr>
          <p:cNvPr id="16" name="Rectangle 4">
            <a:extLst>
              <a:ext uri="{FF2B5EF4-FFF2-40B4-BE49-F238E27FC236}">
                <a16:creationId xmlns:a16="http://schemas.microsoft.com/office/drawing/2014/main" id="{6722510D-19A8-4177-C433-0039EB7D8292}"/>
              </a:ext>
            </a:extLst>
          </p:cNvPr>
          <p:cNvSpPr>
            <a:spLocks noChangeArrowheads="1"/>
          </p:cNvSpPr>
          <p:nvPr/>
        </p:nvSpPr>
        <p:spPr bwMode="auto">
          <a:xfrm>
            <a:off x="1685278" y="1124434"/>
            <a:ext cx="6897162"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dirty="0">
                <a:ln>
                  <a:noFill/>
                </a:ln>
                <a:solidFill>
                  <a:schemeClr val="tx1"/>
                </a:solidFill>
                <a:effectLst/>
                <a:latin typeface="Arial" panose="020B0604020202020204" pitchFamily="34" charset="0"/>
              </a:rPr>
              <a:t>Educational Resources</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NAMSS provides </a:t>
            </a:r>
            <a:r>
              <a:rPr kumimoji="0" lang="en-US" altLang="en-US" sz="2000" b="1" i="0" u="none" strike="noStrike" cap="none" normalizeH="0" baseline="0" dirty="0">
                <a:ln>
                  <a:noFill/>
                </a:ln>
                <a:solidFill>
                  <a:schemeClr val="tx1"/>
                </a:solidFill>
                <a:effectLst/>
                <a:latin typeface="Arial" panose="020B0604020202020204" pitchFamily="34" charset="0"/>
              </a:rPr>
              <a:t>toolkits</a:t>
            </a:r>
            <a:r>
              <a:rPr kumimoji="0" lang="en-US" altLang="en-US" sz="2000" b="0" i="0" u="none" strike="noStrike" cap="none" normalizeH="0" baseline="0" dirty="0">
                <a:ln>
                  <a:noFill/>
                </a:ln>
                <a:solidFill>
                  <a:schemeClr val="tx1"/>
                </a:solidFill>
                <a:effectLst/>
                <a:latin typeface="Arial" panose="020B0604020202020204" pitchFamily="34" charset="0"/>
              </a:rPr>
              <a:t> like the </a:t>
            </a:r>
            <a:r>
              <a:rPr kumimoji="0" lang="en-US" altLang="en-US" sz="2000" b="1" i="0" u="none" strike="noStrike" cap="none" normalizeH="0" baseline="0" dirty="0">
                <a:ln>
                  <a:noFill/>
                </a:ln>
                <a:solidFill>
                  <a:schemeClr val="tx1"/>
                </a:solidFill>
                <a:effectLst/>
                <a:latin typeface="Arial" panose="020B0604020202020204" pitchFamily="34" charset="0"/>
              </a:rPr>
              <a:t>Hospital Merger and Acquisition Toolkit</a:t>
            </a:r>
            <a:r>
              <a:rPr kumimoji="0" lang="en-US" altLang="en-US" sz="2000" b="0" i="0" u="none" strike="noStrike" cap="none" normalizeH="0" baseline="0" dirty="0">
                <a:ln>
                  <a:noFill/>
                </a:ln>
                <a:solidFill>
                  <a:schemeClr val="tx1"/>
                </a:solidFill>
                <a:effectLst/>
                <a:latin typeface="Arial" panose="020B0604020202020204" pitchFamily="34" charset="0"/>
              </a:rPr>
              <a:t> to support members' decision-making.</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dirty="0">
                <a:ln>
                  <a:noFill/>
                </a:ln>
                <a:solidFill>
                  <a:schemeClr val="tx1"/>
                </a:solidFill>
                <a:effectLst/>
                <a:latin typeface="Arial" panose="020B0604020202020204" pitchFamily="34" charset="0"/>
              </a:rPr>
              <a:t>Strategic Impact</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 Collaborations with partners help strengthen networks, set industry standards, and offer more opportunities for members.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Rectangle 5">
            <a:extLst>
              <a:ext uri="{FF2B5EF4-FFF2-40B4-BE49-F238E27FC236}">
                <a16:creationId xmlns:a16="http://schemas.microsoft.com/office/drawing/2014/main" id="{EB8B10F3-DD76-389B-3F61-FA0F57EADC1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6">
            <a:extLst>
              <a:ext uri="{FF2B5EF4-FFF2-40B4-BE49-F238E27FC236}">
                <a16:creationId xmlns:a16="http://schemas.microsoft.com/office/drawing/2014/main" id="{76216A32-552F-1A1F-3FEC-65AE57745AE5}"/>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7" name="Picture 26" descr="A light bulb on a book&#10;&#10;Description automatically generated">
            <a:extLst>
              <a:ext uri="{FF2B5EF4-FFF2-40B4-BE49-F238E27FC236}">
                <a16:creationId xmlns:a16="http://schemas.microsoft.com/office/drawing/2014/main" id="{8A11F045-21E0-93F0-2355-F43658F18430}"/>
              </a:ext>
            </a:extLst>
          </p:cNvPr>
          <p:cNvPicPr>
            <a:picLocks noChangeAspect="1"/>
          </p:cNvPicPr>
          <p:nvPr/>
        </p:nvPicPr>
        <p:blipFill>
          <a:blip r:embed="rId5"/>
          <a:stretch>
            <a:fillRect/>
          </a:stretch>
        </p:blipFill>
        <p:spPr>
          <a:xfrm>
            <a:off x="424770" y="1235743"/>
            <a:ext cx="1220937" cy="1220937"/>
          </a:xfrm>
          <a:prstGeom prst="rect">
            <a:avLst/>
          </a:prstGeom>
        </p:spPr>
      </p:pic>
      <p:pic>
        <p:nvPicPr>
          <p:cNvPr id="29" name="Picture 28" descr="A logo of hands holding a globe&#10;&#10;Description automatically generated">
            <a:extLst>
              <a:ext uri="{FF2B5EF4-FFF2-40B4-BE49-F238E27FC236}">
                <a16:creationId xmlns:a16="http://schemas.microsoft.com/office/drawing/2014/main" id="{8400949F-D185-BE62-AF82-268823A7F09D}"/>
              </a:ext>
            </a:extLst>
          </p:cNvPr>
          <p:cNvPicPr>
            <a:picLocks noChangeAspect="1"/>
          </p:cNvPicPr>
          <p:nvPr/>
        </p:nvPicPr>
        <p:blipFill>
          <a:blip r:embed="rId6"/>
          <a:stretch>
            <a:fillRect/>
          </a:stretch>
        </p:blipFill>
        <p:spPr>
          <a:xfrm>
            <a:off x="422009" y="2456019"/>
            <a:ext cx="1220936" cy="1220936"/>
          </a:xfrm>
          <a:prstGeom prst="rect">
            <a:avLst/>
          </a:prstGeom>
        </p:spPr>
      </p:pic>
    </p:spTree>
    <p:extLst>
      <p:ext uri="{BB962C8B-B14F-4D97-AF65-F5344CB8AC3E}">
        <p14:creationId xmlns:p14="http://schemas.microsoft.com/office/powerpoint/2010/main" val="2589317277"/>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34274" y="978142"/>
            <a:ext cx="8451772" cy="3117201"/>
          </a:xfrm>
        </p:spPr>
        <p:txBody>
          <a:bodyPr/>
          <a:lstStyle/>
          <a:p>
            <a:pPr marL="0" indent="0" algn="l" fontAlgn="base">
              <a:buNone/>
            </a:pPr>
            <a:r>
              <a:rPr lang="en-US" sz="1800" b="1" i="0" dirty="0">
                <a:solidFill>
                  <a:srgbClr val="6C3C5E"/>
                </a:solidFill>
                <a:effectLst/>
                <a:latin typeface="+mj-lt"/>
              </a:rPr>
              <a:t>Community Features </a:t>
            </a:r>
          </a:p>
          <a:p>
            <a:pPr algn="l" fontAlgn="base"/>
            <a:r>
              <a:rPr lang="en-US" sz="1600" b="1" i="0" dirty="0">
                <a:solidFill>
                  <a:srgbClr val="282828"/>
                </a:solidFill>
                <a:effectLst/>
                <a:latin typeface="+mj-lt"/>
              </a:rPr>
              <a:t>Discussions</a:t>
            </a:r>
            <a:endParaRPr lang="en-US" sz="1600" b="0" i="0" dirty="0">
              <a:solidFill>
                <a:srgbClr val="282828"/>
              </a:solidFill>
              <a:effectLst/>
              <a:latin typeface="+mj-lt"/>
            </a:endParaRPr>
          </a:p>
          <a:p>
            <a:pPr lvl="1"/>
            <a:r>
              <a:rPr lang="en-US" sz="1600" b="0" i="0" dirty="0">
                <a:solidFill>
                  <a:srgbClr val="282828"/>
                </a:solidFill>
                <a:effectLst/>
                <a:latin typeface="Arial" panose="020B0604020202020204" pitchFamily="34" charset="0"/>
                <a:cs typeface="Arial" panose="020B0604020202020204" pitchFamily="34" charset="0"/>
              </a:rPr>
              <a:t>NAMSS members can participate in one of our 18 thriving community forums for discussion and questions specific to the medical services profession. Collaborate with professionals around the country to get answers to your questions and expand your industry knowledge.</a:t>
            </a:r>
          </a:p>
          <a:p>
            <a:pPr algn="l" fontAlgn="base"/>
            <a:r>
              <a:rPr lang="en-US" sz="1600" b="1" i="0" dirty="0">
                <a:solidFill>
                  <a:srgbClr val="282828"/>
                </a:solidFill>
                <a:effectLst/>
                <a:latin typeface="Arial" panose="020B0604020202020204" pitchFamily="34" charset="0"/>
                <a:cs typeface="Arial" panose="020B0604020202020204" pitchFamily="34" charset="0"/>
              </a:rPr>
              <a:t>Library</a:t>
            </a:r>
            <a:endParaRPr lang="en-US" sz="1600" b="0" i="0" dirty="0">
              <a:solidFill>
                <a:srgbClr val="282828"/>
              </a:solidFill>
              <a:effectLst/>
              <a:latin typeface="Arial" panose="020B0604020202020204" pitchFamily="34" charset="0"/>
              <a:cs typeface="Arial" panose="020B0604020202020204" pitchFamily="34" charset="0"/>
            </a:endParaRPr>
          </a:p>
          <a:p>
            <a:pPr lvl="1"/>
            <a:r>
              <a:rPr lang="en-US" sz="1600" b="0" i="0" dirty="0">
                <a:solidFill>
                  <a:srgbClr val="282828"/>
                </a:solidFill>
                <a:effectLst/>
                <a:latin typeface="Arial" panose="020B0604020202020204" pitchFamily="34" charset="0"/>
                <a:cs typeface="Arial" panose="020B0604020202020204" pitchFamily="34" charset="0"/>
              </a:rPr>
              <a:t>The NAMSS Connection Zone allows members to create a library of professional resources dedicated to MSPs. Share and discover new information to stay up-to-date on your knowledge of the medical services industry.</a:t>
            </a:r>
          </a:p>
          <a:p>
            <a:pPr algn="l" fontAlgn="base"/>
            <a:r>
              <a:rPr lang="en-US" sz="1600" b="1" i="0" dirty="0">
                <a:solidFill>
                  <a:srgbClr val="282828"/>
                </a:solidFill>
                <a:effectLst/>
                <a:latin typeface="Arial" panose="020B0604020202020204" pitchFamily="34" charset="0"/>
                <a:cs typeface="Arial" panose="020B0604020202020204" pitchFamily="34" charset="0"/>
              </a:rPr>
              <a:t>Connect</a:t>
            </a:r>
            <a:endParaRPr lang="en-US" sz="1600" b="0" i="0" dirty="0">
              <a:solidFill>
                <a:srgbClr val="282828"/>
              </a:solidFill>
              <a:effectLst/>
              <a:latin typeface="Arial" panose="020B0604020202020204" pitchFamily="34" charset="0"/>
              <a:cs typeface="Arial" panose="020B0604020202020204" pitchFamily="34" charset="0"/>
            </a:endParaRPr>
          </a:p>
          <a:p>
            <a:pPr lvl="1"/>
            <a:r>
              <a:rPr lang="en-US" sz="1600" b="0" i="0" dirty="0">
                <a:solidFill>
                  <a:srgbClr val="282828"/>
                </a:solidFill>
                <a:effectLst/>
                <a:latin typeface="Arial" panose="020B0604020202020204" pitchFamily="34" charset="0"/>
                <a:cs typeface="Arial" panose="020B0604020202020204" pitchFamily="34" charset="0"/>
              </a:rPr>
              <a:t>Build your network of MSPs by saving contacts in your community contact book. Send messages following up on discussions and build relationships with your fellow MSPs.</a:t>
            </a:r>
          </a:p>
        </p:txBody>
      </p:sp>
      <p:sp>
        <p:nvSpPr>
          <p:cNvPr id="4" name="Title 1"/>
          <p:cNvSpPr>
            <a:spLocks noGrp="1"/>
          </p:cNvSpPr>
          <p:nvPr>
            <p:ph type="title"/>
          </p:nvPr>
        </p:nvSpPr>
        <p:spPr/>
        <p:txBody>
          <a:bodyPr/>
          <a:lstStyle/>
          <a:p>
            <a:r>
              <a:rPr lang="en-US"/>
              <a:t>NAMSS Connection Zone</a:t>
            </a:r>
          </a:p>
        </p:txBody>
      </p:sp>
      <p:pic>
        <p:nvPicPr>
          <p:cNvPr id="7" name="Picture 6">
            <a:extLst>
              <a:ext uri="{FF2B5EF4-FFF2-40B4-BE49-F238E27FC236}">
                <a16:creationId xmlns:a16="http://schemas.microsoft.com/office/drawing/2014/main" id="{C3E1C75C-1667-4573-B2BC-54D276C028EC}"/>
              </a:ext>
            </a:extLst>
          </p:cNvPr>
          <p:cNvPicPr>
            <a:picLocks noChangeAspect="1"/>
          </p:cNvPicPr>
          <p:nvPr/>
        </p:nvPicPr>
        <p:blipFill>
          <a:blip r:embed="rId3"/>
          <a:stretch>
            <a:fillRect/>
          </a:stretch>
        </p:blipFill>
        <p:spPr>
          <a:xfrm>
            <a:off x="5428024" y="645573"/>
            <a:ext cx="3381703" cy="849726"/>
          </a:xfrm>
          <a:prstGeom prst="rect">
            <a:avLst/>
          </a:prstGeom>
        </p:spPr>
      </p:pic>
      <p:sp>
        <p:nvSpPr>
          <p:cNvPr id="8" name="TextBox 7">
            <a:extLst>
              <a:ext uri="{FF2B5EF4-FFF2-40B4-BE49-F238E27FC236}">
                <a16:creationId xmlns:a16="http://schemas.microsoft.com/office/drawing/2014/main" id="{0C095338-2AA0-4700-898D-84CB48680E6A}"/>
              </a:ext>
            </a:extLst>
          </p:cNvPr>
          <p:cNvSpPr txBox="1"/>
          <p:nvPr/>
        </p:nvSpPr>
        <p:spPr>
          <a:xfrm>
            <a:off x="3996558" y="4778216"/>
            <a:ext cx="5147442" cy="338554"/>
          </a:xfrm>
          <a:prstGeom prst="rect">
            <a:avLst/>
          </a:prstGeom>
          <a:noFill/>
        </p:spPr>
        <p:txBody>
          <a:bodyPr wrap="square">
            <a:spAutoFit/>
          </a:bodyPr>
          <a:lstStyle/>
          <a:p>
            <a:r>
              <a:rPr lang="en-US" sz="1600" dirty="0">
                <a:latin typeface="+mj-lt"/>
                <a:hlinkClick r:id="rId4"/>
              </a:rPr>
              <a:t>https://</a:t>
            </a:r>
            <a:r>
              <a:rPr lang="en-US" sz="1600" dirty="0" err="1">
                <a:latin typeface="+mj-lt"/>
                <a:hlinkClick r:id="rId4"/>
              </a:rPr>
              <a:t>www.namss.org</a:t>
            </a:r>
            <a:r>
              <a:rPr lang="en-US" sz="1600" dirty="0">
                <a:latin typeface="+mj-lt"/>
                <a:hlinkClick r:id="rId4"/>
              </a:rPr>
              <a:t>/NAMSS-Connection-Zone</a:t>
            </a:r>
            <a:r>
              <a:rPr lang="en-US" sz="1600" dirty="0">
                <a:latin typeface="+mj-lt"/>
              </a:rPr>
              <a:t> </a:t>
            </a:r>
          </a:p>
        </p:txBody>
      </p:sp>
    </p:spTree>
    <p:extLst>
      <p:ext uri="{BB962C8B-B14F-4D97-AF65-F5344CB8AC3E}">
        <p14:creationId xmlns:p14="http://schemas.microsoft.com/office/powerpoint/2010/main" val="3206894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256452" y="1115159"/>
            <a:ext cx="5975088" cy="3035466"/>
          </a:xfrm>
        </p:spPr>
        <p:txBody>
          <a:bodyPr/>
          <a:lstStyle/>
          <a:p>
            <a:pPr marL="0" indent="0">
              <a:buNone/>
            </a:pPr>
            <a:r>
              <a:rPr lang="en-US" sz="1400" b="1" dirty="0">
                <a:solidFill>
                  <a:schemeClr val="tx1">
                    <a:lumMod val="49000"/>
                  </a:schemeClr>
                </a:solidFill>
                <a:latin typeface="Calibri"/>
                <a:ea typeface="ＭＳ Ｐゴシック"/>
              </a:rPr>
              <a:t>Fellow Program (Since 2016)</a:t>
            </a:r>
            <a:endParaRPr lang="en-US" sz="1400" dirty="0">
              <a:solidFill>
                <a:schemeClr val="tx1">
                  <a:lumMod val="49000"/>
                </a:schemeClr>
              </a:solidFill>
              <a:latin typeface="Calibri"/>
              <a:ea typeface="ＭＳ Ｐゴシック"/>
            </a:endParaRPr>
          </a:p>
          <a:p>
            <a:r>
              <a:rPr lang="en-US" sz="1400" dirty="0">
                <a:solidFill>
                  <a:schemeClr val="tx1">
                    <a:lumMod val="49000"/>
                  </a:schemeClr>
                </a:solidFill>
                <a:latin typeface="Calibri"/>
                <a:ea typeface="ＭＳ Ｐゴシック"/>
              </a:rPr>
              <a:t>Recognizes MSPs for outstanding leadership, mentorship, and education</a:t>
            </a:r>
          </a:p>
          <a:p>
            <a:r>
              <a:rPr lang="en-US" sz="1400" b="1" dirty="0">
                <a:solidFill>
                  <a:schemeClr val="tx1">
                    <a:lumMod val="49000"/>
                  </a:schemeClr>
                </a:solidFill>
                <a:latin typeface="Calibri"/>
                <a:ea typeface="ＭＳ Ｐゴシック"/>
              </a:rPr>
              <a:t>Total Fellows (2024):</a:t>
            </a:r>
            <a:r>
              <a:rPr lang="en-US" sz="1400" dirty="0">
                <a:solidFill>
                  <a:schemeClr val="tx1">
                    <a:lumMod val="49000"/>
                  </a:schemeClr>
                </a:solidFill>
                <a:latin typeface="Calibri"/>
                <a:ea typeface="ＭＳ Ｐゴシック"/>
              </a:rPr>
              <a:t> 53</a:t>
            </a:r>
          </a:p>
          <a:p>
            <a:r>
              <a:rPr lang="en-US" sz="1400" b="1" dirty="0">
                <a:solidFill>
                  <a:schemeClr val="tx1">
                    <a:lumMod val="49000"/>
                  </a:schemeClr>
                </a:solidFill>
                <a:latin typeface="Calibri"/>
                <a:ea typeface="ＭＳ Ｐゴシック"/>
              </a:rPr>
              <a:t>2025 Applications:</a:t>
            </a:r>
            <a:r>
              <a:rPr lang="en-US" sz="1400" dirty="0">
                <a:solidFill>
                  <a:schemeClr val="tx1">
                    <a:lumMod val="49000"/>
                  </a:schemeClr>
                </a:solidFill>
                <a:latin typeface="Calibri"/>
                <a:ea typeface="ＭＳ Ｐゴシック"/>
              </a:rPr>
              <a:t> Spring</a:t>
            </a:r>
          </a:p>
          <a:p>
            <a:r>
              <a:rPr lang="en-US" sz="1400" b="1" dirty="0">
                <a:solidFill>
                  <a:schemeClr val="tx1">
                    <a:lumMod val="49000"/>
                  </a:schemeClr>
                </a:solidFill>
                <a:latin typeface="Calibri"/>
                <a:ea typeface="ＭＳ Ｐゴシック"/>
              </a:rPr>
              <a:t>Massachusetts Fellows:</a:t>
            </a:r>
          </a:p>
          <a:p>
            <a:pPr lvl="1"/>
            <a:r>
              <a:rPr lang="en-US" sz="1100" b="1" i="0" dirty="0">
                <a:solidFill>
                  <a:srgbClr val="54565B"/>
                </a:solidFill>
                <a:effectLst/>
                <a:latin typeface="inherit"/>
              </a:rPr>
              <a:t>Roxanne Chamberlain, MBA, FACHE, CPMSM, CPCS, CPHQ, FMSP</a:t>
            </a:r>
            <a:r>
              <a:rPr lang="en-US" sz="1100" b="0" i="0" dirty="0">
                <a:solidFill>
                  <a:srgbClr val="54565B"/>
                </a:solidFill>
                <a:effectLst/>
                <a:latin typeface="inherit"/>
              </a:rPr>
              <a:t>, Senior Director of Medical Staff Services, Baystate Health System, Springfield, MA</a:t>
            </a:r>
          </a:p>
          <a:p>
            <a:pPr lvl="1"/>
            <a:r>
              <a:rPr lang="en-US" sz="1100" b="1" i="0" dirty="0">
                <a:solidFill>
                  <a:srgbClr val="54565B"/>
                </a:solidFill>
                <a:effectLst/>
                <a:latin typeface="inherit"/>
              </a:rPr>
              <a:t>Mathieu Gaulin, CPMSM, CPCS, FMSP, </a:t>
            </a:r>
            <a:r>
              <a:rPr lang="en-US" sz="1100" b="0" i="0" dirty="0">
                <a:solidFill>
                  <a:srgbClr val="54565B"/>
                </a:solidFill>
                <a:effectLst/>
                <a:latin typeface="inherit"/>
              </a:rPr>
              <a:t>Senior Director, Professional Medical Staff Services, Boston Children's Hospital, Boston, MA</a:t>
            </a:r>
          </a:p>
          <a:p>
            <a:pPr marL="0" indent="0">
              <a:buNone/>
            </a:pPr>
            <a:r>
              <a:rPr lang="en-US" sz="1400" b="1" dirty="0">
                <a:solidFill>
                  <a:schemeClr val="tx1">
                    <a:lumMod val="49000"/>
                  </a:schemeClr>
                </a:solidFill>
                <a:latin typeface="Calibri"/>
                <a:ea typeface="ＭＳ Ｐゴシック"/>
              </a:rPr>
              <a:t>Hall of Fame (Since 2016)</a:t>
            </a:r>
            <a:endParaRPr lang="en-US" sz="1400" dirty="0">
              <a:solidFill>
                <a:schemeClr val="tx1">
                  <a:lumMod val="49000"/>
                </a:schemeClr>
              </a:solidFill>
              <a:latin typeface="Calibri"/>
              <a:ea typeface="ＭＳ Ｐゴシック"/>
            </a:endParaRPr>
          </a:p>
          <a:p>
            <a:r>
              <a:rPr lang="en-US" sz="1400" dirty="0">
                <a:solidFill>
                  <a:schemeClr val="tx1">
                    <a:lumMod val="49000"/>
                  </a:schemeClr>
                </a:solidFill>
                <a:latin typeface="Calibri"/>
                <a:ea typeface="ＭＳ Ｐゴシック"/>
              </a:rPr>
              <a:t>Honors MSPs for passion, dedication, and commitment</a:t>
            </a:r>
          </a:p>
          <a:p>
            <a:r>
              <a:rPr lang="en-US" sz="1400" b="1" dirty="0">
                <a:solidFill>
                  <a:schemeClr val="tx1">
                    <a:lumMod val="49000"/>
                  </a:schemeClr>
                </a:solidFill>
                <a:latin typeface="Calibri"/>
                <a:ea typeface="ＭＳ Ｐゴシック"/>
              </a:rPr>
              <a:t>Total Inductees (2024):</a:t>
            </a:r>
            <a:r>
              <a:rPr lang="en-US" sz="1400" dirty="0">
                <a:solidFill>
                  <a:schemeClr val="tx1">
                    <a:lumMod val="49000"/>
                  </a:schemeClr>
                </a:solidFill>
                <a:latin typeface="Calibri"/>
                <a:ea typeface="ＭＳ Ｐゴシック"/>
              </a:rPr>
              <a:t> 14</a:t>
            </a:r>
          </a:p>
          <a:p>
            <a:r>
              <a:rPr lang="en-US" sz="1400" b="1" dirty="0">
                <a:solidFill>
                  <a:schemeClr val="tx1">
                    <a:lumMod val="49000"/>
                  </a:schemeClr>
                </a:solidFill>
                <a:latin typeface="Calibri"/>
                <a:ea typeface="ＭＳ Ｐゴシック"/>
              </a:rPr>
              <a:t>Applications:</a:t>
            </a:r>
            <a:r>
              <a:rPr lang="en-US" sz="1400" dirty="0">
                <a:solidFill>
                  <a:schemeClr val="tx1">
                    <a:lumMod val="49000"/>
                  </a:schemeClr>
                </a:solidFill>
                <a:latin typeface="Calibri"/>
                <a:ea typeface="ＭＳ Ｐゴシック"/>
              </a:rPr>
              <a:t> February – March 2025</a:t>
            </a:r>
          </a:p>
          <a:p>
            <a:r>
              <a:rPr lang="en-US" sz="1400" dirty="0">
                <a:solidFill>
                  <a:schemeClr val="tx1">
                    <a:lumMod val="49000"/>
                  </a:schemeClr>
                </a:solidFill>
                <a:latin typeface="Calibri"/>
                <a:ea typeface="ＭＳ Ｐゴシック"/>
              </a:rPr>
              <a:t>Maximum of 3 inductees annually</a:t>
            </a:r>
          </a:p>
          <a:p>
            <a:pPr marL="0" indent="0">
              <a:spcBef>
                <a:spcPts val="0"/>
              </a:spcBef>
              <a:spcAft>
                <a:spcPts val="1200"/>
              </a:spcAft>
              <a:buNone/>
            </a:pPr>
            <a:endParaRPr lang="en-US" sz="1600" dirty="0">
              <a:solidFill>
                <a:srgbClr val="58595B"/>
              </a:solidFill>
              <a:latin typeface="+mj-lt"/>
              <a:ea typeface="ＭＳ Ｐゴシック"/>
            </a:endParaRPr>
          </a:p>
        </p:txBody>
      </p:sp>
      <p:sp>
        <p:nvSpPr>
          <p:cNvPr id="4" name="Title 1"/>
          <p:cNvSpPr>
            <a:spLocks noGrp="1"/>
          </p:cNvSpPr>
          <p:nvPr>
            <p:ph type="title"/>
          </p:nvPr>
        </p:nvSpPr>
        <p:spPr/>
        <p:txBody>
          <a:bodyPr>
            <a:normAutofit/>
          </a:bodyPr>
          <a:lstStyle/>
          <a:p>
            <a:r>
              <a:rPr lang="en-US" sz="2400" b="0" dirty="0">
                <a:ea typeface="+mj-lt"/>
                <a:cs typeface="+mj-lt"/>
              </a:rPr>
              <a:t>NAMSS Fellow &amp; Hall of Fame</a:t>
            </a:r>
            <a:endParaRPr lang="en-US" sz="2400" dirty="0"/>
          </a:p>
        </p:txBody>
      </p:sp>
      <p:pic>
        <p:nvPicPr>
          <p:cNvPr id="3" name="Picture 2" descr="Diagram&#10;&#10;Description automatically generated">
            <a:extLst>
              <a:ext uri="{FF2B5EF4-FFF2-40B4-BE49-F238E27FC236}">
                <a16:creationId xmlns:a16="http://schemas.microsoft.com/office/drawing/2014/main" id="{CF218D55-8076-4C79-9DE4-5AE1C4AFDF98}"/>
              </a:ext>
            </a:extLst>
          </p:cNvPr>
          <p:cNvPicPr>
            <a:picLocks noChangeAspect="1"/>
          </p:cNvPicPr>
          <p:nvPr/>
        </p:nvPicPr>
        <p:blipFill rotWithShape="1">
          <a:blip r:embed="rId3"/>
          <a:srcRect l="21879" r="21556"/>
          <a:stretch/>
        </p:blipFill>
        <p:spPr>
          <a:xfrm>
            <a:off x="6828597" y="821795"/>
            <a:ext cx="1526482" cy="1472632"/>
          </a:xfrm>
          <a:prstGeom prst="rect">
            <a:avLst/>
          </a:prstGeom>
        </p:spPr>
      </p:pic>
      <p:sp>
        <p:nvSpPr>
          <p:cNvPr id="6" name="Rectangle 5">
            <a:extLst>
              <a:ext uri="{FF2B5EF4-FFF2-40B4-BE49-F238E27FC236}">
                <a16:creationId xmlns:a16="http://schemas.microsoft.com/office/drawing/2014/main" id="{E3D3CCAE-FB70-412A-A1A6-0178B8F48D61}"/>
              </a:ext>
            </a:extLst>
          </p:cNvPr>
          <p:cNvSpPr/>
          <p:nvPr/>
        </p:nvSpPr>
        <p:spPr>
          <a:xfrm>
            <a:off x="1971007" y="4188747"/>
            <a:ext cx="6507804" cy="261610"/>
          </a:xfrm>
          <a:prstGeom prst="rect">
            <a:avLst/>
          </a:prstGeom>
        </p:spPr>
        <p:txBody>
          <a:bodyPr wrap="square" lIns="91440" tIns="45720" rIns="91440" bIns="45720" anchor="t">
            <a:spAutoFit/>
          </a:bodyPr>
          <a:lstStyle/>
          <a:p>
            <a:pPr marL="0" indent="0" algn="ctr">
              <a:spcBef>
                <a:spcPts val="0"/>
              </a:spcBef>
              <a:spcAft>
                <a:spcPts val="1200"/>
              </a:spcAft>
              <a:buNone/>
            </a:pPr>
            <a:r>
              <a:rPr lang="en-US" sz="1100" dirty="0">
                <a:latin typeface="+mj-lt"/>
                <a:ea typeface="ＭＳ Ｐゴシック"/>
                <a:hlinkClick r:id="rId4"/>
              </a:rPr>
              <a:t>https://</a:t>
            </a:r>
            <a:r>
              <a:rPr lang="en-US" sz="1100" dirty="0" err="1">
                <a:latin typeface="+mj-lt"/>
                <a:ea typeface="ＭＳ Ｐゴシック"/>
                <a:hlinkClick r:id="rId4"/>
              </a:rPr>
              <a:t>www.namss.org</a:t>
            </a:r>
            <a:r>
              <a:rPr lang="en-US" sz="1100" dirty="0">
                <a:latin typeface="+mj-lt"/>
                <a:ea typeface="ＭＳ Ｐゴシック"/>
                <a:hlinkClick r:id="rId4"/>
              </a:rPr>
              <a:t>/Membership/NAMSS-Fellows</a:t>
            </a:r>
            <a:endParaRPr lang="en-US" sz="1100" dirty="0">
              <a:latin typeface="+mj-lt"/>
              <a:ea typeface="ＭＳ Ｐゴシック"/>
              <a:hlinkClick r:id="rId5"/>
            </a:endParaRPr>
          </a:p>
        </p:txBody>
      </p:sp>
      <p:pic>
        <p:nvPicPr>
          <p:cNvPr id="7" name="Picture 6" descr="A picture containing text, sign, vector graphics&#10;&#10;Description automatically generated">
            <a:extLst>
              <a:ext uri="{FF2B5EF4-FFF2-40B4-BE49-F238E27FC236}">
                <a16:creationId xmlns:a16="http://schemas.microsoft.com/office/drawing/2014/main" id="{6679799C-4411-255C-4629-5E3BE7F0CF5C}"/>
              </a:ext>
            </a:extLst>
          </p:cNvPr>
          <p:cNvPicPr>
            <a:picLocks noChangeAspect="1"/>
          </p:cNvPicPr>
          <p:nvPr/>
        </p:nvPicPr>
        <p:blipFill>
          <a:blip r:embed="rId6"/>
          <a:stretch>
            <a:fillRect/>
          </a:stretch>
        </p:blipFill>
        <p:spPr>
          <a:xfrm>
            <a:off x="6913026" y="2569495"/>
            <a:ext cx="1442054" cy="1470161"/>
          </a:xfrm>
          <a:prstGeom prst="rect">
            <a:avLst/>
          </a:prstGeom>
        </p:spPr>
      </p:pic>
      <p:sp>
        <p:nvSpPr>
          <p:cNvPr id="9" name="TextBox 8">
            <a:extLst>
              <a:ext uri="{FF2B5EF4-FFF2-40B4-BE49-F238E27FC236}">
                <a16:creationId xmlns:a16="http://schemas.microsoft.com/office/drawing/2014/main" id="{2D5B885F-7858-3B5F-F17B-0E532605BFEA}"/>
              </a:ext>
            </a:extLst>
          </p:cNvPr>
          <p:cNvSpPr txBox="1"/>
          <p:nvPr/>
        </p:nvSpPr>
        <p:spPr>
          <a:xfrm>
            <a:off x="3517575" y="4473261"/>
            <a:ext cx="6222663" cy="261610"/>
          </a:xfrm>
          <a:prstGeom prst="rect">
            <a:avLst/>
          </a:prstGeom>
          <a:noFill/>
        </p:spPr>
        <p:txBody>
          <a:bodyPr wrap="square" lIns="91440" tIns="45720" rIns="91440" bIns="45720" rtlCol="0" anchor="t">
            <a:spAutoFit/>
          </a:bodyPr>
          <a:lstStyle/>
          <a:p>
            <a:r>
              <a:rPr lang="en-US" sz="1100" dirty="0">
                <a:latin typeface="Arial"/>
                <a:ea typeface="ＭＳ Ｐゴシック"/>
                <a:cs typeface="Arial"/>
                <a:hlinkClick r:id="rId7"/>
              </a:rPr>
              <a:t>https://www.namss.org/Membership/NAMSS-Hall-of-Fame</a:t>
            </a:r>
            <a:endParaRPr lang="en-US" sz="1100" dirty="0">
              <a:latin typeface="Arial"/>
              <a:ea typeface="ＭＳ Ｐゴシック"/>
              <a:cs typeface="Arial"/>
            </a:endParaRPr>
          </a:p>
        </p:txBody>
      </p:sp>
    </p:spTree>
    <p:extLst>
      <p:ext uri="{BB962C8B-B14F-4D97-AF65-F5344CB8AC3E}">
        <p14:creationId xmlns:p14="http://schemas.microsoft.com/office/powerpoint/2010/main" val="2608511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3063" y="1022284"/>
            <a:ext cx="8624158" cy="3575540"/>
          </a:xfrm>
        </p:spPr>
        <p:txBody>
          <a:bodyPr numCol="1"/>
          <a:lstStyle/>
          <a:p>
            <a:pPr marL="0" indent="0">
              <a:buNone/>
            </a:pPr>
            <a:r>
              <a:rPr lang="en-US" sz="1600" dirty="0">
                <a:latin typeface="+mj-lt"/>
              </a:rPr>
              <a:t>NAMSS members are eligible to apply for the following scholarships and awards:</a:t>
            </a:r>
          </a:p>
          <a:p>
            <a:pPr marL="0" indent="0">
              <a:spcBef>
                <a:spcPts val="0"/>
              </a:spcBef>
              <a:buNone/>
            </a:pPr>
            <a:endParaRPr lang="en-US" sz="1600" dirty="0">
              <a:latin typeface="+mj-lt"/>
            </a:endParaRPr>
          </a:p>
          <a:p>
            <a:pPr marL="0" indent="0">
              <a:spcBef>
                <a:spcPts val="0"/>
              </a:spcBef>
              <a:buNone/>
            </a:pPr>
            <a:r>
              <a:rPr lang="en-US" sz="1600" b="1" dirty="0">
                <a:solidFill>
                  <a:srgbClr val="007582"/>
                </a:solidFill>
                <a:latin typeface="+mj-lt"/>
              </a:rPr>
              <a:t>Scholarships</a:t>
            </a:r>
          </a:p>
          <a:p>
            <a:pPr>
              <a:spcBef>
                <a:spcPts val="0"/>
              </a:spcBef>
            </a:pPr>
            <a:r>
              <a:rPr lang="en-US" sz="1600" dirty="0">
                <a:latin typeface="+mj-lt"/>
              </a:rPr>
              <a:t>Charlotte Cochrane Scholarship</a:t>
            </a:r>
          </a:p>
          <a:p>
            <a:pPr>
              <a:spcBef>
                <a:spcPts val="0"/>
              </a:spcBef>
            </a:pPr>
            <a:r>
              <a:rPr lang="en-US" sz="1600" dirty="0">
                <a:latin typeface="+mj-lt"/>
              </a:rPr>
              <a:t>NAMSS Annual Conference or State/Local Annual Conference Scholarship</a:t>
            </a:r>
          </a:p>
          <a:p>
            <a:pPr>
              <a:spcBef>
                <a:spcPts val="0"/>
              </a:spcBef>
            </a:pPr>
            <a:r>
              <a:rPr lang="en-US" sz="1600" dirty="0">
                <a:latin typeface="+mj-lt"/>
              </a:rPr>
              <a:t>NAMSS Empowering Tomorrow’s MSP® Scholarship</a:t>
            </a:r>
          </a:p>
          <a:p>
            <a:pPr>
              <a:spcBef>
                <a:spcPts val="0"/>
              </a:spcBef>
            </a:pPr>
            <a:r>
              <a:rPr lang="en-US" sz="1600" dirty="0">
                <a:latin typeface="+mj-lt"/>
              </a:rPr>
              <a:t>Continuing Education Scholarship</a:t>
            </a:r>
          </a:p>
          <a:p>
            <a:pPr>
              <a:spcBef>
                <a:spcPts val="0"/>
              </a:spcBef>
            </a:pPr>
            <a:r>
              <a:rPr lang="en-US" sz="1600" dirty="0">
                <a:latin typeface="+mj-lt"/>
              </a:rPr>
              <a:t>Beginning in 2024, NAMSS has added additional conference scholarships to offer more members the opportunity to attend the annual conference.</a:t>
            </a:r>
          </a:p>
          <a:p>
            <a:pPr>
              <a:spcBef>
                <a:spcPts val="0"/>
              </a:spcBef>
            </a:pPr>
            <a:endParaRPr lang="en-US" sz="1600" dirty="0">
              <a:latin typeface="+mj-lt"/>
            </a:endParaRPr>
          </a:p>
          <a:p>
            <a:pPr marL="0" indent="0">
              <a:spcBef>
                <a:spcPts val="0"/>
              </a:spcBef>
              <a:buNone/>
            </a:pPr>
            <a:r>
              <a:rPr lang="en-US" sz="1600" b="1" dirty="0">
                <a:solidFill>
                  <a:srgbClr val="007582"/>
                </a:solidFill>
                <a:latin typeface="+mj-lt"/>
              </a:rPr>
              <a:t>Awards</a:t>
            </a:r>
          </a:p>
          <a:p>
            <a:pPr>
              <a:spcBef>
                <a:spcPts val="0"/>
              </a:spcBef>
            </a:pPr>
            <a:r>
              <a:rPr lang="en-US" sz="1600" dirty="0">
                <a:latin typeface="+mj-lt"/>
              </a:rPr>
              <a:t>Leadership Award</a:t>
            </a:r>
          </a:p>
          <a:p>
            <a:pPr>
              <a:spcBef>
                <a:spcPts val="0"/>
              </a:spcBef>
            </a:pPr>
            <a:r>
              <a:rPr lang="en-US" sz="1600" dirty="0">
                <a:latin typeface="+mj-lt"/>
              </a:rPr>
              <a:t>Certification Impact Award</a:t>
            </a:r>
          </a:p>
          <a:p>
            <a:pPr>
              <a:spcBef>
                <a:spcPts val="0"/>
              </a:spcBef>
            </a:pPr>
            <a:r>
              <a:rPr lang="en-US" sz="1600" dirty="0">
                <a:latin typeface="+mj-lt"/>
              </a:rPr>
              <a:t>Joan Covell-Carpenter Award</a:t>
            </a:r>
          </a:p>
          <a:p>
            <a:pPr>
              <a:spcBef>
                <a:spcPts val="0"/>
              </a:spcBef>
            </a:pPr>
            <a:r>
              <a:rPr lang="en-US" sz="1600" dirty="0">
                <a:latin typeface="+mj-lt"/>
              </a:rPr>
              <a:t>ICON Award</a:t>
            </a:r>
            <a:r>
              <a:rPr lang="en-US" sz="1800" dirty="0"/>
              <a:t>			</a:t>
            </a:r>
          </a:p>
          <a:p>
            <a:pPr marL="0" indent="0">
              <a:spcBef>
                <a:spcPts val="0"/>
              </a:spcBef>
              <a:buNone/>
            </a:pPr>
            <a:r>
              <a:rPr lang="en-US" sz="1600" dirty="0"/>
              <a:t>							    </a:t>
            </a:r>
          </a:p>
          <a:p>
            <a:pPr marL="0" indent="0">
              <a:spcBef>
                <a:spcPts val="0"/>
              </a:spcBef>
              <a:buNone/>
            </a:pPr>
            <a:endParaRPr lang="en-US" sz="1600" dirty="0"/>
          </a:p>
          <a:p>
            <a:pPr marL="0" indent="0">
              <a:spcBef>
                <a:spcPts val="0"/>
              </a:spcBef>
              <a:buNone/>
            </a:pPr>
            <a:r>
              <a:rPr lang="en-US" sz="1600" dirty="0"/>
              <a:t>						</a:t>
            </a:r>
            <a:r>
              <a:rPr lang="en-US" sz="1800" u="sng" dirty="0">
                <a:solidFill>
                  <a:srgbClr val="0563C1"/>
                </a:solidFill>
                <a:effectLst/>
                <a:latin typeface="Calibri" panose="020F0502020204030204" pitchFamily="34" charset="0"/>
                <a:ea typeface="Calibri" panose="020F0502020204030204" pitchFamily="34" charset="0"/>
                <a:hlinkClick r:id="rId3"/>
              </a:rPr>
              <a:t>https://www.namss.org/Membership/NAMSS-Scholarships</a:t>
            </a:r>
            <a:endParaRPr lang="en-US" sz="1800" dirty="0">
              <a:effectLst/>
              <a:latin typeface="Calibri" panose="020F0502020204030204" pitchFamily="34" charset="0"/>
              <a:ea typeface="Calibri" panose="020F0502020204030204" pitchFamily="34" charset="0"/>
            </a:endParaRPr>
          </a:p>
          <a:p>
            <a:pPr marL="0" indent="0">
              <a:spcBef>
                <a:spcPts val="0"/>
              </a:spcBef>
              <a:buNone/>
            </a:pPr>
            <a:endParaRPr lang="en-US" sz="1600" dirty="0"/>
          </a:p>
          <a:p>
            <a:pPr marL="0" indent="0">
              <a:spcBef>
                <a:spcPts val="0"/>
              </a:spcBef>
              <a:buNone/>
            </a:pPr>
            <a:r>
              <a:rPr lang="en-US" sz="1800" dirty="0"/>
              <a:t>              </a:t>
            </a:r>
          </a:p>
          <a:p>
            <a:endParaRPr lang="en-US" sz="1800" dirty="0"/>
          </a:p>
        </p:txBody>
      </p:sp>
      <p:sp>
        <p:nvSpPr>
          <p:cNvPr id="3" name="Title 2"/>
          <p:cNvSpPr>
            <a:spLocks noGrp="1"/>
          </p:cNvSpPr>
          <p:nvPr>
            <p:ph type="title"/>
          </p:nvPr>
        </p:nvSpPr>
        <p:spPr>
          <a:xfrm>
            <a:off x="106332" y="-146956"/>
            <a:ext cx="8451773" cy="1050704"/>
          </a:xfrm>
        </p:spPr>
        <p:txBody>
          <a:bodyPr>
            <a:normAutofit/>
          </a:bodyPr>
          <a:lstStyle/>
          <a:p>
            <a:br>
              <a:rPr lang="en-US" dirty="0"/>
            </a:br>
            <a:r>
              <a:rPr lang="en-US" dirty="0"/>
              <a:t>NAMSS Scholarships &amp; Awards</a:t>
            </a:r>
          </a:p>
        </p:txBody>
      </p:sp>
    </p:spTree>
    <p:extLst>
      <p:ext uri="{BB962C8B-B14F-4D97-AF65-F5344CB8AC3E}">
        <p14:creationId xmlns:p14="http://schemas.microsoft.com/office/powerpoint/2010/main" val="2347193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C:\Users\TBoykin\AppData\Local\Microsoft\Windows\Temporary Internet Files\Content.Outlook\DWD5SPOZ\NAMSS_0160812V5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0"/>
            <a:ext cx="662305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a:spLocks noGrp="1"/>
          </p:cNvSpPr>
          <p:nvPr>
            <p:ph idx="1"/>
          </p:nvPr>
        </p:nvSpPr>
        <p:spPr>
          <a:xfrm>
            <a:off x="381038" y="1323975"/>
            <a:ext cx="8451773" cy="3114675"/>
          </a:xfrm>
        </p:spPr>
        <p:txBody>
          <a:bodyPr/>
          <a:lstStyle/>
          <a:p>
            <a:pPr marL="457200" indent="-457200" eaLnBrk="1" hangingPunct="1">
              <a:buFontTx/>
              <a:buChar char="•"/>
            </a:pPr>
            <a:r>
              <a:rPr lang="en-US" altLang="en-US" sz="2800" dirty="0">
                <a:latin typeface="Myriad Pro"/>
              </a:rPr>
              <a:t>Complete work history</a:t>
            </a:r>
          </a:p>
          <a:p>
            <a:pPr marL="457200" indent="-457200" eaLnBrk="1" hangingPunct="1">
              <a:buFontTx/>
              <a:buChar char="•"/>
            </a:pPr>
            <a:r>
              <a:rPr lang="en-US" altLang="en-US" sz="2800" dirty="0">
                <a:latin typeface="Myriad Pro"/>
              </a:rPr>
              <a:t>Gap Analysis and Good Standing Letters</a:t>
            </a:r>
          </a:p>
          <a:p>
            <a:pPr marL="457200" indent="-457200" eaLnBrk="1" hangingPunct="1">
              <a:buFontTx/>
              <a:buChar char="•"/>
            </a:pPr>
            <a:r>
              <a:rPr lang="en-US" altLang="en-US" sz="2800" dirty="0">
                <a:latin typeface="Myriad Pro"/>
              </a:rPr>
              <a:t>Resource for future initiatives</a:t>
            </a:r>
          </a:p>
          <a:p>
            <a:pPr marL="457200" indent="-457200" eaLnBrk="1" hangingPunct="1">
              <a:buFontTx/>
              <a:buChar char="•"/>
            </a:pPr>
            <a:r>
              <a:rPr lang="en-US" altLang="en-US" sz="2800" dirty="0">
                <a:latin typeface="Myriad Pro"/>
              </a:rPr>
              <a:t>Disaster response credentialing</a:t>
            </a:r>
          </a:p>
          <a:p>
            <a:pPr marL="457200" indent="-457200">
              <a:buFontTx/>
              <a:buChar char="•"/>
            </a:pPr>
            <a:r>
              <a:rPr lang="en-US" altLang="en-US" sz="2800" dirty="0">
                <a:latin typeface="Myriad Pro"/>
              </a:rPr>
              <a:t>Over 675 participating entities and 1,000,000+ affiliations</a:t>
            </a:r>
          </a:p>
          <a:p>
            <a:pPr marL="457200" indent="-457200" eaLnBrk="1" hangingPunct="1">
              <a:buFontTx/>
              <a:buChar char="•"/>
            </a:pPr>
            <a:endParaRPr lang="en-US" altLang="en-US" sz="2800" dirty="0">
              <a:latin typeface="Myriad Pro"/>
            </a:endParaRPr>
          </a:p>
          <a:p>
            <a:pPr marL="457200" indent="-457200" eaLnBrk="1" hangingPunct="1">
              <a:buFontTx/>
              <a:buChar char="•"/>
            </a:pPr>
            <a:endParaRPr lang="en-US" altLang="en-US" sz="2800" dirty="0">
              <a:latin typeface="Myriad Pro"/>
            </a:endParaRPr>
          </a:p>
        </p:txBody>
      </p:sp>
    </p:spTree>
    <p:extLst>
      <p:ext uri="{BB962C8B-B14F-4D97-AF65-F5344CB8AC3E}">
        <p14:creationId xmlns:p14="http://schemas.microsoft.com/office/powerpoint/2010/main" val="59478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C:\Users\TBoykin\AppData\Local\Microsoft\Windows\Temporary Internet Files\Content.Outlook\DWD5SPOZ\NAMSS_0160812V5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0"/>
            <a:ext cx="662305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bwMode="auto">
          <a:xfrm>
            <a:off x="350750" y="1241425"/>
            <a:ext cx="8861344" cy="32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62A70F"/>
              </a:buClr>
              <a:buFont typeface="Arial" charset="0"/>
              <a:buChar char="•"/>
              <a:defRPr sz="2000" kern="1200">
                <a:solidFill>
                  <a:schemeClr val="tx1"/>
                </a:solidFill>
                <a:latin typeface=""/>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62A70F"/>
              </a:buClr>
              <a:buFont typeface="Arial" charset="0"/>
              <a:buChar char="•"/>
              <a:defRPr sz="2000" kern="1200">
                <a:solidFill>
                  <a:schemeClr val="tx1"/>
                </a:solidFill>
                <a:latin typeface=""/>
                <a:ea typeface="ＭＳ Ｐゴシック" charset="0"/>
                <a:cs typeface="+mn-cs"/>
              </a:defRPr>
            </a:lvl2pPr>
            <a:lvl3pPr marL="1143000" indent="-228600" algn="l" defTabSz="457200" rtl="0" eaLnBrk="1" fontAlgn="base" hangingPunct="1">
              <a:spcBef>
                <a:spcPct val="20000"/>
              </a:spcBef>
              <a:spcAft>
                <a:spcPct val="0"/>
              </a:spcAft>
              <a:buClr>
                <a:srgbClr val="62A70F"/>
              </a:buClr>
              <a:buFont typeface="Arial" panose="020B0604020202020204" pitchFamily="34" charset="0"/>
              <a:buChar char="•"/>
              <a:defRPr sz="2000" kern="1200">
                <a:solidFill>
                  <a:schemeClr val="tx1"/>
                </a:solidFill>
                <a:latin typeface=""/>
                <a:ea typeface="ＭＳ Ｐゴシック" charset="0"/>
                <a:cs typeface="+mn-cs"/>
              </a:defRPr>
            </a:lvl3pPr>
            <a:lvl4pPr marL="1600200" indent="-228600" algn="l" defTabSz="457200" rtl="0" eaLnBrk="1" fontAlgn="base" hangingPunct="1">
              <a:spcBef>
                <a:spcPct val="20000"/>
              </a:spcBef>
              <a:spcAft>
                <a:spcPct val="0"/>
              </a:spcAft>
              <a:buClr>
                <a:srgbClr val="62A70F"/>
              </a:buClr>
              <a:buFont typeface="Arial" charset="0"/>
              <a:buChar char="•"/>
              <a:defRPr sz="2000" kern="1200">
                <a:solidFill>
                  <a:schemeClr val="tx1"/>
                </a:solidFill>
                <a:latin typeface=""/>
                <a:ea typeface="ＭＳ Ｐゴシック" charset="0"/>
                <a:cs typeface="+mn-cs"/>
              </a:defRPr>
            </a:lvl4pPr>
            <a:lvl5pPr marL="2057400" indent="-228600" algn="l" defTabSz="457200" rtl="0" eaLnBrk="1" fontAlgn="base" hangingPunct="1">
              <a:spcBef>
                <a:spcPct val="20000"/>
              </a:spcBef>
              <a:spcAft>
                <a:spcPct val="0"/>
              </a:spcAft>
              <a:buClr>
                <a:srgbClr val="62A70F"/>
              </a:buClr>
              <a:buFont typeface="Arial" charset="0"/>
              <a:buChar char="•"/>
              <a:defRPr sz="2000" kern="1200">
                <a:solidFill>
                  <a:schemeClr val="tx1"/>
                </a:solidFill>
                <a:latin typeface="Arial"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Tx/>
              <a:buChar char="•"/>
            </a:pPr>
            <a:r>
              <a:rPr lang="en-US" altLang="en-US" sz="2400" b="1" dirty="0">
                <a:latin typeface="Myriad Pro"/>
              </a:rPr>
              <a:t>No Charge to</a:t>
            </a:r>
          </a:p>
          <a:p>
            <a:pPr marL="857250" lvl="1" indent="-457200">
              <a:buFontTx/>
              <a:buChar char="•"/>
            </a:pPr>
            <a:r>
              <a:rPr lang="en-US" altLang="en-US" sz="1800" dirty="0">
                <a:latin typeface="Myriad Pro"/>
              </a:rPr>
              <a:t>Create</a:t>
            </a:r>
            <a:r>
              <a:rPr lang="en-US" altLang="en-US" dirty="0">
                <a:latin typeface="Myriad Pro"/>
              </a:rPr>
              <a:t> an account</a:t>
            </a:r>
          </a:p>
          <a:p>
            <a:pPr marL="857250" lvl="1" indent="-457200">
              <a:buFontTx/>
              <a:buChar char="•"/>
            </a:pPr>
            <a:r>
              <a:rPr lang="en-US" altLang="en-US" dirty="0">
                <a:latin typeface="Myriad Pro"/>
              </a:rPr>
              <a:t>Contribute affiliation data</a:t>
            </a:r>
          </a:p>
          <a:p>
            <a:pPr marL="857250" lvl="1" indent="-457200">
              <a:buFontTx/>
              <a:buChar char="•"/>
            </a:pPr>
            <a:r>
              <a:rPr lang="en-US" altLang="en-US" dirty="0">
                <a:latin typeface="Myriad Pro"/>
              </a:rPr>
              <a:t>Browse practitioners and hospitals</a:t>
            </a:r>
          </a:p>
          <a:p>
            <a:pPr marL="857250" lvl="1" indent="-457200">
              <a:buFontTx/>
              <a:buChar char="•"/>
            </a:pPr>
            <a:r>
              <a:rPr lang="en-US" altLang="en-US" dirty="0">
                <a:latin typeface="Myriad Pro"/>
              </a:rPr>
              <a:t>Auto-response letters to other entities</a:t>
            </a:r>
          </a:p>
          <a:p>
            <a:pPr marL="457200" indent="-457200">
              <a:buFontTx/>
              <a:buChar char="•"/>
            </a:pPr>
            <a:r>
              <a:rPr lang="en-US" altLang="en-US" sz="2400" b="1" dirty="0">
                <a:latin typeface="Myriad Pro"/>
              </a:rPr>
              <a:t>Charged only for</a:t>
            </a:r>
            <a:r>
              <a:rPr lang="en-US" altLang="en-US" sz="2400" dirty="0">
                <a:latin typeface="Myriad Pro"/>
              </a:rPr>
              <a:t> printing an affiliation letter</a:t>
            </a:r>
          </a:p>
          <a:p>
            <a:pPr marL="857250" lvl="1" indent="-457200">
              <a:buFontTx/>
              <a:buChar char="•"/>
            </a:pPr>
            <a:r>
              <a:rPr lang="en-US" altLang="en-US" dirty="0">
                <a:latin typeface="Myriad Pro"/>
              </a:rPr>
              <a:t>Discount for contributing entities</a:t>
            </a:r>
          </a:p>
          <a:p>
            <a:pPr marL="857250" lvl="1" indent="-457200">
              <a:buFontTx/>
              <a:buChar char="•"/>
            </a:pPr>
            <a:r>
              <a:rPr lang="en-US" altLang="en-US" dirty="0">
                <a:latin typeface="Myriad Pro"/>
              </a:rPr>
              <a:t>Discount for subscriptions of 11 - 99 or over 100</a:t>
            </a:r>
          </a:p>
          <a:p>
            <a:pPr marL="400050" lvl="1" indent="0">
              <a:buNone/>
            </a:pPr>
            <a:endParaRPr lang="en-US" altLang="en-US" sz="1800" dirty="0">
              <a:latin typeface="Myriad Pro"/>
              <a:hlinkClick r:id="rId4"/>
            </a:endParaRPr>
          </a:p>
          <a:p>
            <a:pPr marL="3086100" lvl="7" indent="0">
              <a:buNone/>
            </a:pPr>
            <a:r>
              <a:rPr lang="en-US" altLang="en-US" sz="1800" dirty="0">
                <a:latin typeface="Myriad Pro"/>
                <a:hlinkClick r:id="rId4"/>
              </a:rPr>
              <a:t>https://</a:t>
            </a:r>
            <a:r>
              <a:rPr lang="en-US" altLang="en-US" sz="1800" dirty="0" err="1">
                <a:latin typeface="Myriad Pro"/>
                <a:hlinkClick r:id="rId4"/>
              </a:rPr>
              <a:t>www.namss.org</a:t>
            </a:r>
            <a:r>
              <a:rPr lang="en-US" altLang="en-US" sz="1800" dirty="0">
                <a:latin typeface="Myriad Pro"/>
                <a:hlinkClick r:id="rId4"/>
              </a:rPr>
              <a:t>/Membership/NAMSS-PASS</a:t>
            </a:r>
            <a:r>
              <a:rPr lang="en-US" altLang="en-US" sz="1800" dirty="0">
                <a:latin typeface="Myriad Pro"/>
              </a:rPr>
              <a:t> </a:t>
            </a:r>
          </a:p>
        </p:txBody>
      </p:sp>
    </p:spTree>
    <p:extLst>
      <p:ext uri="{BB962C8B-B14F-4D97-AF65-F5344CB8AC3E}">
        <p14:creationId xmlns:p14="http://schemas.microsoft.com/office/powerpoint/2010/main" val="1912548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84C44D-F2E5-485A-97C4-E944871D0C11}"/>
              </a:ext>
            </a:extLst>
          </p:cNvPr>
          <p:cNvSpPr>
            <a:spLocks noGrp="1"/>
          </p:cNvSpPr>
          <p:nvPr>
            <p:ph type="body" sz="quarter" idx="10"/>
          </p:nvPr>
        </p:nvSpPr>
        <p:spPr>
          <a:xfrm>
            <a:off x="1938294" y="3839785"/>
            <a:ext cx="7622960" cy="590647"/>
          </a:xfrm>
        </p:spPr>
        <p:txBody>
          <a:bodyPr/>
          <a:lstStyle/>
          <a:p>
            <a:r>
              <a:rPr lang="en-US" sz="2400" dirty="0">
                <a:solidFill>
                  <a:schemeClr val="bg2"/>
                </a:solidFill>
                <a:highlight>
                  <a:srgbClr val="800000"/>
                </a:highlight>
              </a:rPr>
              <a:t>Practice Administrator</a:t>
            </a:r>
          </a:p>
          <a:p>
            <a:r>
              <a:rPr lang="en-US" sz="2400" dirty="0"/>
              <a:t>Director at Large, NAMSS</a:t>
            </a:r>
          </a:p>
        </p:txBody>
      </p:sp>
      <p:sp>
        <p:nvSpPr>
          <p:cNvPr id="6" name="Rectangle 5">
            <a:extLst>
              <a:ext uri="{FF2B5EF4-FFF2-40B4-BE49-F238E27FC236}">
                <a16:creationId xmlns:a16="http://schemas.microsoft.com/office/drawing/2014/main" id="{CE864AA9-23B5-47CA-B5DE-2F520CC01F13}"/>
              </a:ext>
            </a:extLst>
          </p:cNvPr>
          <p:cNvSpPr/>
          <p:nvPr/>
        </p:nvSpPr>
        <p:spPr>
          <a:xfrm>
            <a:off x="401568" y="321514"/>
            <a:ext cx="7810151" cy="584775"/>
          </a:xfrm>
          <a:prstGeom prst="rect">
            <a:avLst/>
          </a:prstGeom>
        </p:spPr>
        <p:txBody>
          <a:bodyPr wrap="none">
            <a:spAutoFit/>
          </a:bodyPr>
          <a:lstStyle/>
          <a:p>
            <a:r>
              <a:rPr lang="en-US" sz="3200" b="1" dirty="0">
                <a:solidFill>
                  <a:schemeClr val="bg2"/>
                </a:solidFill>
                <a:highlight>
                  <a:srgbClr val="800000"/>
                </a:highlight>
                <a:latin typeface="+mj-lt"/>
              </a:rPr>
              <a:t>Stephanie McCoy, BBA, CPCS, CPMSM</a:t>
            </a:r>
          </a:p>
        </p:txBody>
      </p:sp>
      <p:pic>
        <p:nvPicPr>
          <p:cNvPr id="4" name="Picture 3">
            <a:extLst>
              <a:ext uri="{FF2B5EF4-FFF2-40B4-BE49-F238E27FC236}">
                <a16:creationId xmlns:a16="http://schemas.microsoft.com/office/drawing/2014/main" id="{ACF82FAF-3201-F341-B794-CDD0E7631C86}"/>
              </a:ext>
            </a:extLst>
          </p:cNvPr>
          <p:cNvPicPr>
            <a:picLocks noChangeAspect="1"/>
          </p:cNvPicPr>
          <p:nvPr/>
        </p:nvPicPr>
        <p:blipFill>
          <a:blip r:embed="rId3"/>
          <a:stretch>
            <a:fillRect/>
          </a:stretch>
        </p:blipFill>
        <p:spPr>
          <a:xfrm>
            <a:off x="835222" y="1440873"/>
            <a:ext cx="2046500" cy="2610868"/>
          </a:xfrm>
          <a:prstGeom prst="rect">
            <a:avLst/>
          </a:prstGeom>
        </p:spPr>
      </p:pic>
    </p:spTree>
    <p:extLst>
      <p:ext uri="{BB962C8B-B14F-4D97-AF65-F5344CB8AC3E}">
        <p14:creationId xmlns:p14="http://schemas.microsoft.com/office/powerpoint/2010/main" val="10703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692D29-F08E-DA17-1A1D-4F35E3EFC95C}"/>
              </a:ext>
            </a:extLst>
          </p:cNvPr>
          <p:cNvSpPr>
            <a:spLocks noGrp="1"/>
          </p:cNvSpPr>
          <p:nvPr>
            <p:ph type="body" sz="quarter" idx="10"/>
          </p:nvPr>
        </p:nvSpPr>
        <p:spPr>
          <a:xfrm>
            <a:off x="1329129" y="1750867"/>
            <a:ext cx="6485741" cy="590647"/>
          </a:xfrm>
        </p:spPr>
        <p:txBody>
          <a:bodyPr/>
          <a:lstStyle/>
          <a:p>
            <a:r>
              <a:rPr lang="en-US" dirty="0"/>
              <a:t>Volunteering with NAMSS </a:t>
            </a:r>
          </a:p>
        </p:txBody>
      </p:sp>
    </p:spTree>
    <p:extLst>
      <p:ext uri="{BB962C8B-B14F-4D97-AF65-F5344CB8AC3E}">
        <p14:creationId xmlns:p14="http://schemas.microsoft.com/office/powerpoint/2010/main" val="3753575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F35AE5-E084-FE66-21EB-E75DE59931C6}"/>
              </a:ext>
            </a:extLst>
          </p:cNvPr>
          <p:cNvSpPr>
            <a:spLocks noGrp="1"/>
          </p:cNvSpPr>
          <p:nvPr>
            <p:ph type="body" sz="quarter" idx="10"/>
          </p:nvPr>
        </p:nvSpPr>
        <p:spPr>
          <a:xfrm>
            <a:off x="1324230" y="1458687"/>
            <a:ext cx="6631050" cy="1263828"/>
          </a:xfrm>
        </p:spPr>
        <p:txBody>
          <a:bodyPr/>
          <a:lstStyle/>
          <a:p>
            <a:r>
              <a:rPr lang="en-US" sz="6600" dirty="0"/>
              <a:t>My Path As A Volunteer…</a:t>
            </a:r>
          </a:p>
        </p:txBody>
      </p:sp>
      <p:pic>
        <p:nvPicPr>
          <p:cNvPr id="5" name="Graphic 4" descr="Shoe footprints with solid fill">
            <a:extLst>
              <a:ext uri="{FF2B5EF4-FFF2-40B4-BE49-F238E27FC236}">
                <a16:creationId xmlns:a16="http://schemas.microsoft.com/office/drawing/2014/main" id="{513911EF-CF7C-C9A9-D3E0-84A9DFBF1D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538684">
            <a:off x="6979919" y="3560173"/>
            <a:ext cx="914400" cy="914400"/>
          </a:xfrm>
          <a:prstGeom prst="rect">
            <a:avLst/>
          </a:prstGeom>
        </p:spPr>
      </p:pic>
    </p:spTree>
    <p:extLst>
      <p:ext uri="{BB962C8B-B14F-4D97-AF65-F5344CB8AC3E}">
        <p14:creationId xmlns:p14="http://schemas.microsoft.com/office/powerpoint/2010/main" val="1931918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women laughing&#10;&#10;Description automatically generated">
            <a:extLst>
              <a:ext uri="{FF2B5EF4-FFF2-40B4-BE49-F238E27FC236}">
                <a16:creationId xmlns:a16="http://schemas.microsoft.com/office/drawing/2014/main" id="{82F6FFEB-A907-CE34-AC72-3C895B2BA931}"/>
              </a:ext>
            </a:extLst>
          </p:cNvPr>
          <p:cNvPicPr>
            <a:picLocks noChangeAspect="1"/>
          </p:cNvPicPr>
          <p:nvPr/>
        </p:nvPicPr>
        <p:blipFill>
          <a:blip r:embed="rId2"/>
          <a:stretch>
            <a:fillRect/>
          </a:stretch>
        </p:blipFill>
        <p:spPr>
          <a:xfrm>
            <a:off x="0" y="0"/>
            <a:ext cx="9149806" cy="3431177"/>
          </a:xfrm>
          <a:prstGeom prst="rect">
            <a:avLst/>
          </a:prstGeom>
        </p:spPr>
      </p:pic>
      <p:sp>
        <p:nvSpPr>
          <p:cNvPr id="7" name="TextBox 6">
            <a:extLst>
              <a:ext uri="{FF2B5EF4-FFF2-40B4-BE49-F238E27FC236}">
                <a16:creationId xmlns:a16="http://schemas.microsoft.com/office/drawing/2014/main" id="{702F96F5-6760-E835-79AF-48BF17DAF5C4}"/>
              </a:ext>
            </a:extLst>
          </p:cNvPr>
          <p:cNvSpPr txBox="1"/>
          <p:nvPr/>
        </p:nvSpPr>
        <p:spPr>
          <a:xfrm>
            <a:off x="232953" y="3664468"/>
            <a:ext cx="6585857" cy="461665"/>
          </a:xfrm>
          <a:prstGeom prst="rect">
            <a:avLst/>
          </a:prstGeom>
          <a:noFill/>
        </p:spPr>
        <p:txBody>
          <a:bodyPr wrap="square">
            <a:spAutoFit/>
          </a:bodyPr>
          <a:lstStyle/>
          <a:p>
            <a:r>
              <a:rPr lang="en-US" dirty="0">
                <a:solidFill>
                  <a:schemeClr val="tx1">
                    <a:lumMod val="50000"/>
                  </a:schemeClr>
                </a:solidFill>
                <a:latin typeface="+mj-lt"/>
                <a:hlinkClick r:id="rId3"/>
              </a:rPr>
              <a:t>NAMSS Call for Committee Volunteers</a:t>
            </a:r>
            <a:endParaRPr lang="en-US" dirty="0">
              <a:solidFill>
                <a:schemeClr val="tx1">
                  <a:lumMod val="50000"/>
                </a:schemeClr>
              </a:solidFill>
              <a:latin typeface="+mj-lt"/>
            </a:endParaRPr>
          </a:p>
        </p:txBody>
      </p:sp>
    </p:spTree>
    <p:extLst>
      <p:ext uri="{BB962C8B-B14F-4D97-AF65-F5344CB8AC3E}">
        <p14:creationId xmlns:p14="http://schemas.microsoft.com/office/powerpoint/2010/main" val="649907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77FA2D0-AD84-8AD8-0529-4DAAF20406A0}"/>
              </a:ext>
            </a:extLst>
          </p:cNvPr>
          <p:cNvGraphicFramePr>
            <a:graphicFrameLocks noGrp="1"/>
          </p:cNvGraphicFramePr>
          <p:nvPr>
            <p:ph idx="4294967295"/>
            <p:extLst>
              <p:ext uri="{D42A27DB-BD31-4B8C-83A1-F6EECF244321}">
                <p14:modId xmlns:p14="http://schemas.microsoft.com/office/powerpoint/2010/main" val="2656725605"/>
              </p:ext>
            </p:extLst>
          </p:nvPr>
        </p:nvGraphicFramePr>
        <p:xfrm>
          <a:off x="0" y="426335"/>
          <a:ext cx="9144000" cy="4334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C26F12C1-92D4-99A7-A4F1-FD2E554BB5A2}"/>
              </a:ext>
            </a:extLst>
          </p:cNvPr>
          <p:cNvSpPr txBox="1"/>
          <p:nvPr/>
        </p:nvSpPr>
        <p:spPr>
          <a:xfrm>
            <a:off x="150223" y="417956"/>
            <a:ext cx="6858000" cy="584775"/>
          </a:xfrm>
          <a:prstGeom prst="rect">
            <a:avLst/>
          </a:prstGeom>
          <a:noFill/>
        </p:spPr>
        <p:txBody>
          <a:bodyPr wrap="square">
            <a:spAutoFit/>
          </a:bodyPr>
          <a:lstStyle/>
          <a:p>
            <a:r>
              <a:rPr lang="en-US" sz="3200" b="1" dirty="0">
                <a:solidFill>
                  <a:srgbClr val="54565B"/>
                </a:solidFill>
                <a:latin typeface="+mj-lt"/>
                <a:ea typeface="ＭＳ Ｐゴシック" charset="0"/>
              </a:rPr>
              <a:t>NAMSS Governance Structure </a:t>
            </a:r>
            <a:endParaRPr lang="en-US" dirty="0"/>
          </a:p>
        </p:txBody>
      </p:sp>
    </p:spTree>
    <p:extLst>
      <p:ext uri="{BB962C8B-B14F-4D97-AF65-F5344CB8AC3E}">
        <p14:creationId xmlns:p14="http://schemas.microsoft.com/office/powerpoint/2010/main" val="969959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70456" y="1112226"/>
            <a:ext cx="8451773" cy="3348250"/>
          </a:xfrm>
        </p:spPr>
        <p:txBody>
          <a:bodyPr/>
          <a:lstStyle/>
          <a:p>
            <a:pPr eaLnBrk="1" hangingPunct="1"/>
            <a:r>
              <a:rPr lang="en-US" dirty="0">
                <a:latin typeface="+mj-lt"/>
              </a:rPr>
              <a:t>Board Nomination process</a:t>
            </a:r>
          </a:p>
          <a:p>
            <a:pPr lvl="1"/>
            <a:r>
              <a:rPr lang="en-US" dirty="0">
                <a:latin typeface="+mj-lt"/>
              </a:rPr>
              <a:t>Opens in mid-March, closes in early May </a:t>
            </a:r>
          </a:p>
          <a:p>
            <a:pPr lvl="1"/>
            <a:r>
              <a:rPr lang="en-US" dirty="0">
                <a:latin typeface="+mj-lt"/>
              </a:rPr>
              <a:t>Candidates must </a:t>
            </a:r>
            <a:r>
              <a:rPr lang="en-US" b="1" dirty="0">
                <a:latin typeface="+mj-lt"/>
              </a:rPr>
              <a:t>self-nominate </a:t>
            </a:r>
          </a:p>
          <a:p>
            <a:pPr lvl="1"/>
            <a:r>
              <a:rPr lang="en-US" dirty="0">
                <a:latin typeface="+mj-lt"/>
              </a:rPr>
              <a:t>Application materials required:  </a:t>
            </a:r>
          </a:p>
          <a:p>
            <a:pPr lvl="2" indent="-342900">
              <a:buSzPts val="1000"/>
              <a:buFont typeface="Symbol" panose="05050102010706020507" pitchFamily="18" charset="2"/>
              <a:buChar char=""/>
              <a:tabLst>
                <a:tab pos="457200" algn="l"/>
              </a:tabLst>
            </a:pPr>
            <a:r>
              <a:rPr lang="en-US" sz="1800" dirty="0">
                <a:latin typeface="+mj-lt"/>
              </a:rPr>
              <a:t>Candidate Statement </a:t>
            </a:r>
          </a:p>
          <a:p>
            <a:pPr lvl="2" indent="-342900">
              <a:buSzPts val="1000"/>
              <a:buFont typeface="Symbol" panose="05050102010706020507" pitchFamily="18" charset="2"/>
              <a:buChar char=""/>
              <a:tabLst>
                <a:tab pos="457200" algn="l"/>
              </a:tabLst>
            </a:pPr>
            <a:r>
              <a:rPr lang="en-US" sz="1800" dirty="0">
                <a:latin typeface="+mj-lt"/>
              </a:rPr>
              <a:t>Candidate </a:t>
            </a:r>
            <a:r>
              <a:rPr lang="en-US" sz="1800" dirty="0" err="1">
                <a:latin typeface="+mj-lt"/>
              </a:rPr>
              <a:t>Biosketch</a:t>
            </a:r>
            <a:r>
              <a:rPr lang="en-US" sz="1800" dirty="0">
                <a:latin typeface="+mj-lt"/>
              </a:rPr>
              <a:t> </a:t>
            </a:r>
          </a:p>
          <a:p>
            <a:pPr lvl="2" indent="-342900">
              <a:buSzPts val="1000"/>
              <a:buFont typeface="Symbol" panose="05050102010706020507" pitchFamily="18" charset="2"/>
              <a:buChar char=""/>
              <a:tabLst>
                <a:tab pos="457200" algn="l"/>
              </a:tabLst>
            </a:pPr>
            <a:r>
              <a:rPr lang="en-US" sz="1800" dirty="0">
                <a:latin typeface="+mj-lt"/>
              </a:rPr>
              <a:t>Signed</a:t>
            </a:r>
            <a:r>
              <a:rPr lang="en-US" sz="1600" dirty="0">
                <a:solidFill>
                  <a:srgbClr val="333333"/>
                </a:solidFill>
                <a:effectLst/>
                <a:latin typeface="+mj-lt"/>
                <a:ea typeface="Times New Roman" panose="02020603050405020304" pitchFamily="18" charset="0"/>
                <a:cs typeface="Aptos" panose="020B0004020202020204" pitchFamily="34" charset="0"/>
              </a:rPr>
              <a:t> </a:t>
            </a:r>
            <a:r>
              <a:rPr lang="en-US" sz="1600" b="1" u="none" strike="noStrike" dirty="0">
                <a:solidFill>
                  <a:srgbClr val="333333"/>
                </a:solidFill>
                <a:effectLst/>
                <a:latin typeface="+mj-lt"/>
                <a:ea typeface="Times New Roman" panose="02020603050405020304" pitchFamily="18" charset="0"/>
                <a:cs typeface="Aptos" panose="020B0004020202020204" pitchFamily="34" charset="0"/>
                <a:hlinkClick r:id="rId3"/>
              </a:rPr>
              <a:t>NAMSS Volunteer Leader Agreement and Conflict of Interest Disclosure Form</a:t>
            </a:r>
            <a:r>
              <a:rPr lang="en-US" sz="1600" dirty="0">
                <a:solidFill>
                  <a:srgbClr val="333333"/>
                </a:solidFill>
                <a:effectLst/>
                <a:latin typeface="+mj-lt"/>
                <a:ea typeface="Times New Roman" panose="02020603050405020304" pitchFamily="18" charset="0"/>
                <a:cs typeface="Aptos" panose="020B0004020202020204" pitchFamily="34" charset="0"/>
              </a:rPr>
              <a:t> </a:t>
            </a:r>
            <a:endParaRPr lang="en-US" sz="1600" dirty="0">
              <a:effectLst/>
              <a:latin typeface="+mj-lt"/>
              <a:ea typeface="Aptos" panose="020B0004020202020204" pitchFamily="34" charset="0"/>
              <a:cs typeface="Aptos" panose="020B0004020202020204" pitchFamily="34" charset="0"/>
            </a:endParaRPr>
          </a:p>
          <a:p>
            <a:pPr lvl="2" indent="-342900">
              <a:buSzPts val="1000"/>
              <a:buFont typeface="Symbol" panose="05050102010706020507" pitchFamily="18" charset="2"/>
              <a:buChar char=""/>
              <a:tabLst>
                <a:tab pos="457200" algn="l"/>
              </a:tabLst>
            </a:pPr>
            <a:r>
              <a:rPr lang="en-US" sz="1800" dirty="0">
                <a:latin typeface="+mj-lt"/>
              </a:rPr>
              <a:t>Signed</a:t>
            </a:r>
            <a:r>
              <a:rPr lang="en-US" sz="1600" dirty="0">
                <a:solidFill>
                  <a:srgbClr val="333333"/>
                </a:solidFill>
                <a:effectLst/>
                <a:latin typeface="+mj-lt"/>
                <a:ea typeface="Times New Roman" panose="02020603050405020304" pitchFamily="18" charset="0"/>
                <a:cs typeface="Aptos" panose="020B0004020202020204" pitchFamily="34" charset="0"/>
              </a:rPr>
              <a:t> </a:t>
            </a:r>
            <a:r>
              <a:rPr lang="en-US" sz="1600" b="1" u="none" strike="noStrike" dirty="0">
                <a:solidFill>
                  <a:srgbClr val="333333"/>
                </a:solidFill>
                <a:effectLst/>
                <a:latin typeface="+mj-lt"/>
                <a:ea typeface="Times New Roman" panose="02020603050405020304" pitchFamily="18" charset="0"/>
                <a:cs typeface="Aptos" panose="020B0004020202020204" pitchFamily="34" charset="0"/>
                <a:hlinkClick r:id="rId4"/>
              </a:rPr>
              <a:t>Campaign Policy Agreement</a:t>
            </a:r>
            <a:r>
              <a:rPr lang="en-US" sz="1600" dirty="0">
                <a:solidFill>
                  <a:srgbClr val="333333"/>
                </a:solidFill>
                <a:effectLst/>
                <a:latin typeface="+mj-lt"/>
                <a:ea typeface="Times New Roman" panose="02020603050405020304" pitchFamily="18" charset="0"/>
                <a:cs typeface="Aptos" panose="020B0004020202020204" pitchFamily="34" charset="0"/>
              </a:rPr>
              <a:t> </a:t>
            </a:r>
            <a:endParaRPr lang="en-US" sz="1600" dirty="0">
              <a:effectLst/>
              <a:latin typeface="+mj-lt"/>
              <a:ea typeface="Aptos" panose="020B0004020202020204" pitchFamily="34" charset="0"/>
              <a:cs typeface="Aptos" panose="020B0004020202020204" pitchFamily="34" charset="0"/>
            </a:endParaRPr>
          </a:p>
          <a:p>
            <a:pPr lvl="2" indent="-342900">
              <a:buSzPts val="1000"/>
              <a:buFont typeface="Symbol" panose="05050102010706020507" pitchFamily="18" charset="2"/>
              <a:buChar char=""/>
              <a:tabLst>
                <a:tab pos="457200" algn="l"/>
              </a:tabLst>
            </a:pPr>
            <a:r>
              <a:rPr lang="en-US" sz="1600" dirty="0">
                <a:solidFill>
                  <a:srgbClr val="333333"/>
                </a:solidFill>
                <a:effectLst/>
                <a:latin typeface="+mj-lt"/>
                <a:ea typeface="Times New Roman" panose="02020603050405020304" pitchFamily="18" charset="0"/>
                <a:cs typeface="Aptos" panose="020B0004020202020204" pitchFamily="34" charset="0"/>
              </a:rPr>
              <a:t>C</a:t>
            </a:r>
            <a:r>
              <a:rPr lang="en-US" sz="1800" dirty="0">
                <a:latin typeface="+mj-lt"/>
              </a:rPr>
              <a:t>ompleted</a:t>
            </a:r>
            <a:r>
              <a:rPr lang="en-US" sz="1600" dirty="0">
                <a:solidFill>
                  <a:srgbClr val="333333"/>
                </a:solidFill>
                <a:effectLst/>
                <a:latin typeface="+mj-lt"/>
                <a:ea typeface="Times New Roman" panose="02020603050405020304" pitchFamily="18" charset="0"/>
                <a:cs typeface="Aptos" panose="020B0004020202020204" pitchFamily="34" charset="0"/>
              </a:rPr>
              <a:t> </a:t>
            </a:r>
            <a:r>
              <a:rPr lang="en-US" sz="1600" b="1" u="none" strike="noStrike" dirty="0">
                <a:solidFill>
                  <a:srgbClr val="333333"/>
                </a:solidFill>
                <a:effectLst/>
                <a:latin typeface="+mj-lt"/>
                <a:ea typeface="Times New Roman" panose="02020603050405020304" pitchFamily="18" charset="0"/>
                <a:cs typeface="Aptos" panose="020B0004020202020204" pitchFamily="34" charset="0"/>
                <a:hlinkClick r:id="rId5"/>
              </a:rPr>
              <a:t>Leadership Self-Assessment</a:t>
            </a:r>
            <a:r>
              <a:rPr lang="en-US" sz="1600" dirty="0">
                <a:solidFill>
                  <a:srgbClr val="333333"/>
                </a:solidFill>
                <a:effectLst/>
                <a:latin typeface="+mj-lt"/>
                <a:ea typeface="Times New Roman" panose="02020603050405020304" pitchFamily="18" charset="0"/>
                <a:cs typeface="Aptos" panose="020B0004020202020204" pitchFamily="34" charset="0"/>
              </a:rPr>
              <a:t> </a:t>
            </a:r>
            <a:r>
              <a:rPr lang="en-US" sz="1800" dirty="0">
                <a:latin typeface="+mj-lt"/>
              </a:rPr>
              <a:t>(Principles of Leadership) </a:t>
            </a:r>
          </a:p>
          <a:p>
            <a:pPr lvl="2"/>
            <a:r>
              <a:rPr lang="en-US" sz="1800" dirty="0">
                <a:latin typeface="+mj-lt"/>
              </a:rPr>
              <a:t>A high-resolution professional color headshot </a:t>
            </a:r>
          </a:p>
        </p:txBody>
      </p:sp>
      <p:sp>
        <p:nvSpPr>
          <p:cNvPr id="4" name="Title 1"/>
          <p:cNvSpPr>
            <a:spLocks noGrp="1"/>
          </p:cNvSpPr>
          <p:nvPr>
            <p:ph type="title"/>
          </p:nvPr>
        </p:nvSpPr>
        <p:spPr>
          <a:xfrm>
            <a:off x="346113" y="404865"/>
            <a:ext cx="8451773" cy="556317"/>
          </a:xfrm>
        </p:spPr>
        <p:txBody>
          <a:bodyPr/>
          <a:lstStyle/>
          <a:p>
            <a:r>
              <a:rPr lang="en-US" dirty="0">
                <a:latin typeface="Myriad Pro"/>
              </a:rPr>
              <a:t>Volunteering with NAMSS</a:t>
            </a:r>
          </a:p>
        </p:txBody>
      </p:sp>
      <p:pic>
        <p:nvPicPr>
          <p:cNvPr id="7" name="Picture 6">
            <a:extLst>
              <a:ext uri="{FF2B5EF4-FFF2-40B4-BE49-F238E27FC236}">
                <a16:creationId xmlns:a16="http://schemas.microsoft.com/office/drawing/2014/main" id="{EA40EE66-95B6-4FA4-A88A-4C4CD4EFD7B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375400" y="383224"/>
            <a:ext cx="2246830" cy="858404"/>
          </a:xfrm>
          <a:prstGeom prst="rect">
            <a:avLst/>
          </a:prstGeom>
        </p:spPr>
      </p:pic>
    </p:spTree>
    <p:extLst>
      <p:ext uri="{BB962C8B-B14F-4D97-AF65-F5344CB8AC3E}">
        <p14:creationId xmlns:p14="http://schemas.microsoft.com/office/powerpoint/2010/main" val="349998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81F2E2-8DA4-A427-B222-51353733F4A1}"/>
              </a:ext>
            </a:extLst>
          </p:cNvPr>
          <p:cNvSpPr>
            <a:spLocks noGrp="1"/>
          </p:cNvSpPr>
          <p:nvPr>
            <p:ph idx="1"/>
          </p:nvPr>
        </p:nvSpPr>
        <p:spPr/>
        <p:txBody>
          <a:bodyPr/>
          <a:lstStyle/>
          <a:p>
            <a:r>
              <a:rPr lang="en-US" dirty="0"/>
              <a:t>Additional application materials: </a:t>
            </a:r>
          </a:p>
          <a:p>
            <a:pPr lvl="1"/>
            <a:r>
              <a:rPr lang="en-US" dirty="0"/>
              <a:t>References from: </a:t>
            </a:r>
          </a:p>
          <a:p>
            <a:pPr lvl="2"/>
            <a:r>
              <a:rPr lang="en-US" dirty="0"/>
              <a:t>Peer </a:t>
            </a:r>
          </a:p>
          <a:p>
            <a:pPr lvl="2"/>
            <a:r>
              <a:rPr lang="en-US" dirty="0"/>
              <a:t>State leader or NAMSS Committee Chair familiar with your volunteer leadership experience </a:t>
            </a:r>
          </a:p>
          <a:p>
            <a:pPr lvl="2"/>
            <a:r>
              <a:rPr lang="en-US" dirty="0"/>
              <a:t>Supervisor  </a:t>
            </a:r>
          </a:p>
          <a:p>
            <a:pPr marL="0" indent="0">
              <a:buNone/>
            </a:pPr>
            <a:endParaRPr lang="en-US" dirty="0"/>
          </a:p>
          <a:p>
            <a:pPr lvl="1"/>
            <a:endParaRPr lang="en-US" dirty="0"/>
          </a:p>
        </p:txBody>
      </p:sp>
      <p:sp>
        <p:nvSpPr>
          <p:cNvPr id="3" name="Title 2">
            <a:extLst>
              <a:ext uri="{FF2B5EF4-FFF2-40B4-BE49-F238E27FC236}">
                <a16:creationId xmlns:a16="http://schemas.microsoft.com/office/drawing/2014/main" id="{A607E8A3-E405-8096-F09A-976DCBA220A6}"/>
              </a:ext>
            </a:extLst>
          </p:cNvPr>
          <p:cNvSpPr>
            <a:spLocks noGrp="1"/>
          </p:cNvSpPr>
          <p:nvPr>
            <p:ph type="title"/>
          </p:nvPr>
        </p:nvSpPr>
        <p:spPr>
          <a:xfrm>
            <a:off x="334273" y="362614"/>
            <a:ext cx="8451773" cy="556317"/>
          </a:xfrm>
        </p:spPr>
        <p:txBody>
          <a:bodyPr/>
          <a:lstStyle/>
          <a:p>
            <a:r>
              <a:rPr lang="en-US" dirty="0">
                <a:latin typeface="Myriad Pro"/>
              </a:rPr>
              <a:t>Volunteering with NAMSS</a:t>
            </a:r>
            <a:endParaRPr lang="en-US" dirty="0"/>
          </a:p>
        </p:txBody>
      </p:sp>
    </p:spTree>
    <p:extLst>
      <p:ext uri="{BB962C8B-B14F-4D97-AF65-F5344CB8AC3E}">
        <p14:creationId xmlns:p14="http://schemas.microsoft.com/office/powerpoint/2010/main" val="2506030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CA1D86-4509-B901-AB3C-6F151519885A}"/>
              </a:ext>
            </a:extLst>
          </p:cNvPr>
          <p:cNvSpPr>
            <a:spLocks noGrp="1"/>
          </p:cNvSpPr>
          <p:nvPr>
            <p:ph idx="1"/>
          </p:nvPr>
        </p:nvSpPr>
        <p:spPr>
          <a:xfrm>
            <a:off x="346113" y="1028787"/>
            <a:ext cx="8451773" cy="3575540"/>
          </a:xfrm>
        </p:spPr>
        <p:txBody>
          <a:bodyPr/>
          <a:lstStyle/>
          <a:p>
            <a:pPr marL="0" indent="0">
              <a:buNone/>
            </a:pPr>
            <a:r>
              <a:rPr lang="en-US" b="1" dirty="0"/>
              <a:t>Eligibility – Secretary-Treasurer: </a:t>
            </a:r>
          </a:p>
          <a:p>
            <a:r>
              <a:rPr lang="en-US" dirty="0"/>
              <a:t>Dual certified (including CPES beginning January 2026) </a:t>
            </a:r>
          </a:p>
          <a:p>
            <a:r>
              <a:rPr lang="en-US" dirty="0"/>
              <a:t>Previously served as Committee Chair or member </a:t>
            </a:r>
          </a:p>
          <a:p>
            <a:r>
              <a:rPr lang="en-US" dirty="0"/>
              <a:t>No conflicts of interest </a:t>
            </a:r>
          </a:p>
          <a:p>
            <a:r>
              <a:rPr lang="en-US" dirty="0"/>
              <a:t>Cannot simultaneously serve on State board  </a:t>
            </a:r>
          </a:p>
          <a:p>
            <a:pPr marL="0" indent="0">
              <a:buNone/>
            </a:pPr>
            <a:r>
              <a:rPr lang="en-US" b="1" dirty="0"/>
              <a:t>Eligibility – Director at Large: </a:t>
            </a:r>
          </a:p>
          <a:p>
            <a:r>
              <a:rPr lang="en-US" dirty="0"/>
              <a:t>Either CPCS or CPMSM (CPES beginning January 2026)  </a:t>
            </a:r>
          </a:p>
          <a:p>
            <a:r>
              <a:rPr lang="en-US" dirty="0"/>
              <a:t>Previously served as NAMSS committee member or state leader </a:t>
            </a:r>
          </a:p>
          <a:p>
            <a:r>
              <a:rPr lang="en-US" dirty="0"/>
              <a:t>No conflicts of interest </a:t>
            </a:r>
          </a:p>
          <a:p>
            <a:r>
              <a:rPr lang="en-US" dirty="0"/>
              <a:t>Cannot simultaneously serve on State board  </a:t>
            </a:r>
          </a:p>
          <a:p>
            <a:endParaRPr lang="en-US" dirty="0"/>
          </a:p>
        </p:txBody>
      </p:sp>
      <p:sp>
        <p:nvSpPr>
          <p:cNvPr id="3" name="Title 2">
            <a:extLst>
              <a:ext uri="{FF2B5EF4-FFF2-40B4-BE49-F238E27FC236}">
                <a16:creationId xmlns:a16="http://schemas.microsoft.com/office/drawing/2014/main" id="{05D8CE2A-AB71-F11E-7BDC-6B741FCD394C}"/>
              </a:ext>
            </a:extLst>
          </p:cNvPr>
          <p:cNvSpPr>
            <a:spLocks noGrp="1"/>
          </p:cNvSpPr>
          <p:nvPr>
            <p:ph type="title"/>
          </p:nvPr>
        </p:nvSpPr>
        <p:spPr/>
        <p:txBody>
          <a:bodyPr/>
          <a:lstStyle/>
          <a:p>
            <a:r>
              <a:rPr lang="en-US" dirty="0">
                <a:latin typeface="Myriad Pro"/>
              </a:rPr>
              <a:t>Volunteering with NAMSS</a:t>
            </a:r>
            <a:endParaRPr lang="en-US" dirty="0"/>
          </a:p>
        </p:txBody>
      </p:sp>
    </p:spTree>
    <p:extLst>
      <p:ext uri="{BB962C8B-B14F-4D97-AF65-F5344CB8AC3E}">
        <p14:creationId xmlns:p14="http://schemas.microsoft.com/office/powerpoint/2010/main" val="1634259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a:spLocks noGrp="1"/>
          </p:cNvSpPr>
          <p:nvPr>
            <p:ph idx="1"/>
          </p:nvPr>
        </p:nvSpPr>
        <p:spPr>
          <a:xfrm>
            <a:off x="291461" y="1074764"/>
            <a:ext cx="8451773" cy="3224683"/>
          </a:xfrm>
        </p:spPr>
        <p:txBody>
          <a:bodyPr/>
          <a:lstStyle/>
          <a:p>
            <a:pPr marL="0" indent="0" eaLnBrk="1" fontAlgn="auto" hangingPunct="1">
              <a:spcAft>
                <a:spcPts val="0"/>
              </a:spcAft>
              <a:buNone/>
              <a:defRPr/>
            </a:pPr>
            <a:r>
              <a:rPr lang="en-US" sz="2400" dirty="0">
                <a:latin typeface="+mj-lt"/>
              </a:rPr>
              <a:t>Focused on:</a:t>
            </a:r>
          </a:p>
          <a:p>
            <a:pPr lvl="1" fontAlgn="auto">
              <a:spcAft>
                <a:spcPts val="0"/>
              </a:spcAft>
              <a:defRPr/>
            </a:pPr>
            <a:r>
              <a:rPr lang="en-US" dirty="0">
                <a:latin typeface="+mj-lt"/>
              </a:rPr>
              <a:t>Call for Board Nominations – Vetting Candidates  </a:t>
            </a:r>
          </a:p>
          <a:p>
            <a:pPr lvl="2" fontAlgn="auto">
              <a:spcAft>
                <a:spcPts val="0"/>
              </a:spcAft>
              <a:defRPr/>
            </a:pPr>
            <a:r>
              <a:rPr lang="en-US" dirty="0">
                <a:latin typeface="+mj-lt"/>
              </a:rPr>
              <a:t>Review of applications &amp; references </a:t>
            </a:r>
          </a:p>
          <a:p>
            <a:pPr lvl="2" fontAlgn="auto">
              <a:spcAft>
                <a:spcPts val="0"/>
              </a:spcAft>
              <a:defRPr/>
            </a:pPr>
            <a:r>
              <a:rPr lang="en-US" dirty="0">
                <a:latin typeface="+mj-lt"/>
              </a:rPr>
              <a:t>Interview with candidate </a:t>
            </a:r>
          </a:p>
          <a:p>
            <a:pPr lvl="2" fontAlgn="auto">
              <a:spcAft>
                <a:spcPts val="0"/>
              </a:spcAft>
              <a:defRPr/>
            </a:pPr>
            <a:r>
              <a:rPr lang="en-US" dirty="0">
                <a:latin typeface="+mj-lt"/>
              </a:rPr>
              <a:t>Interview with supervisor reference  </a:t>
            </a:r>
          </a:p>
          <a:p>
            <a:pPr lvl="2" fontAlgn="auto">
              <a:spcAft>
                <a:spcPts val="0"/>
              </a:spcAft>
              <a:defRPr/>
            </a:pPr>
            <a:r>
              <a:rPr lang="en-US" dirty="0">
                <a:latin typeface="+mj-lt"/>
              </a:rPr>
              <a:t>Overall scoring of experience, contributions to NAMSS/the industry, references and interview  </a:t>
            </a:r>
          </a:p>
          <a:p>
            <a:pPr lvl="2" fontAlgn="auto">
              <a:spcAft>
                <a:spcPts val="0"/>
              </a:spcAft>
              <a:defRPr/>
            </a:pPr>
            <a:r>
              <a:rPr lang="en-US" dirty="0">
                <a:latin typeface="+mj-lt"/>
              </a:rPr>
              <a:t>Slate recommendation to Board of Directors </a:t>
            </a:r>
          </a:p>
          <a:p>
            <a:pPr lvl="1" fontAlgn="auto">
              <a:spcAft>
                <a:spcPts val="0"/>
              </a:spcAft>
              <a:defRPr/>
            </a:pPr>
            <a:r>
              <a:rPr lang="en-US" dirty="0">
                <a:latin typeface="+mj-lt"/>
              </a:rPr>
              <a:t>NAMSS Hall of Fame program</a:t>
            </a:r>
          </a:p>
          <a:p>
            <a:pPr lvl="1" fontAlgn="auto">
              <a:spcAft>
                <a:spcPts val="0"/>
              </a:spcAft>
              <a:defRPr/>
            </a:pPr>
            <a:r>
              <a:rPr lang="en-US" dirty="0">
                <a:latin typeface="+mj-lt"/>
              </a:rPr>
              <a:t>NAMSS Fellow Designation</a:t>
            </a:r>
          </a:p>
          <a:p>
            <a:endParaRPr lang="en-US" dirty="0"/>
          </a:p>
        </p:txBody>
      </p:sp>
      <p:sp>
        <p:nvSpPr>
          <p:cNvPr id="5" name="Title 1"/>
          <p:cNvSpPr>
            <a:spLocks noGrp="1"/>
          </p:cNvSpPr>
          <p:nvPr>
            <p:ph type="title"/>
          </p:nvPr>
        </p:nvSpPr>
        <p:spPr/>
        <p:txBody>
          <a:bodyPr>
            <a:normAutofit fontScale="90000"/>
          </a:bodyPr>
          <a:lstStyle/>
          <a:p>
            <a:pPr eaLnBrk="1" hangingPunct="1"/>
            <a:r>
              <a:rPr lang="en-US" altLang="en-US" sz="4000">
                <a:solidFill>
                  <a:schemeClr val="tx1"/>
                </a:solidFill>
                <a:latin typeface="Myriad Pro"/>
                <a:cs typeface="Arial" pitchFamily="34" charset="0"/>
              </a:rPr>
              <a:t>Leadership Selection Committee</a:t>
            </a:r>
            <a:endParaRPr lang="en-US" altLang="en-US" sz="4000">
              <a:solidFill>
                <a:schemeClr val="tx1"/>
              </a:solidFill>
              <a:latin typeface="Myriad Pro"/>
            </a:endParaRPr>
          </a:p>
        </p:txBody>
      </p:sp>
      <p:pic>
        <p:nvPicPr>
          <p:cNvPr id="7" name="Picture 6">
            <a:extLst>
              <a:ext uri="{FF2B5EF4-FFF2-40B4-BE49-F238E27FC236}">
                <a16:creationId xmlns:a16="http://schemas.microsoft.com/office/drawing/2014/main" id="{12CF6AF1-873C-4801-A170-4A23377B4C7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00579" y="1512677"/>
            <a:ext cx="1885467" cy="1256978"/>
          </a:xfrm>
          <a:prstGeom prst="rect">
            <a:avLst/>
          </a:prstGeom>
        </p:spPr>
      </p:pic>
    </p:spTree>
    <p:extLst>
      <p:ext uri="{BB962C8B-B14F-4D97-AF65-F5344CB8AC3E}">
        <p14:creationId xmlns:p14="http://schemas.microsoft.com/office/powerpoint/2010/main" val="4113207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5198" y="1104129"/>
            <a:ext cx="8451773" cy="1326556"/>
          </a:xfrm>
        </p:spPr>
        <p:txBody>
          <a:bodyPr/>
          <a:lstStyle/>
          <a:p>
            <a:pPr marL="57150" indent="0">
              <a:buNone/>
            </a:pPr>
            <a:r>
              <a:rPr lang="en-US" b="1" dirty="0">
                <a:latin typeface="+mj-lt"/>
                <a:ea typeface="ＭＳ Ｐゴシック"/>
                <a:cs typeface="Arial"/>
              </a:rPr>
              <a:t>Chair: </a:t>
            </a:r>
            <a:r>
              <a:rPr lang="en-US" dirty="0">
                <a:latin typeface="+mj-lt"/>
                <a:ea typeface="ＭＳ Ｐゴシック"/>
                <a:cs typeface="Arial"/>
              </a:rPr>
              <a:t>Amy Ligocki, CPCS, CPMSM</a:t>
            </a:r>
            <a:endParaRPr lang="en-US" dirty="0">
              <a:latin typeface="+mj-lt"/>
              <a:cs typeface="Arial" panose="020B0604020202020204" pitchFamily="34" charset="0"/>
            </a:endParaRPr>
          </a:p>
          <a:p>
            <a:pPr marL="57150" indent="0">
              <a:buNone/>
            </a:pPr>
            <a:endParaRPr lang="it-IT" dirty="0">
              <a:latin typeface="+mj-lt"/>
              <a:cs typeface="Arial" panose="020B0604020202020204" pitchFamily="34" charset="0"/>
            </a:endParaRPr>
          </a:p>
          <a:p>
            <a:pPr marL="0" indent="0">
              <a:buNone/>
            </a:pPr>
            <a:endParaRPr lang="en-US" sz="2400" dirty="0">
              <a:latin typeface="+mj-lt"/>
              <a:cs typeface="Arial" panose="020B0604020202020204" pitchFamily="34" charset="0"/>
            </a:endParaRPr>
          </a:p>
          <a:p>
            <a:pPr lvl="1"/>
            <a:endParaRPr lang="en-US" sz="1600" dirty="0">
              <a:latin typeface="+mj-lt"/>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150976" y="134195"/>
            <a:ext cx="8517354" cy="575055"/>
          </a:xfrm>
        </p:spPr>
        <p:txBody>
          <a:bodyPr>
            <a:normAutofit/>
          </a:bodyPr>
          <a:lstStyle/>
          <a:p>
            <a:r>
              <a:rPr lang="en-US">
                <a:cs typeface="Arial"/>
              </a:rPr>
              <a:t>Mentoring Committee</a:t>
            </a:r>
            <a:endParaRPr lang="en-US"/>
          </a:p>
          <a:p>
            <a:endParaRPr lang="en-US"/>
          </a:p>
        </p:txBody>
      </p:sp>
      <p:sp>
        <p:nvSpPr>
          <p:cNvPr id="5" name="TextBox 4"/>
          <p:cNvSpPr txBox="1"/>
          <p:nvPr/>
        </p:nvSpPr>
        <p:spPr>
          <a:xfrm>
            <a:off x="246301" y="1937962"/>
            <a:ext cx="8590670" cy="3393237"/>
          </a:xfrm>
          <a:prstGeom prst="rect">
            <a:avLst/>
          </a:prstGeom>
          <a:noFill/>
        </p:spPr>
        <p:txBody>
          <a:bodyPr wrap="square" rtlCol="0">
            <a:spAutoFit/>
          </a:bodyPr>
          <a:lstStyle/>
          <a:p>
            <a:pPr marL="0" indent="0">
              <a:buNone/>
            </a:pPr>
            <a:r>
              <a:rPr lang="en-US" dirty="0">
                <a:cs typeface="Arial" panose="020B0604020202020204" pitchFamily="34" charset="0"/>
              </a:rPr>
              <a:t> </a:t>
            </a:r>
            <a:r>
              <a:rPr lang="en-US" sz="2000" b="1" dirty="0">
                <a:latin typeface="+mj-lt"/>
                <a:cs typeface="Arial" panose="020B0604020202020204" pitchFamily="34" charset="0"/>
              </a:rPr>
              <a:t>Goals: </a:t>
            </a:r>
          </a:p>
          <a:p>
            <a:pPr marL="800100" lvl="1" indent="-342900">
              <a:buFont typeface="Arial" panose="020B0604020202020204" pitchFamily="34" charset="0"/>
              <a:buChar char="•"/>
            </a:pPr>
            <a:r>
              <a:rPr lang="en-US" sz="2000" dirty="0">
                <a:latin typeface="+mj-lt"/>
                <a:cs typeface="Arial" panose="020B0604020202020204" pitchFamily="34" charset="0"/>
              </a:rPr>
              <a:t>Identify future NAMSS leaders  </a:t>
            </a:r>
          </a:p>
          <a:p>
            <a:pPr marL="800100" lvl="1" indent="-342900">
              <a:spcBef>
                <a:spcPts val="300"/>
              </a:spcBef>
              <a:buFont typeface="Arial" panose="020B0604020202020204" pitchFamily="34" charset="0"/>
              <a:buChar char="•"/>
            </a:pPr>
            <a:r>
              <a:rPr lang="en-US" sz="2000" dirty="0">
                <a:latin typeface="+mj-lt"/>
                <a:cs typeface="Arial" panose="020B0604020202020204" pitchFamily="34" charset="0"/>
              </a:rPr>
              <a:t>Build a pipeline/database of potential volunteer leaders </a:t>
            </a:r>
          </a:p>
          <a:p>
            <a:pPr marL="800100" lvl="1" indent="-342900">
              <a:buFont typeface="Arial" panose="020B0604020202020204" pitchFamily="34" charset="0"/>
              <a:buChar char="•"/>
            </a:pPr>
            <a:r>
              <a:rPr lang="en-US" sz="2000" dirty="0">
                <a:latin typeface="+mj-lt"/>
                <a:cs typeface="Arial" panose="020B0604020202020204" pitchFamily="34" charset="0"/>
              </a:rPr>
              <a:t>Mentor potential candidates for Board of Director and Committee roles </a:t>
            </a:r>
          </a:p>
          <a:p>
            <a:pPr marL="800100" lvl="1" indent="-342900">
              <a:buFont typeface="Arial" panose="020B0604020202020204" pitchFamily="34" charset="0"/>
              <a:buChar char="•"/>
            </a:pPr>
            <a:r>
              <a:rPr lang="en-US" sz="2000" dirty="0">
                <a:latin typeface="+mj-lt"/>
                <a:cs typeface="Arial" panose="020B0604020202020204" pitchFamily="34" charset="0"/>
              </a:rPr>
              <a:t>Oversee Tomorrow’s Leaders Program </a:t>
            </a:r>
          </a:p>
          <a:p>
            <a:pPr marL="800100" lvl="1" indent="-342900">
              <a:buFont typeface="Arial" panose="020B0604020202020204" pitchFamily="34" charset="0"/>
              <a:buChar char="•"/>
            </a:pPr>
            <a:r>
              <a:rPr lang="en-US" sz="2000" dirty="0">
                <a:latin typeface="+mj-lt"/>
                <a:cs typeface="Arial" panose="020B0604020202020204" pitchFamily="34" charset="0"/>
              </a:rPr>
              <a:t>Oversee Mentor Matching Program </a:t>
            </a:r>
          </a:p>
          <a:p>
            <a:pPr marL="800100" lvl="1" indent="-342900">
              <a:buFont typeface="Arial" panose="020B0604020202020204" pitchFamily="34" charset="0"/>
              <a:buChar char="•"/>
            </a:pPr>
            <a:r>
              <a:rPr lang="en-US" sz="2000" dirty="0">
                <a:latin typeface="+mj-lt"/>
                <a:cs typeface="Arial" panose="020B0604020202020204" pitchFamily="34" charset="0"/>
              </a:rPr>
              <a:t>Oversee Speaker Development Program  </a:t>
            </a:r>
          </a:p>
          <a:p>
            <a:pPr marL="0" indent="0">
              <a:buNone/>
            </a:pPr>
            <a:endParaRPr lang="en-US" dirty="0">
              <a:cs typeface="Arial" panose="020B0604020202020204" pitchFamily="34" charset="0"/>
            </a:endParaRPr>
          </a:p>
          <a:p>
            <a:endParaRPr lang="en-US" b="1" dirty="0"/>
          </a:p>
        </p:txBody>
      </p:sp>
      <p:sp>
        <p:nvSpPr>
          <p:cNvPr id="6" name="TextBox 5">
            <a:extLst>
              <a:ext uri="{FF2B5EF4-FFF2-40B4-BE49-F238E27FC236}">
                <a16:creationId xmlns:a16="http://schemas.microsoft.com/office/drawing/2014/main" id="{97F57146-D64E-1FB5-A212-0099543310D5}"/>
              </a:ext>
            </a:extLst>
          </p:cNvPr>
          <p:cNvSpPr txBox="1"/>
          <p:nvPr/>
        </p:nvSpPr>
        <p:spPr>
          <a:xfrm>
            <a:off x="2965076" y="4670751"/>
            <a:ext cx="6241677" cy="307777"/>
          </a:xfrm>
          <a:prstGeom prst="rect">
            <a:avLst/>
          </a:prstGeom>
          <a:noFill/>
        </p:spPr>
        <p:txBody>
          <a:bodyPr wrap="square">
            <a:spAutoFit/>
          </a:bodyPr>
          <a:lstStyle/>
          <a:p>
            <a:r>
              <a:rPr lang="en-US" sz="1400" dirty="0">
                <a:latin typeface="+mj-lt"/>
                <a:hlinkClick r:id="rId3"/>
              </a:rPr>
              <a:t>https://www.namss.org/About/Volunteer-Leaders/Mentoring-Committee</a:t>
            </a:r>
            <a:r>
              <a:rPr lang="en-US" sz="1400" dirty="0">
                <a:latin typeface="+mj-lt"/>
              </a:rPr>
              <a:t> </a:t>
            </a:r>
          </a:p>
        </p:txBody>
      </p:sp>
    </p:spTree>
    <p:extLst>
      <p:ext uri="{BB962C8B-B14F-4D97-AF65-F5344CB8AC3E}">
        <p14:creationId xmlns:p14="http://schemas.microsoft.com/office/powerpoint/2010/main" val="3066727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0B0875A-D41C-43EE-B4F6-F6BF2D26F2E2}"/>
              </a:ext>
            </a:extLst>
          </p:cNvPr>
          <p:cNvSpPr>
            <a:spLocks noGrp="1"/>
          </p:cNvSpPr>
          <p:nvPr>
            <p:ph type="title"/>
          </p:nvPr>
        </p:nvSpPr>
        <p:spPr>
          <a:xfrm>
            <a:off x="385763" y="396875"/>
            <a:ext cx="8451850" cy="555625"/>
          </a:xfrm>
        </p:spPr>
        <p:txBody>
          <a:bodyPr/>
          <a:lstStyle/>
          <a:p>
            <a:r>
              <a:rPr lang="en-US">
                <a:solidFill>
                  <a:srgbClr val="017587"/>
                </a:solidFill>
              </a:rPr>
              <a:t>Pop Quiz! </a:t>
            </a:r>
            <a:r>
              <a:rPr lang="en-US"/>
              <a:t>	</a:t>
            </a:r>
          </a:p>
        </p:txBody>
      </p:sp>
      <p:sp>
        <p:nvSpPr>
          <p:cNvPr id="5" name="Text Placeholder 1">
            <a:extLst>
              <a:ext uri="{FF2B5EF4-FFF2-40B4-BE49-F238E27FC236}">
                <a16:creationId xmlns:a16="http://schemas.microsoft.com/office/drawing/2014/main" id="{52B71CA0-68EC-4A49-B7AA-72EFDC4222F8}"/>
              </a:ext>
            </a:extLst>
          </p:cNvPr>
          <p:cNvSpPr txBox="1">
            <a:spLocks/>
          </p:cNvSpPr>
          <p:nvPr/>
        </p:nvSpPr>
        <p:spPr>
          <a:xfrm>
            <a:off x="385198" y="1687224"/>
            <a:ext cx="8451773" cy="55354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Times New Roman"/>
                <a:ea typeface="Times New Roman"/>
                <a:cs typeface="Times New Roman"/>
                <a:sym typeface="Times New Roman"/>
              </a:defRPr>
            </a:lvl9pPr>
          </a:lstStyle>
          <a:p>
            <a:r>
              <a:rPr lang="en-US" dirty="0"/>
              <a:t>How many member types does NAMSS have? </a:t>
            </a:r>
          </a:p>
          <a:p>
            <a:r>
              <a:rPr lang="en-US" dirty="0">
                <a:solidFill>
                  <a:srgbClr val="C00000"/>
                </a:solidFill>
              </a:rPr>
              <a:t>Find fun state trivia!</a:t>
            </a:r>
            <a:r>
              <a:rPr lang="en-US" dirty="0"/>
              <a:t>  	</a:t>
            </a:r>
          </a:p>
        </p:txBody>
      </p:sp>
      <p:sp>
        <p:nvSpPr>
          <p:cNvPr id="6" name="Text Placeholder 1">
            <a:extLst>
              <a:ext uri="{FF2B5EF4-FFF2-40B4-BE49-F238E27FC236}">
                <a16:creationId xmlns:a16="http://schemas.microsoft.com/office/drawing/2014/main" id="{95D30A11-78C5-4F42-B4CC-BD625639FB44}"/>
              </a:ext>
            </a:extLst>
          </p:cNvPr>
          <p:cNvSpPr txBox="1">
            <a:spLocks/>
          </p:cNvSpPr>
          <p:nvPr/>
        </p:nvSpPr>
        <p:spPr>
          <a:xfrm>
            <a:off x="385840" y="2807364"/>
            <a:ext cx="8451773" cy="55354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Times New Roman"/>
                <a:ea typeface="Times New Roman"/>
                <a:cs typeface="Times New Roman"/>
                <a:sym typeface="Times New Roman"/>
              </a:defRPr>
            </a:lvl9pPr>
          </a:lstStyle>
          <a:p>
            <a:pPr marL="101600" indent="0">
              <a:buNone/>
            </a:pPr>
            <a:r>
              <a:rPr lang="en-US" dirty="0"/>
              <a:t> </a:t>
            </a:r>
          </a:p>
        </p:txBody>
      </p:sp>
    </p:spTree>
    <p:extLst>
      <p:ext uri="{BB962C8B-B14F-4D97-AF65-F5344CB8AC3E}">
        <p14:creationId xmlns:p14="http://schemas.microsoft.com/office/powerpoint/2010/main" val="2317693202"/>
      </p:ext>
    </p:extLst>
  </p:cSld>
  <p:clrMapOvr>
    <a:masterClrMapping/>
  </p:clrMapOvr>
  <mc:AlternateContent xmlns:mc="http://schemas.openxmlformats.org/markup-compatibility/2006" xmlns:p14="http://schemas.microsoft.com/office/powerpoint/2010/main">
    <mc:Choice Requires="p14">
      <p:transition spd="slow" p14:dur="5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dirty="0">
              <a:solidFill>
                <a:srgbClr val="C00000"/>
              </a:solidFill>
            </a:endParaRPr>
          </a:p>
          <a:p>
            <a:pPr marL="0" indent="0">
              <a:buNone/>
            </a:pPr>
            <a:r>
              <a:rPr lang="en-US" b="1" dirty="0"/>
              <a:t>Name: </a:t>
            </a:r>
            <a:r>
              <a:rPr lang="en-US" dirty="0"/>
              <a:t>Stephanie McCoy</a:t>
            </a:r>
          </a:p>
          <a:p>
            <a:pPr marL="0" indent="0">
              <a:buNone/>
            </a:pPr>
            <a:r>
              <a:rPr lang="en-US" b="1" dirty="0"/>
              <a:t>States: </a:t>
            </a:r>
            <a:r>
              <a:rPr lang="en-US" dirty="0"/>
              <a:t>Connecticut, Maine, Massachusetts, Rhode Island, New York, New Hampshire</a:t>
            </a:r>
          </a:p>
          <a:p>
            <a:pPr marL="0" indent="0">
              <a:buNone/>
            </a:pPr>
            <a:r>
              <a:rPr lang="en-US" b="1" dirty="0"/>
              <a:t>Email: </a:t>
            </a:r>
            <a:r>
              <a:rPr lang="en-US" dirty="0"/>
              <a:t>smccoy@radsource.us</a:t>
            </a:r>
          </a:p>
          <a:p>
            <a:pPr marL="0" indent="0">
              <a:buNone/>
            </a:pPr>
            <a:endParaRPr lang="en-US" dirty="0">
              <a:solidFill>
                <a:srgbClr val="C00000"/>
              </a:solidFill>
            </a:endParaRPr>
          </a:p>
        </p:txBody>
      </p:sp>
      <p:sp>
        <p:nvSpPr>
          <p:cNvPr id="3" name="Title 2"/>
          <p:cNvSpPr>
            <a:spLocks noGrp="1"/>
          </p:cNvSpPr>
          <p:nvPr>
            <p:ph type="title"/>
          </p:nvPr>
        </p:nvSpPr>
        <p:spPr/>
        <p:txBody>
          <a:bodyPr/>
          <a:lstStyle/>
          <a:p>
            <a:r>
              <a:rPr lang="en-US"/>
              <a:t>Introduction </a:t>
            </a:r>
          </a:p>
        </p:txBody>
      </p:sp>
      <p:pic>
        <p:nvPicPr>
          <p:cNvPr id="7" name="Picture 6">
            <a:extLst>
              <a:ext uri="{FF2B5EF4-FFF2-40B4-BE49-F238E27FC236}">
                <a16:creationId xmlns:a16="http://schemas.microsoft.com/office/drawing/2014/main" id="{692716E8-7DFC-4A38-133F-761390ED64EC}"/>
              </a:ext>
            </a:extLst>
          </p:cNvPr>
          <p:cNvPicPr>
            <a:picLocks noChangeAspect="1"/>
          </p:cNvPicPr>
          <p:nvPr/>
        </p:nvPicPr>
        <p:blipFill>
          <a:blip r:embed="rId3"/>
          <a:stretch>
            <a:fillRect/>
          </a:stretch>
        </p:blipFill>
        <p:spPr>
          <a:xfrm rot="5400000">
            <a:off x="1065882" y="3115225"/>
            <a:ext cx="1595997" cy="1196997"/>
          </a:xfrm>
          <a:prstGeom prst="rect">
            <a:avLst/>
          </a:prstGeom>
        </p:spPr>
      </p:pic>
      <p:pic>
        <p:nvPicPr>
          <p:cNvPr id="9" name="Picture 8">
            <a:extLst>
              <a:ext uri="{FF2B5EF4-FFF2-40B4-BE49-F238E27FC236}">
                <a16:creationId xmlns:a16="http://schemas.microsoft.com/office/drawing/2014/main" id="{101E08C4-A314-1ACB-174E-3BD94B105155}"/>
              </a:ext>
            </a:extLst>
          </p:cNvPr>
          <p:cNvPicPr>
            <a:picLocks noChangeAspect="1"/>
          </p:cNvPicPr>
          <p:nvPr/>
        </p:nvPicPr>
        <p:blipFill>
          <a:blip r:embed="rId4"/>
          <a:stretch>
            <a:fillRect/>
          </a:stretch>
        </p:blipFill>
        <p:spPr>
          <a:xfrm flipH="1">
            <a:off x="3491520" y="2843624"/>
            <a:ext cx="2239127" cy="1679346"/>
          </a:xfrm>
          <a:prstGeom prst="rect">
            <a:avLst/>
          </a:prstGeom>
        </p:spPr>
      </p:pic>
      <p:pic>
        <p:nvPicPr>
          <p:cNvPr id="11" name="Picture 10">
            <a:extLst>
              <a:ext uri="{FF2B5EF4-FFF2-40B4-BE49-F238E27FC236}">
                <a16:creationId xmlns:a16="http://schemas.microsoft.com/office/drawing/2014/main" id="{99DBCC5C-C2D8-E357-344E-04F2160ABFCF}"/>
              </a:ext>
            </a:extLst>
          </p:cNvPr>
          <p:cNvPicPr>
            <a:picLocks noChangeAspect="1"/>
          </p:cNvPicPr>
          <p:nvPr/>
        </p:nvPicPr>
        <p:blipFill>
          <a:blip r:embed="rId5"/>
          <a:stretch>
            <a:fillRect/>
          </a:stretch>
        </p:blipFill>
        <p:spPr>
          <a:xfrm rot="5400000">
            <a:off x="6560288" y="3084798"/>
            <a:ext cx="1595998" cy="1196999"/>
          </a:xfrm>
          <a:prstGeom prst="rect">
            <a:avLst/>
          </a:prstGeom>
        </p:spPr>
      </p:pic>
    </p:spTree>
    <p:extLst>
      <p:ext uri="{BB962C8B-B14F-4D97-AF65-F5344CB8AC3E}">
        <p14:creationId xmlns:p14="http://schemas.microsoft.com/office/powerpoint/2010/main" val="318188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949D30-C569-C985-2630-DB7EC6D9FE0D}"/>
              </a:ext>
            </a:extLst>
          </p:cNvPr>
          <p:cNvSpPr>
            <a:spLocks noGrp="1"/>
          </p:cNvSpPr>
          <p:nvPr>
            <p:ph type="body" sz="quarter" idx="10"/>
          </p:nvPr>
        </p:nvSpPr>
        <p:spPr>
          <a:xfrm>
            <a:off x="1329129" y="1501039"/>
            <a:ext cx="6485741" cy="590647"/>
          </a:xfrm>
        </p:spPr>
        <p:txBody>
          <a:bodyPr/>
          <a:lstStyle/>
          <a:p>
            <a:r>
              <a:rPr lang="en-US" dirty="0"/>
              <a:t>Growing Your Career with NAMSS Education</a:t>
            </a:r>
          </a:p>
        </p:txBody>
      </p:sp>
    </p:spTree>
    <p:extLst>
      <p:ext uri="{BB962C8B-B14F-4D97-AF65-F5344CB8AC3E}">
        <p14:creationId xmlns:p14="http://schemas.microsoft.com/office/powerpoint/2010/main" val="208171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06F7B16-1C54-4C76-9B38-F61561ACEA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832" r="24288"/>
          <a:stretch/>
        </p:blipFill>
        <p:spPr bwMode="auto">
          <a:xfrm>
            <a:off x="6773307" y="1099751"/>
            <a:ext cx="1776512" cy="179367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334273" y="1099751"/>
            <a:ext cx="8451773" cy="3402976"/>
          </a:xfrm>
        </p:spPr>
        <p:txBody>
          <a:bodyPr/>
          <a:lstStyle/>
          <a:p>
            <a:r>
              <a:rPr lang="en-US" dirty="0"/>
              <a:t>Launched in 2016</a:t>
            </a:r>
          </a:p>
          <a:p>
            <a:r>
              <a:rPr lang="en-US" dirty="0"/>
              <a:t>Combination of online modules and live workshop</a:t>
            </a:r>
          </a:p>
          <a:p>
            <a:r>
              <a:rPr lang="en-US" dirty="0"/>
              <a:t>Ideal Participants:</a:t>
            </a:r>
          </a:p>
          <a:p>
            <a:pPr lvl="1"/>
            <a:r>
              <a:rPr lang="en-US" dirty="0"/>
              <a:t>CPCS</a:t>
            </a:r>
            <a:r>
              <a:rPr lang="en-US" baseline="30000" dirty="0"/>
              <a:t>®</a:t>
            </a:r>
            <a:r>
              <a:rPr lang="en-US" dirty="0"/>
              <a:t> and/or </a:t>
            </a:r>
            <a:r>
              <a:rPr lang="en-US" dirty="0" err="1"/>
              <a:t>CPMSM</a:t>
            </a:r>
            <a:r>
              <a:rPr lang="en-US" baseline="30000" dirty="0"/>
              <a:t>®</a:t>
            </a:r>
            <a:r>
              <a:rPr lang="en-US" dirty="0"/>
              <a:t> certification</a:t>
            </a:r>
          </a:p>
          <a:p>
            <a:pPr lvl="1"/>
            <a:r>
              <a:rPr lang="en-US" dirty="0"/>
              <a:t>Minimum five years of experience in the industry</a:t>
            </a:r>
          </a:p>
          <a:p>
            <a:pPr lvl="1"/>
            <a:r>
              <a:rPr lang="en-US" dirty="0"/>
              <a:t>Title of “Manager” or above</a:t>
            </a:r>
          </a:p>
          <a:p>
            <a:r>
              <a:rPr lang="en-US" dirty="0"/>
              <a:t>FREE Introduction course – 1.0 CE</a:t>
            </a:r>
          </a:p>
          <a:p>
            <a:r>
              <a:rPr lang="en-US" dirty="0"/>
              <a:t>*Online modules must be completed prior to live workshop participation</a:t>
            </a:r>
          </a:p>
          <a:p>
            <a:pPr marL="0" indent="0" algn="ctr">
              <a:buNone/>
            </a:pPr>
            <a:r>
              <a:rPr lang="en-US" sz="1400" dirty="0">
                <a:hlinkClick r:id="rId4"/>
              </a:rPr>
              <a:t>https://</a:t>
            </a:r>
            <a:r>
              <a:rPr lang="en-US" sz="1400" dirty="0" err="1">
                <a:hlinkClick r:id="rId4"/>
              </a:rPr>
              <a:t>www.namss.org</a:t>
            </a:r>
            <a:r>
              <a:rPr lang="en-US" sz="1400" dirty="0">
                <a:hlinkClick r:id="rId4"/>
              </a:rPr>
              <a:t>/Education/Become-a-Leader-with-NAMSS/Leadership-Certificate-Program</a:t>
            </a:r>
            <a:r>
              <a:rPr lang="en-US" sz="1400" dirty="0"/>
              <a:t> </a:t>
            </a:r>
          </a:p>
        </p:txBody>
      </p:sp>
      <p:sp>
        <p:nvSpPr>
          <p:cNvPr id="4" name="Title 1"/>
          <p:cNvSpPr>
            <a:spLocks noGrp="1"/>
          </p:cNvSpPr>
          <p:nvPr>
            <p:ph type="title"/>
          </p:nvPr>
        </p:nvSpPr>
        <p:spPr/>
        <p:txBody>
          <a:bodyPr>
            <a:normAutofit fontScale="90000"/>
          </a:bodyPr>
          <a:lstStyle/>
          <a:p>
            <a:r>
              <a:rPr lang="en-US" sz="4000"/>
              <a:t>Leadership Certificate Program</a:t>
            </a:r>
          </a:p>
        </p:txBody>
      </p:sp>
    </p:spTree>
    <p:extLst>
      <p:ext uri="{BB962C8B-B14F-4D97-AF65-F5344CB8AC3E}">
        <p14:creationId xmlns:p14="http://schemas.microsoft.com/office/powerpoint/2010/main" val="1542665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181C34A-0D31-C774-F735-D95DCA0AC108}"/>
              </a:ext>
            </a:extLst>
          </p:cNvPr>
          <p:cNvSpPr>
            <a:spLocks noGrp="1"/>
          </p:cNvSpPr>
          <p:nvPr>
            <p:ph idx="1"/>
          </p:nvPr>
        </p:nvSpPr>
        <p:spPr/>
        <p:txBody>
          <a:bodyPr/>
          <a:lstStyle/>
          <a:p>
            <a:r>
              <a:rPr lang="en-US" dirty="0"/>
              <a:t>Provider Enrollment Series recordings </a:t>
            </a:r>
          </a:p>
          <a:p>
            <a:r>
              <a:rPr lang="en-US" dirty="0"/>
              <a:t>Quarterly webinars (free to members) </a:t>
            </a:r>
          </a:p>
          <a:p>
            <a:r>
              <a:rPr lang="en-US" dirty="0"/>
              <a:t>Provider Enrollment Glossary </a:t>
            </a:r>
          </a:p>
          <a:p>
            <a:r>
              <a:rPr lang="en-US" dirty="0"/>
              <a:t>Articles/content </a:t>
            </a:r>
          </a:p>
          <a:p>
            <a:r>
              <a:rPr lang="en-US" dirty="0"/>
              <a:t>Conference Recordings  </a:t>
            </a:r>
          </a:p>
          <a:p>
            <a:r>
              <a:rPr lang="en-US" dirty="0"/>
              <a:t>Coming in 2025:  </a:t>
            </a:r>
          </a:p>
          <a:p>
            <a:pPr lvl="1"/>
            <a:r>
              <a:rPr lang="en-US" dirty="0"/>
              <a:t>CPES Preparation Course </a:t>
            </a:r>
          </a:p>
          <a:p>
            <a:pPr lvl="1"/>
            <a:r>
              <a:rPr lang="en-US" dirty="0"/>
              <a:t>CPES Study Guide </a:t>
            </a:r>
          </a:p>
          <a:p>
            <a:endParaRPr lang="en-US" dirty="0"/>
          </a:p>
        </p:txBody>
      </p:sp>
      <p:sp>
        <p:nvSpPr>
          <p:cNvPr id="2" name="Title 1"/>
          <p:cNvSpPr>
            <a:spLocks noGrp="1"/>
          </p:cNvSpPr>
          <p:nvPr>
            <p:ph type="title"/>
          </p:nvPr>
        </p:nvSpPr>
        <p:spPr/>
        <p:txBody>
          <a:bodyPr/>
          <a:lstStyle/>
          <a:p>
            <a:r>
              <a:rPr lang="en-US">
                <a:latin typeface="Myriad Pro"/>
              </a:rPr>
              <a:t>Provider Enrollment Resources</a:t>
            </a:r>
            <a:endParaRPr lang="en-US"/>
          </a:p>
        </p:txBody>
      </p:sp>
      <p:sp>
        <p:nvSpPr>
          <p:cNvPr id="12" name="TextBox 11">
            <a:extLst>
              <a:ext uri="{FF2B5EF4-FFF2-40B4-BE49-F238E27FC236}">
                <a16:creationId xmlns:a16="http://schemas.microsoft.com/office/drawing/2014/main" id="{BAB285CD-CC70-4891-B28F-826E4186A98B}"/>
              </a:ext>
            </a:extLst>
          </p:cNvPr>
          <p:cNvSpPr txBox="1"/>
          <p:nvPr/>
        </p:nvSpPr>
        <p:spPr>
          <a:xfrm>
            <a:off x="2664373" y="4657439"/>
            <a:ext cx="6716110" cy="338554"/>
          </a:xfrm>
          <a:prstGeom prst="rect">
            <a:avLst/>
          </a:prstGeom>
          <a:noFill/>
        </p:spPr>
        <p:txBody>
          <a:bodyPr wrap="square">
            <a:spAutoFit/>
          </a:bodyPr>
          <a:lstStyle/>
          <a:p>
            <a:r>
              <a:rPr lang="en-US" sz="1600" dirty="0">
                <a:solidFill>
                  <a:srgbClr val="007582"/>
                </a:solidFill>
                <a:latin typeface="+mj-lt"/>
                <a:hlinkClick r:id="rId3">
                  <a:extLst>
                    <a:ext uri="{A12FA001-AC4F-418D-AE19-62706E023703}">
                      <ahyp:hlinkClr xmlns:ahyp="http://schemas.microsoft.com/office/drawing/2018/hyperlinkcolor" val="tx"/>
                    </a:ext>
                  </a:extLst>
                </a:hlinkClick>
              </a:rPr>
              <a:t>https://www.namss.org/Join-NAMSS/Provider-Enrollment-Resources-2</a:t>
            </a:r>
            <a:r>
              <a:rPr lang="en-US" sz="1600" dirty="0">
                <a:solidFill>
                  <a:srgbClr val="007582"/>
                </a:solidFill>
                <a:latin typeface="+mj-lt"/>
              </a:rPr>
              <a:t>  </a:t>
            </a:r>
          </a:p>
        </p:txBody>
      </p:sp>
      <p:pic>
        <p:nvPicPr>
          <p:cNvPr id="1026" name="Picture 2">
            <a:extLst>
              <a:ext uri="{FF2B5EF4-FFF2-40B4-BE49-F238E27FC236}">
                <a16:creationId xmlns:a16="http://schemas.microsoft.com/office/drawing/2014/main" id="{2EB278D8-6787-A60C-7A2B-404F2BBAB5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0344" y="1006433"/>
            <a:ext cx="2442924" cy="3096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200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omputer with a website on the screen&#10;&#10;AI-generated content may be incorrect.">
            <a:extLst>
              <a:ext uri="{FF2B5EF4-FFF2-40B4-BE49-F238E27FC236}">
                <a16:creationId xmlns:a16="http://schemas.microsoft.com/office/drawing/2014/main" id="{6A8ECF66-97BE-B4BC-3165-FC5FD880D6B2}"/>
              </a:ext>
            </a:extLst>
          </p:cNvPr>
          <p:cNvPicPr>
            <a:picLocks noGrp="1" noChangeAspect="1"/>
          </p:cNvPicPr>
          <p:nvPr>
            <p:ph idx="1"/>
          </p:nvPr>
        </p:nvPicPr>
        <p:blipFill>
          <a:blip r:embed="rId3"/>
          <a:stretch>
            <a:fillRect/>
          </a:stretch>
        </p:blipFill>
        <p:spPr>
          <a:xfrm>
            <a:off x="1721" y="1286003"/>
            <a:ext cx="3888501" cy="2709331"/>
          </a:xfrm>
        </p:spPr>
      </p:pic>
      <p:sp>
        <p:nvSpPr>
          <p:cNvPr id="3" name="Title 2">
            <a:extLst>
              <a:ext uri="{FF2B5EF4-FFF2-40B4-BE49-F238E27FC236}">
                <a16:creationId xmlns:a16="http://schemas.microsoft.com/office/drawing/2014/main" id="{EB966765-567B-7634-5FFC-F39B90B2BE8C}"/>
              </a:ext>
            </a:extLst>
          </p:cNvPr>
          <p:cNvSpPr>
            <a:spLocks noGrp="1"/>
          </p:cNvSpPr>
          <p:nvPr>
            <p:ph type="title"/>
          </p:nvPr>
        </p:nvSpPr>
        <p:spPr/>
        <p:txBody>
          <a:bodyPr/>
          <a:lstStyle/>
          <a:p>
            <a:r>
              <a:rPr lang="en-US" sz="2400" dirty="0">
                <a:ea typeface="+mj-lt"/>
                <a:cs typeface="+mj-lt"/>
              </a:rPr>
              <a:t>NAMSS Education Spotlight </a:t>
            </a:r>
            <a:endParaRPr lang="en-US" sz="2400" dirty="0"/>
          </a:p>
          <a:p>
            <a:endParaRPr lang="en-US" dirty="0"/>
          </a:p>
        </p:txBody>
      </p:sp>
      <p:sp>
        <p:nvSpPr>
          <p:cNvPr id="6" name="TextBox 5">
            <a:extLst>
              <a:ext uri="{FF2B5EF4-FFF2-40B4-BE49-F238E27FC236}">
                <a16:creationId xmlns:a16="http://schemas.microsoft.com/office/drawing/2014/main" id="{7F5ADF9A-9CDA-BB3C-6C78-95EDDB850C61}"/>
              </a:ext>
            </a:extLst>
          </p:cNvPr>
          <p:cNvSpPr txBox="1"/>
          <p:nvPr/>
        </p:nvSpPr>
        <p:spPr>
          <a:xfrm>
            <a:off x="3981762" y="768246"/>
            <a:ext cx="5162236" cy="3939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dirty="0">
              <a:latin typeface="Calibri"/>
              <a:cs typeface="Times New Roman"/>
            </a:endParaRPr>
          </a:p>
          <a:p>
            <a:endParaRPr lang="en-US" sz="2000" dirty="0">
              <a:solidFill>
                <a:srgbClr val="643758"/>
              </a:solidFill>
              <a:latin typeface="Calibri"/>
              <a:ea typeface="ＭＳ Ｐゴシック"/>
              <a:cs typeface="Times New Roman"/>
            </a:endParaRPr>
          </a:p>
          <a:p>
            <a:r>
              <a:rPr lang="en-US" sz="2000" b="1" dirty="0">
                <a:solidFill>
                  <a:srgbClr val="643758"/>
                </a:solidFill>
                <a:latin typeface="Calibri"/>
                <a:ea typeface="ＭＳ Ｐゴシック"/>
                <a:cs typeface="Times New Roman"/>
              </a:rPr>
              <a:t>Unlock Your Potential with NAMSS Education!</a:t>
            </a:r>
            <a:endParaRPr lang="en-US" sz="2000" b="1" dirty="0">
              <a:solidFill>
                <a:srgbClr val="643758"/>
              </a:solidFill>
              <a:latin typeface="Calibri"/>
              <a:cs typeface="Times New Roman"/>
            </a:endParaRPr>
          </a:p>
          <a:p>
            <a:endParaRPr lang="en-US" sz="2000" b="1" dirty="0">
              <a:latin typeface="Calibri"/>
              <a:ea typeface="ＭＳ Ｐゴシック"/>
              <a:cs typeface="Times New Roman"/>
            </a:endParaRPr>
          </a:p>
          <a:p>
            <a:pPr marL="285750" indent="-285750">
              <a:buFont typeface="Arial"/>
              <a:buChar char="•"/>
            </a:pPr>
            <a:r>
              <a:rPr lang="en-US" sz="1600" dirty="0">
                <a:latin typeface="Calibri"/>
                <a:ea typeface="ＭＳ Ｐゴシック"/>
                <a:cs typeface="Times New Roman"/>
              </a:rPr>
              <a:t>Flexible </a:t>
            </a:r>
            <a:r>
              <a:rPr lang="en-US" sz="1600" b="1" dirty="0">
                <a:latin typeface="Calibri"/>
                <a:ea typeface="ＭＳ Ｐゴシック"/>
                <a:cs typeface="Times New Roman"/>
              </a:rPr>
              <a:t>On-demand</a:t>
            </a:r>
            <a:r>
              <a:rPr lang="en-US" sz="1600" dirty="0">
                <a:latin typeface="Calibri"/>
                <a:ea typeface="ＭＳ Ｐゴシック"/>
                <a:cs typeface="Times New Roman"/>
              </a:rPr>
              <a:t> &amp; </a:t>
            </a:r>
            <a:r>
              <a:rPr lang="en-US" sz="1600" b="1" dirty="0">
                <a:latin typeface="Calibri"/>
                <a:ea typeface="ＭＳ Ｐゴシック"/>
                <a:cs typeface="Times New Roman"/>
              </a:rPr>
              <a:t>In-person</a:t>
            </a:r>
            <a:r>
              <a:rPr lang="en-US" sz="1600" dirty="0">
                <a:latin typeface="Calibri"/>
                <a:ea typeface="ＭＳ Ｐゴシック"/>
                <a:cs typeface="Times New Roman"/>
              </a:rPr>
              <a:t> Courses</a:t>
            </a:r>
            <a:endParaRPr lang="en-US" sz="1600" dirty="0">
              <a:latin typeface="Calibri"/>
              <a:cs typeface="Times New Roman"/>
            </a:endParaRPr>
          </a:p>
          <a:p>
            <a:pPr marL="285750" indent="-285750">
              <a:buFont typeface="Arial"/>
              <a:buChar char="•"/>
            </a:pPr>
            <a:r>
              <a:rPr lang="en-US" sz="1600" dirty="0">
                <a:latin typeface="Calibri"/>
                <a:ea typeface="ＭＳ Ｐゴシック"/>
                <a:cs typeface="Times New Roman"/>
              </a:rPr>
              <a:t>Engaging </a:t>
            </a:r>
            <a:r>
              <a:rPr lang="en-US" sz="1600" b="1" dirty="0">
                <a:latin typeface="Calibri"/>
                <a:ea typeface="ＭＳ Ｐゴシック"/>
                <a:cs typeface="Times New Roman"/>
              </a:rPr>
              <a:t>Webinars</a:t>
            </a:r>
            <a:r>
              <a:rPr lang="en-US" sz="1600" dirty="0">
                <a:latin typeface="Calibri"/>
                <a:ea typeface="ＭＳ Ｐゴシック"/>
                <a:cs typeface="Times New Roman"/>
              </a:rPr>
              <a:t> for Every Level</a:t>
            </a:r>
            <a:endParaRPr lang="en-US" sz="1600" dirty="0">
              <a:latin typeface="Calibri"/>
              <a:cs typeface="Times New Roman"/>
            </a:endParaRPr>
          </a:p>
          <a:p>
            <a:pPr marL="285750" indent="-285750">
              <a:buFont typeface="Arial"/>
              <a:buChar char="•"/>
            </a:pPr>
            <a:r>
              <a:rPr lang="en-US" sz="1600" b="1" dirty="0">
                <a:latin typeface="Calibri"/>
                <a:ea typeface="ＭＳ Ｐゴシック"/>
                <a:cs typeface="Times New Roman"/>
              </a:rPr>
              <a:t>CPCS® &amp; CPMSM® Practice Tests</a:t>
            </a:r>
            <a:r>
              <a:rPr lang="en-US" sz="1600" dirty="0">
                <a:latin typeface="Calibri"/>
                <a:ea typeface="ＭＳ Ｐゴシック"/>
                <a:cs typeface="Times New Roman"/>
              </a:rPr>
              <a:t> &amp; </a:t>
            </a:r>
            <a:r>
              <a:rPr lang="en-US" sz="1600" b="1" dirty="0">
                <a:latin typeface="Calibri"/>
                <a:ea typeface="ＭＳ Ｐゴシック"/>
                <a:cs typeface="Times New Roman"/>
              </a:rPr>
              <a:t>Study Guides</a:t>
            </a:r>
            <a:endParaRPr lang="en-US" sz="1600" dirty="0">
              <a:latin typeface="Calibri"/>
              <a:cs typeface="Times New Roman"/>
            </a:endParaRPr>
          </a:p>
          <a:p>
            <a:pPr marL="285750" indent="-285750">
              <a:buFont typeface="Arial"/>
              <a:buChar char="•"/>
            </a:pPr>
            <a:r>
              <a:rPr lang="en-US" sz="1600" dirty="0">
                <a:latin typeface="Calibri"/>
                <a:ea typeface="ＭＳ Ｐゴシック"/>
                <a:cs typeface="Times New Roman"/>
              </a:rPr>
              <a:t>Comprehensive </a:t>
            </a:r>
            <a:r>
              <a:rPr lang="en-US" sz="1600" b="1" dirty="0">
                <a:latin typeface="Calibri"/>
                <a:ea typeface="ＭＳ Ｐゴシック"/>
                <a:cs typeface="Times New Roman"/>
              </a:rPr>
              <a:t>Accreditation Standards Comparison Grid</a:t>
            </a:r>
            <a:endParaRPr lang="en-US" sz="1600" dirty="0">
              <a:latin typeface="Calibri"/>
              <a:cs typeface="Times New Roman"/>
            </a:endParaRPr>
          </a:p>
          <a:p>
            <a:pPr marL="285750" indent="-285750">
              <a:buFont typeface="Arial"/>
              <a:buChar char="•"/>
            </a:pPr>
            <a:r>
              <a:rPr lang="en-US" sz="1600" dirty="0">
                <a:latin typeface="Calibri"/>
                <a:ea typeface="ＭＳ Ｐゴシック"/>
                <a:cs typeface="Times New Roman"/>
              </a:rPr>
              <a:t>Essential </a:t>
            </a:r>
            <a:r>
              <a:rPr lang="en-US" sz="1600" b="1" dirty="0">
                <a:latin typeface="Calibri"/>
                <a:ea typeface="ＭＳ Ｐゴシック"/>
                <a:cs typeface="Times New Roman"/>
              </a:rPr>
              <a:t>New Hire Checklist</a:t>
            </a:r>
            <a:endParaRPr lang="en-US" sz="1600" b="1" dirty="0">
              <a:latin typeface="Calibri"/>
              <a:cs typeface="Times New Roman"/>
            </a:endParaRPr>
          </a:p>
          <a:p>
            <a:pPr marL="285750" indent="-285750">
              <a:buFont typeface="Arial"/>
              <a:buChar char="•"/>
            </a:pPr>
            <a:r>
              <a:rPr lang="en-US" sz="1600" dirty="0">
                <a:latin typeface="Calibri"/>
                <a:ea typeface="ＭＳ Ｐゴシック"/>
                <a:cs typeface="Times New Roman"/>
              </a:rPr>
              <a:t>Complete </a:t>
            </a:r>
            <a:r>
              <a:rPr lang="en-US" sz="1600" b="1" dirty="0">
                <a:latin typeface="Calibri"/>
                <a:ea typeface="ＭＳ Ｐゴシック"/>
                <a:cs typeface="Times New Roman"/>
              </a:rPr>
              <a:t>NAMSS Glossary of Terms</a:t>
            </a:r>
            <a:endParaRPr lang="en-US" sz="1600" b="1" dirty="0">
              <a:latin typeface="Calibri"/>
              <a:cs typeface="Times New Roman"/>
            </a:endParaRPr>
          </a:p>
          <a:p>
            <a:pPr marL="285750" indent="-285750">
              <a:buFont typeface="Arial"/>
              <a:buChar char="•"/>
            </a:pPr>
            <a:r>
              <a:rPr lang="en-US" sz="1600" dirty="0">
                <a:latin typeface="Calibri"/>
                <a:ea typeface="ＭＳ Ｐゴシック"/>
                <a:cs typeface="Times New Roman"/>
              </a:rPr>
              <a:t>Key Insights in </a:t>
            </a:r>
            <a:r>
              <a:rPr lang="en-US" sz="1600" b="1" dirty="0">
                <a:latin typeface="Calibri"/>
                <a:ea typeface="ＭＳ Ｐゴシック"/>
                <a:cs typeface="Times New Roman"/>
              </a:rPr>
              <a:t>NAMSS Provider Enrollment Glossary</a:t>
            </a:r>
          </a:p>
          <a:p>
            <a:pPr marL="285750" indent="-285750">
              <a:buFont typeface="Arial"/>
              <a:buChar char="•"/>
            </a:pPr>
            <a:r>
              <a:rPr lang="en-US" sz="1600" b="1" dirty="0">
                <a:latin typeface="Calibri"/>
                <a:ea typeface="ＭＳ Ｐゴシック"/>
                <a:cs typeface="Times New Roman"/>
              </a:rPr>
              <a:t>Credentialing 100 </a:t>
            </a:r>
            <a:r>
              <a:rPr lang="en-US" sz="1600" dirty="0">
                <a:latin typeface="Calibri"/>
                <a:ea typeface="ＭＳ Ｐゴシック"/>
                <a:cs typeface="Times New Roman"/>
              </a:rPr>
              <a:t>(on-demand), </a:t>
            </a:r>
            <a:r>
              <a:rPr lang="en-US" sz="1600" b="1" dirty="0">
                <a:latin typeface="Calibri"/>
                <a:ea typeface="ＭＳ Ｐゴシック"/>
                <a:cs typeface="Times New Roman"/>
              </a:rPr>
              <a:t>Credentialing 101 and 201 </a:t>
            </a:r>
            <a:r>
              <a:rPr lang="en-US" sz="1600" dirty="0">
                <a:latin typeface="Calibri"/>
                <a:ea typeface="ＭＳ Ｐゴシック"/>
                <a:cs typeface="Times New Roman"/>
              </a:rPr>
              <a:t>(virtual, instructor-led)</a:t>
            </a:r>
            <a:endParaRPr lang="en-US" sz="1600" dirty="0">
              <a:latin typeface="Calibri"/>
              <a:cs typeface="Times New Roman"/>
            </a:endParaRPr>
          </a:p>
          <a:p>
            <a:pPr indent="-457200"/>
            <a:endParaRPr lang="en-US" sz="1400" dirty="0">
              <a:latin typeface="Times New Roman"/>
              <a:cs typeface="Times New Roman"/>
            </a:endParaRPr>
          </a:p>
        </p:txBody>
      </p:sp>
    </p:spTree>
    <p:extLst>
      <p:ext uri="{BB962C8B-B14F-4D97-AF65-F5344CB8AC3E}">
        <p14:creationId xmlns:p14="http://schemas.microsoft.com/office/powerpoint/2010/main" val="427938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63169AD-8852-49A8-B703-2DF43AB8F4CC}"/>
              </a:ext>
            </a:extLst>
          </p:cNvPr>
          <p:cNvSpPr>
            <a:spLocks noGrp="1"/>
          </p:cNvSpPr>
          <p:nvPr>
            <p:ph type="title"/>
          </p:nvPr>
        </p:nvSpPr>
        <p:spPr>
          <a:xfrm>
            <a:off x="385198" y="396523"/>
            <a:ext cx="8451773" cy="556317"/>
          </a:xfrm>
        </p:spPr>
        <p:txBody>
          <a:bodyPr/>
          <a:lstStyle/>
          <a:p>
            <a:r>
              <a:rPr lang="en-US" dirty="0">
                <a:solidFill>
                  <a:srgbClr val="017587"/>
                </a:solidFill>
              </a:rPr>
              <a:t>State Trivia! </a:t>
            </a:r>
            <a:r>
              <a:rPr lang="en-US" dirty="0"/>
              <a:t>	</a:t>
            </a:r>
          </a:p>
        </p:txBody>
      </p:sp>
      <p:sp>
        <p:nvSpPr>
          <p:cNvPr id="5" name="Text Placeholder 1">
            <a:extLst>
              <a:ext uri="{FF2B5EF4-FFF2-40B4-BE49-F238E27FC236}">
                <a16:creationId xmlns:a16="http://schemas.microsoft.com/office/drawing/2014/main" id="{09C31C2C-7A51-4BCC-872C-62C91DA83AA6}"/>
              </a:ext>
            </a:extLst>
          </p:cNvPr>
          <p:cNvSpPr txBox="1">
            <a:spLocks/>
          </p:cNvSpPr>
          <p:nvPr/>
        </p:nvSpPr>
        <p:spPr>
          <a:xfrm>
            <a:off x="385198" y="1687224"/>
            <a:ext cx="8451773" cy="88452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Times New Roman"/>
                <a:ea typeface="Times New Roman"/>
                <a:cs typeface="Times New Roman"/>
                <a:sym typeface="Times New Roman"/>
              </a:defRPr>
            </a:lvl9pPr>
          </a:lstStyle>
          <a:p>
            <a:r>
              <a:rPr lang="en-US" dirty="0"/>
              <a:t>In what State was NAMSS founded?</a:t>
            </a:r>
          </a:p>
          <a:p>
            <a:r>
              <a:rPr lang="en-US" dirty="0">
                <a:solidFill>
                  <a:srgbClr val="C00000"/>
                </a:solidFill>
              </a:rPr>
              <a:t>Find fun state trivia!  </a:t>
            </a:r>
            <a:r>
              <a:rPr lang="en-US" dirty="0"/>
              <a:t>	</a:t>
            </a:r>
          </a:p>
        </p:txBody>
      </p:sp>
      <p:sp>
        <p:nvSpPr>
          <p:cNvPr id="6" name="Text Placeholder 1">
            <a:extLst>
              <a:ext uri="{FF2B5EF4-FFF2-40B4-BE49-F238E27FC236}">
                <a16:creationId xmlns:a16="http://schemas.microsoft.com/office/drawing/2014/main" id="{D690D2C8-7A54-4830-A234-B447E3D90972}"/>
              </a:ext>
            </a:extLst>
          </p:cNvPr>
          <p:cNvSpPr txBox="1">
            <a:spLocks/>
          </p:cNvSpPr>
          <p:nvPr/>
        </p:nvSpPr>
        <p:spPr>
          <a:xfrm>
            <a:off x="385198" y="2828245"/>
            <a:ext cx="8451773" cy="88452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Times New Roman"/>
                <a:ea typeface="Times New Roman"/>
                <a:cs typeface="Times New Roman"/>
                <a:sym typeface="Times New Roman"/>
              </a:defRPr>
            </a:lvl9pPr>
          </a:lstStyle>
          <a:p>
            <a:pPr marL="101600" indent="0">
              <a:buNone/>
            </a:pPr>
            <a:r>
              <a:rPr lang="en-US" dirty="0"/>
              <a:t>	</a:t>
            </a:r>
          </a:p>
        </p:txBody>
      </p:sp>
    </p:spTree>
    <p:extLst>
      <p:ext uri="{BB962C8B-B14F-4D97-AF65-F5344CB8AC3E}">
        <p14:creationId xmlns:p14="http://schemas.microsoft.com/office/powerpoint/2010/main" val="2673305377"/>
      </p:ext>
    </p:extLst>
  </p:cSld>
  <p:clrMapOvr>
    <a:masterClrMapping/>
  </p:clrMapOvr>
  <mc:AlternateContent xmlns:mc="http://schemas.openxmlformats.org/markup-compatibility/2006" xmlns:p14="http://schemas.microsoft.com/office/powerpoint/2010/main">
    <mc:Choice Requires="p14">
      <p:transition spd="slow" p14:dur="5000" advTm="20000">
        <p:wipe/>
      </p:transition>
    </mc:Choice>
    <mc:Fallback xmlns="">
      <p:transition spd="slow" advTm="20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0F7166-C4AE-8C0D-9BC7-56246317A8F9}"/>
              </a:ext>
            </a:extLst>
          </p:cNvPr>
          <p:cNvSpPr>
            <a:spLocks noGrp="1"/>
          </p:cNvSpPr>
          <p:nvPr>
            <p:ph type="body" sz="quarter" idx="10"/>
          </p:nvPr>
        </p:nvSpPr>
        <p:spPr>
          <a:xfrm>
            <a:off x="1329129" y="1466205"/>
            <a:ext cx="6485741" cy="590647"/>
          </a:xfrm>
        </p:spPr>
        <p:txBody>
          <a:bodyPr/>
          <a:lstStyle/>
          <a:p>
            <a:r>
              <a:rPr lang="en-US" dirty="0"/>
              <a:t>NAMSS Advocacy: Elevating the MSP Profession</a:t>
            </a:r>
          </a:p>
        </p:txBody>
      </p:sp>
    </p:spTree>
    <p:extLst>
      <p:ext uri="{BB962C8B-B14F-4D97-AF65-F5344CB8AC3E}">
        <p14:creationId xmlns:p14="http://schemas.microsoft.com/office/powerpoint/2010/main" val="28514449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B48C8-33F7-4056-835F-2225C95DE2EC}"/>
              </a:ext>
            </a:extLst>
          </p:cNvPr>
          <p:cNvPicPr>
            <a:picLocks noChangeAspect="1"/>
          </p:cNvPicPr>
          <p:nvPr/>
        </p:nvPicPr>
        <p:blipFill>
          <a:blip r:embed="rId3"/>
          <a:stretch>
            <a:fillRect/>
          </a:stretch>
        </p:blipFill>
        <p:spPr>
          <a:xfrm>
            <a:off x="7220196" y="2572838"/>
            <a:ext cx="1834267" cy="1544035"/>
          </a:xfrm>
          <a:prstGeom prst="rect">
            <a:avLst/>
          </a:prstGeom>
        </p:spPr>
      </p:pic>
      <p:sp>
        <p:nvSpPr>
          <p:cNvPr id="7" name="Title 6"/>
          <p:cNvSpPr>
            <a:spLocks noGrp="1"/>
          </p:cNvSpPr>
          <p:nvPr>
            <p:ph type="title"/>
          </p:nvPr>
        </p:nvSpPr>
        <p:spPr>
          <a:xfrm>
            <a:off x="334273" y="383699"/>
            <a:ext cx="8451773" cy="1069715"/>
          </a:xfrm>
        </p:spPr>
        <p:txBody>
          <a:bodyPr>
            <a:normAutofit/>
          </a:bodyPr>
          <a:lstStyle/>
          <a:p>
            <a:r>
              <a:rPr lang="en-US" sz="2400">
                <a:latin typeface="Myriad Pro"/>
              </a:rPr>
              <a:t>Standard Occupational Classification (SOC) Task Force</a:t>
            </a:r>
            <a:endParaRPr lang="en-US" sz="2400"/>
          </a:p>
        </p:txBody>
      </p:sp>
      <p:sp>
        <p:nvSpPr>
          <p:cNvPr id="3" name="Content Placeholder 2"/>
          <p:cNvSpPr>
            <a:spLocks noGrp="1"/>
          </p:cNvSpPr>
          <p:nvPr>
            <p:ph idx="1"/>
          </p:nvPr>
        </p:nvSpPr>
        <p:spPr>
          <a:xfrm>
            <a:off x="334273" y="1201108"/>
            <a:ext cx="8229600" cy="3640541"/>
          </a:xfrm>
        </p:spPr>
        <p:txBody>
          <a:bodyPr rtlCol="0">
            <a:normAutofit fontScale="92500" lnSpcReduction="10000"/>
          </a:bodyPr>
          <a:lstStyle/>
          <a:p>
            <a:pPr fontAlgn="auto">
              <a:spcAft>
                <a:spcPts val="0"/>
              </a:spcAft>
              <a:defRPr/>
            </a:pPr>
            <a:r>
              <a:rPr lang="en-US" dirty="0"/>
              <a:t>MSPs are currently categorized as HR Personnel</a:t>
            </a:r>
          </a:p>
          <a:p>
            <a:pPr fontAlgn="auto">
              <a:spcAft>
                <a:spcPts val="0"/>
              </a:spcAft>
              <a:defRPr/>
            </a:pPr>
            <a:r>
              <a:rPr lang="en-US" dirty="0"/>
              <a:t>NAMSS is attempting to obtain a classification code for MSPs with the Department of Labor’s Bureau of Labor Statistics</a:t>
            </a:r>
          </a:p>
          <a:p>
            <a:pPr fontAlgn="auto">
              <a:spcAft>
                <a:spcPts val="0"/>
              </a:spcAft>
              <a:defRPr/>
            </a:pPr>
            <a:r>
              <a:rPr lang="en-US" dirty="0"/>
              <a:t>SOC code enables official entities to collect, calculate, and publish MSP workforce data</a:t>
            </a:r>
          </a:p>
          <a:p>
            <a:pPr fontAlgn="auto">
              <a:spcAft>
                <a:spcPts val="0"/>
              </a:spcAft>
              <a:defRPr/>
            </a:pPr>
            <a:r>
              <a:rPr lang="en-US" dirty="0"/>
              <a:t>SOC will help the future of the profession</a:t>
            </a:r>
          </a:p>
          <a:p>
            <a:pPr fontAlgn="auto">
              <a:spcAft>
                <a:spcPts val="0"/>
              </a:spcAft>
              <a:defRPr/>
            </a:pPr>
            <a:r>
              <a:rPr lang="en-US" dirty="0"/>
              <a:t>The Task Force submitted a request to obtain an SOC code </a:t>
            </a:r>
            <a:br>
              <a:rPr lang="en-US" dirty="0"/>
            </a:br>
            <a:r>
              <a:rPr lang="en-US" dirty="0"/>
              <a:t>from Dept. of Labor in August, 2024. </a:t>
            </a:r>
          </a:p>
          <a:p>
            <a:pPr fontAlgn="auto">
              <a:spcAft>
                <a:spcPts val="0"/>
              </a:spcAft>
              <a:defRPr/>
            </a:pPr>
            <a:r>
              <a:rPr lang="en-US" dirty="0"/>
              <a:t>Results of request will be available in 2026.  </a:t>
            </a:r>
          </a:p>
          <a:p>
            <a:pPr lvl="1" fontAlgn="auto">
              <a:spcAft>
                <a:spcPts val="0"/>
              </a:spcAft>
              <a:defRPr/>
            </a:pPr>
            <a:endParaRPr lang="en-US" dirty="0"/>
          </a:p>
          <a:p>
            <a:pPr marL="457200" lvl="1" indent="0" fontAlgn="auto">
              <a:spcAft>
                <a:spcPts val="0"/>
              </a:spcAft>
              <a:buNone/>
              <a:defRPr/>
            </a:pPr>
            <a:r>
              <a:rPr lang="en-US" dirty="0">
                <a:hlinkClick r:id="rId4"/>
              </a:rPr>
              <a:t>https://www.namssgateway.org/Article/namss-requests-standard-occupational-classification-code-for-msps</a:t>
            </a:r>
            <a:r>
              <a:rPr lang="en-US" dirty="0"/>
              <a:t> </a:t>
            </a:r>
          </a:p>
        </p:txBody>
      </p:sp>
    </p:spTree>
    <p:extLst>
      <p:ext uri="{BB962C8B-B14F-4D97-AF65-F5344CB8AC3E}">
        <p14:creationId xmlns:p14="http://schemas.microsoft.com/office/powerpoint/2010/main" val="846851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atin typeface="Myriad Pro"/>
              </a:rPr>
              <a:t>NAMSS Annual Roundtable</a:t>
            </a:r>
            <a:endParaRPr lang="en-US"/>
          </a:p>
        </p:txBody>
      </p:sp>
      <p:sp>
        <p:nvSpPr>
          <p:cNvPr id="3" name="Content Placeholder 2"/>
          <p:cNvSpPr>
            <a:spLocks noGrp="1"/>
          </p:cNvSpPr>
          <p:nvPr>
            <p:ph idx="1"/>
          </p:nvPr>
        </p:nvSpPr>
        <p:spPr>
          <a:xfrm>
            <a:off x="0" y="1028700"/>
            <a:ext cx="8229600" cy="3965331"/>
          </a:xfrm>
        </p:spPr>
        <p:txBody>
          <a:bodyPr rtlCol="0">
            <a:normAutofit fontScale="92500" lnSpcReduction="20000"/>
          </a:bodyPr>
          <a:lstStyle/>
          <a:p>
            <a:pPr marL="0" indent="0" eaLnBrk="1" fontAlgn="auto" hangingPunct="1">
              <a:spcAft>
                <a:spcPts val="0"/>
              </a:spcAft>
              <a:buNone/>
              <a:defRPr/>
            </a:pPr>
            <a:r>
              <a:rPr lang="en-US" sz="2200" dirty="0"/>
              <a:t>Collaboration between NAMSS leaders and industry partners </a:t>
            </a:r>
          </a:p>
          <a:p>
            <a:pPr eaLnBrk="1" fontAlgn="auto" hangingPunct="1">
              <a:spcAft>
                <a:spcPts val="0"/>
              </a:spcAft>
              <a:defRPr/>
            </a:pPr>
            <a:endParaRPr lang="en-US" sz="2200" dirty="0"/>
          </a:p>
          <a:p>
            <a:pPr lvl="1" fontAlgn="auto">
              <a:lnSpc>
                <a:spcPct val="120000"/>
              </a:lnSpc>
              <a:spcAft>
                <a:spcPts val="0"/>
              </a:spcAft>
              <a:defRPr/>
            </a:pPr>
            <a:r>
              <a:rPr lang="en-US" sz="1800" dirty="0"/>
              <a:t>2021 – Focused Revision: Moving to a Three-Year </a:t>
            </a:r>
            <a:br>
              <a:rPr lang="en-US" sz="1800" dirty="0"/>
            </a:br>
            <a:r>
              <a:rPr lang="en-US" sz="1800" dirty="0"/>
              <a:t>Practitioner Reappointment Cycle and Enhancing </a:t>
            </a:r>
            <a:br>
              <a:rPr lang="en-US" sz="1800" dirty="0"/>
            </a:br>
            <a:r>
              <a:rPr lang="en-US" sz="1800" dirty="0"/>
              <a:t>Continuous Monitoring</a:t>
            </a:r>
            <a:r>
              <a:rPr lang="en-US" sz="1800" b="1" i="1" dirty="0"/>
              <a:t> </a:t>
            </a:r>
          </a:p>
          <a:p>
            <a:pPr lvl="1" fontAlgn="auto">
              <a:lnSpc>
                <a:spcPct val="120000"/>
              </a:lnSpc>
              <a:spcAft>
                <a:spcPts val="0"/>
              </a:spcAft>
              <a:defRPr/>
            </a:pPr>
            <a:r>
              <a:rPr lang="en-US" sz="1800" dirty="0"/>
              <a:t>2022 – Standardizing Quality: Best Practices for Measuring Practitioner Competency</a:t>
            </a:r>
          </a:p>
          <a:p>
            <a:pPr lvl="1" fontAlgn="auto">
              <a:lnSpc>
                <a:spcPct val="120000"/>
              </a:lnSpc>
              <a:spcAft>
                <a:spcPts val="0"/>
              </a:spcAft>
              <a:defRPr/>
            </a:pPr>
            <a:r>
              <a:rPr lang="en-US" sz="1800" dirty="0"/>
              <a:t>2023 – The Role of Physician Measurements in Guiding Performance</a:t>
            </a:r>
          </a:p>
          <a:p>
            <a:pPr lvl="1" fontAlgn="auto">
              <a:lnSpc>
                <a:spcPct val="120000"/>
              </a:lnSpc>
              <a:spcAft>
                <a:spcPts val="0"/>
              </a:spcAft>
              <a:defRPr/>
            </a:pPr>
            <a:r>
              <a:rPr lang="en-US" sz="1800" dirty="0"/>
              <a:t>2024 –  Guiding Quality Performance for Practitioners via Continuous Monitoring </a:t>
            </a:r>
          </a:p>
          <a:p>
            <a:pPr lvl="1" fontAlgn="auto">
              <a:lnSpc>
                <a:spcPct val="120000"/>
              </a:lnSpc>
              <a:spcAft>
                <a:spcPts val="0"/>
              </a:spcAft>
              <a:defRPr/>
            </a:pPr>
            <a:endParaRPr lang="en-US" sz="1800" dirty="0"/>
          </a:p>
          <a:p>
            <a:pPr marL="457200" lvl="1" indent="0" fontAlgn="auto">
              <a:spcAft>
                <a:spcPts val="0"/>
              </a:spcAft>
              <a:buNone/>
              <a:defRPr/>
            </a:pPr>
            <a:endParaRPr lang="en-US" dirty="0">
              <a:hlinkClick r:id="rId3"/>
            </a:endParaRPr>
          </a:p>
          <a:p>
            <a:pPr marL="457200" lvl="1" indent="0" fontAlgn="auto">
              <a:spcAft>
                <a:spcPts val="0"/>
              </a:spcAft>
              <a:buNone/>
              <a:defRPr/>
            </a:pPr>
            <a:r>
              <a:rPr lang="en-US" dirty="0">
                <a:hlinkClick r:id="rId3"/>
              </a:rPr>
              <a:t>https://www.namss.org/Advocacy/NAMSS-Roundtable-Reports</a:t>
            </a:r>
            <a:r>
              <a:rPr lang="en-US" dirty="0"/>
              <a:t> </a:t>
            </a:r>
          </a:p>
          <a:p>
            <a:pPr marL="457200" lvl="1" indent="0" fontAlgn="auto">
              <a:spcAft>
                <a:spcPts val="0"/>
              </a:spcAft>
              <a:buNone/>
              <a:defRPr/>
            </a:pPr>
            <a:endParaRPr lang="en-US" dirty="0"/>
          </a:p>
          <a:p>
            <a:pPr lvl="1" fontAlgn="auto">
              <a:spcAft>
                <a:spcPts val="0"/>
              </a:spcAft>
              <a:defRPr/>
            </a:pPr>
            <a:endParaRPr lang="en-US" dirty="0"/>
          </a:p>
        </p:txBody>
      </p:sp>
      <p:pic>
        <p:nvPicPr>
          <p:cNvPr id="5" name="Picture 4">
            <a:extLst>
              <a:ext uri="{FF2B5EF4-FFF2-40B4-BE49-F238E27FC236}">
                <a16:creationId xmlns:a16="http://schemas.microsoft.com/office/drawing/2014/main" id="{F05A2F3B-F41A-4A1D-8EA6-92D293D45D8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568370" y="303557"/>
            <a:ext cx="1324564" cy="1099857"/>
          </a:xfrm>
          <a:prstGeom prst="rect">
            <a:avLst/>
          </a:prstGeom>
        </p:spPr>
      </p:pic>
    </p:spTree>
    <p:extLst>
      <p:ext uri="{BB962C8B-B14F-4D97-AF65-F5344CB8AC3E}">
        <p14:creationId xmlns:p14="http://schemas.microsoft.com/office/powerpoint/2010/main" val="1219781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atin typeface="Myriad Pro"/>
              </a:rPr>
              <a:t>Ideal Credentialing Standards</a:t>
            </a:r>
            <a:endParaRPr lang="en-US"/>
          </a:p>
        </p:txBody>
      </p:sp>
      <p:sp>
        <p:nvSpPr>
          <p:cNvPr id="2" name="Cloud 1">
            <a:extLst>
              <a:ext uri="{FF2B5EF4-FFF2-40B4-BE49-F238E27FC236}">
                <a16:creationId xmlns:a16="http://schemas.microsoft.com/office/drawing/2014/main" id="{A1BE4E50-1574-0A55-01FD-8B1A74FA2D5A}"/>
              </a:ext>
            </a:extLst>
          </p:cNvPr>
          <p:cNvSpPr/>
          <p:nvPr/>
        </p:nvSpPr>
        <p:spPr>
          <a:xfrm>
            <a:off x="6835140" y="182880"/>
            <a:ext cx="1900768" cy="1314450"/>
          </a:xfrm>
          <a:prstGeom prst="cloud">
            <a:avLst/>
          </a:prstGeom>
          <a:noFill/>
          <a:ln>
            <a:solidFill>
              <a:srgbClr val="00758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F797A6B-61BC-F8AB-4E64-90133727E5CB}"/>
              </a:ext>
            </a:extLst>
          </p:cNvPr>
          <p:cNvSpPr txBox="1"/>
          <p:nvPr/>
        </p:nvSpPr>
        <p:spPr>
          <a:xfrm>
            <a:off x="7174019" y="397983"/>
            <a:ext cx="1223010" cy="923330"/>
          </a:xfrm>
          <a:prstGeom prst="rect">
            <a:avLst/>
          </a:prstGeom>
          <a:noFill/>
        </p:spPr>
        <p:txBody>
          <a:bodyPr wrap="square" rtlCol="0">
            <a:spAutoFit/>
          </a:bodyPr>
          <a:lstStyle/>
          <a:p>
            <a:pPr algn="ctr"/>
            <a:r>
              <a:rPr lang="en-US" sz="1800" dirty="0">
                <a:solidFill>
                  <a:srgbClr val="007582"/>
                </a:solidFill>
                <a:latin typeface="+mj-lt"/>
              </a:rPr>
              <a:t>Updated February 2025 </a:t>
            </a:r>
          </a:p>
        </p:txBody>
      </p:sp>
      <p:pic>
        <p:nvPicPr>
          <p:cNvPr id="1026" name="Picture 2">
            <a:extLst>
              <a:ext uri="{FF2B5EF4-FFF2-40B4-BE49-F238E27FC236}">
                <a16:creationId xmlns:a16="http://schemas.microsoft.com/office/drawing/2014/main" id="{26087DA3-7293-BF80-9AB1-D369000F6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954" y="1039432"/>
            <a:ext cx="3087687" cy="39151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35D8FFE-319D-9295-B0A7-971D52CD6351}"/>
              </a:ext>
            </a:extLst>
          </p:cNvPr>
          <p:cNvSpPr txBox="1"/>
          <p:nvPr/>
        </p:nvSpPr>
        <p:spPr>
          <a:xfrm>
            <a:off x="3557587" y="4646811"/>
            <a:ext cx="5549900" cy="307777"/>
          </a:xfrm>
          <a:prstGeom prst="rect">
            <a:avLst/>
          </a:prstGeom>
          <a:noFill/>
        </p:spPr>
        <p:txBody>
          <a:bodyPr wrap="square">
            <a:spAutoFit/>
          </a:bodyPr>
          <a:lstStyle/>
          <a:p>
            <a:r>
              <a:rPr lang="en-US" sz="1400" dirty="0">
                <a:latin typeface="+mj-lt"/>
                <a:hlinkClick r:id="rId4"/>
              </a:rPr>
              <a:t>https://www.namss.org/Advocacy/Ideal-Credentialing-Standards</a:t>
            </a:r>
            <a:r>
              <a:rPr lang="en-US" sz="1400" dirty="0">
                <a:latin typeface="+mj-lt"/>
              </a:rPr>
              <a:t> </a:t>
            </a:r>
          </a:p>
        </p:txBody>
      </p:sp>
    </p:spTree>
    <p:extLst>
      <p:ext uri="{BB962C8B-B14F-4D97-AF65-F5344CB8AC3E}">
        <p14:creationId xmlns:p14="http://schemas.microsoft.com/office/powerpoint/2010/main" val="1508136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in a white coat&#10;&#10;AI-generated content may be incorrect.">
            <a:extLst>
              <a:ext uri="{FF2B5EF4-FFF2-40B4-BE49-F238E27FC236}">
                <a16:creationId xmlns:a16="http://schemas.microsoft.com/office/drawing/2014/main" id="{52B9EEE8-5108-C2F8-BDFA-6DACCD2A5725}"/>
              </a:ext>
            </a:extLst>
          </p:cNvPr>
          <p:cNvPicPr>
            <a:picLocks noGrp="1" noChangeAspect="1"/>
          </p:cNvPicPr>
          <p:nvPr>
            <p:ph idx="1"/>
          </p:nvPr>
        </p:nvPicPr>
        <p:blipFill>
          <a:blip r:embed="rId3"/>
          <a:stretch>
            <a:fillRect/>
          </a:stretch>
        </p:blipFill>
        <p:spPr>
          <a:xfrm>
            <a:off x="157983" y="1183162"/>
            <a:ext cx="2759120" cy="3576638"/>
          </a:xfrm>
        </p:spPr>
      </p:pic>
      <p:sp>
        <p:nvSpPr>
          <p:cNvPr id="3" name="Title 2">
            <a:extLst>
              <a:ext uri="{FF2B5EF4-FFF2-40B4-BE49-F238E27FC236}">
                <a16:creationId xmlns:a16="http://schemas.microsoft.com/office/drawing/2014/main" id="{507CDE52-DECF-A473-4804-C0DC0E222975}"/>
              </a:ext>
            </a:extLst>
          </p:cNvPr>
          <p:cNvSpPr>
            <a:spLocks noGrp="1"/>
          </p:cNvSpPr>
          <p:nvPr>
            <p:ph type="title"/>
          </p:nvPr>
        </p:nvSpPr>
        <p:spPr/>
        <p:txBody>
          <a:bodyPr/>
          <a:lstStyle/>
          <a:p>
            <a:r>
              <a:rPr lang="en-US" dirty="0"/>
              <a:t>NAMSS Toolkits  </a:t>
            </a:r>
          </a:p>
        </p:txBody>
      </p:sp>
      <p:pic>
        <p:nvPicPr>
          <p:cNvPr id="7" name="Picture 6" descr="A blue square with white text&#10;&#10;AI-generated content may be incorrect.">
            <a:extLst>
              <a:ext uri="{FF2B5EF4-FFF2-40B4-BE49-F238E27FC236}">
                <a16:creationId xmlns:a16="http://schemas.microsoft.com/office/drawing/2014/main" id="{08423171-F3D7-BE23-3165-B126A9444344}"/>
              </a:ext>
            </a:extLst>
          </p:cNvPr>
          <p:cNvPicPr>
            <a:picLocks noChangeAspect="1"/>
          </p:cNvPicPr>
          <p:nvPr/>
        </p:nvPicPr>
        <p:blipFill>
          <a:blip r:embed="rId4"/>
          <a:stretch>
            <a:fillRect/>
          </a:stretch>
        </p:blipFill>
        <p:spPr>
          <a:xfrm>
            <a:off x="1728595" y="1119708"/>
            <a:ext cx="2902106" cy="3554313"/>
          </a:xfrm>
          <a:prstGeom prst="rect">
            <a:avLst/>
          </a:prstGeom>
        </p:spPr>
      </p:pic>
      <p:pic>
        <p:nvPicPr>
          <p:cNvPr id="9" name="Picture 8" descr="A green square with white text&#10;&#10;AI-generated content may be incorrect.">
            <a:extLst>
              <a:ext uri="{FF2B5EF4-FFF2-40B4-BE49-F238E27FC236}">
                <a16:creationId xmlns:a16="http://schemas.microsoft.com/office/drawing/2014/main" id="{FEF89F29-F2DC-36BD-C13F-EBFFE8324ACE}"/>
              </a:ext>
            </a:extLst>
          </p:cNvPr>
          <p:cNvPicPr>
            <a:picLocks noChangeAspect="1"/>
          </p:cNvPicPr>
          <p:nvPr/>
        </p:nvPicPr>
        <p:blipFill>
          <a:blip r:embed="rId5"/>
          <a:stretch>
            <a:fillRect/>
          </a:stretch>
        </p:blipFill>
        <p:spPr>
          <a:xfrm>
            <a:off x="3642943" y="861755"/>
            <a:ext cx="2902106" cy="3812266"/>
          </a:xfrm>
          <a:prstGeom prst="rect">
            <a:avLst/>
          </a:prstGeom>
        </p:spPr>
      </p:pic>
      <p:pic>
        <p:nvPicPr>
          <p:cNvPr id="11" name="Picture 10" descr="A green square with white text&#10;&#10;AI-generated content may be incorrect.">
            <a:extLst>
              <a:ext uri="{FF2B5EF4-FFF2-40B4-BE49-F238E27FC236}">
                <a16:creationId xmlns:a16="http://schemas.microsoft.com/office/drawing/2014/main" id="{481BBA8B-DAE1-B5FB-8AA9-A7F2B6AB8CC6}"/>
              </a:ext>
            </a:extLst>
          </p:cNvPr>
          <p:cNvPicPr>
            <a:picLocks noChangeAspect="1"/>
          </p:cNvPicPr>
          <p:nvPr/>
        </p:nvPicPr>
        <p:blipFill>
          <a:blip r:embed="rId6"/>
          <a:stretch>
            <a:fillRect/>
          </a:stretch>
        </p:blipFill>
        <p:spPr>
          <a:xfrm>
            <a:off x="5834100" y="749300"/>
            <a:ext cx="3051965" cy="3924721"/>
          </a:xfrm>
          <a:prstGeom prst="rect">
            <a:avLst/>
          </a:prstGeom>
        </p:spPr>
      </p:pic>
      <p:sp>
        <p:nvSpPr>
          <p:cNvPr id="12" name="TextBox 11">
            <a:extLst>
              <a:ext uri="{FF2B5EF4-FFF2-40B4-BE49-F238E27FC236}">
                <a16:creationId xmlns:a16="http://schemas.microsoft.com/office/drawing/2014/main" id="{A66D3A71-89E1-9A7D-FBCF-7BC94F4FAA8E}"/>
              </a:ext>
            </a:extLst>
          </p:cNvPr>
          <p:cNvSpPr txBox="1"/>
          <p:nvPr/>
        </p:nvSpPr>
        <p:spPr>
          <a:xfrm>
            <a:off x="-11841" y="4622879"/>
            <a:ext cx="9143999" cy="461665"/>
          </a:xfrm>
          <a:prstGeom prst="rect">
            <a:avLst/>
          </a:prstGeom>
          <a:noFill/>
        </p:spPr>
        <p:txBody>
          <a:bodyPr wrap="square" rtlCol="0">
            <a:spAutoFit/>
          </a:bodyPr>
          <a:lstStyle/>
          <a:p>
            <a:pPr algn="ctr"/>
            <a:r>
              <a:rPr lang="en-US" dirty="0">
                <a:latin typeface="+mj-lt"/>
                <a:hlinkClick r:id="rId7"/>
              </a:rPr>
              <a:t>https://www.namss.org/Advocacy/MSP-Resources</a:t>
            </a:r>
            <a:r>
              <a:rPr lang="en-US" dirty="0">
                <a:latin typeface="+mj-lt"/>
              </a:rPr>
              <a:t> </a:t>
            </a:r>
          </a:p>
        </p:txBody>
      </p:sp>
    </p:spTree>
    <p:extLst>
      <p:ext uri="{BB962C8B-B14F-4D97-AF65-F5344CB8AC3E}">
        <p14:creationId xmlns:p14="http://schemas.microsoft.com/office/powerpoint/2010/main" val="912736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89B44F-42DE-4212-8912-5788F740333B}"/>
              </a:ext>
            </a:extLst>
          </p:cNvPr>
          <p:cNvSpPr>
            <a:spLocks noGrp="1"/>
          </p:cNvSpPr>
          <p:nvPr>
            <p:ph idx="1"/>
          </p:nvPr>
        </p:nvSpPr>
        <p:spPr>
          <a:xfrm>
            <a:off x="385199" y="1105784"/>
            <a:ext cx="4115858" cy="3299829"/>
          </a:xfrm>
        </p:spPr>
        <p:txBody>
          <a:bodyPr/>
          <a:lstStyle/>
          <a:p>
            <a:r>
              <a:rPr lang="en-US" dirty="0"/>
              <a:t>Massachusetts State Leaders</a:t>
            </a:r>
          </a:p>
          <a:p>
            <a:pPr lvl="1"/>
            <a:r>
              <a:rPr lang="en-US" sz="1600" dirty="0"/>
              <a:t>Karin Bernard – President</a:t>
            </a:r>
          </a:p>
          <a:p>
            <a:pPr lvl="1"/>
            <a:r>
              <a:rPr lang="en-US" sz="1600" dirty="0"/>
              <a:t>Heather Clark – President-Elect</a:t>
            </a:r>
          </a:p>
          <a:p>
            <a:pPr lvl="1"/>
            <a:r>
              <a:rPr lang="en-US" sz="1600" dirty="0"/>
              <a:t>Anne Leary – Immediate Past-President</a:t>
            </a:r>
          </a:p>
          <a:p>
            <a:pPr lvl="1"/>
            <a:r>
              <a:rPr lang="en-US" sz="1600" dirty="0"/>
              <a:t>Natalie Arjune-Jones – Secretary</a:t>
            </a:r>
          </a:p>
          <a:p>
            <a:pPr lvl="1"/>
            <a:r>
              <a:rPr lang="en-US" sz="1600" dirty="0"/>
              <a:t>Lori Mack – Media Coordinator</a:t>
            </a:r>
          </a:p>
          <a:p>
            <a:pPr lvl="1"/>
            <a:r>
              <a:rPr lang="en-US" sz="1600" dirty="0"/>
              <a:t>Kathleen </a:t>
            </a:r>
            <a:r>
              <a:rPr lang="en-US" sz="1600" dirty="0" err="1"/>
              <a:t>Lamagdeleine</a:t>
            </a:r>
            <a:r>
              <a:rPr lang="en-US" sz="1600" dirty="0"/>
              <a:t> – Sponsorship &amp; Events Services Manager</a:t>
            </a:r>
          </a:p>
          <a:p>
            <a:pPr lvl="1"/>
            <a:r>
              <a:rPr lang="en-US" sz="1600" dirty="0"/>
              <a:t>Nancy Dunn - Treasurer</a:t>
            </a:r>
          </a:p>
          <a:p>
            <a:endParaRPr lang="en-US" sz="2000" dirty="0"/>
          </a:p>
          <a:p>
            <a:pPr marL="0" indent="0">
              <a:buNone/>
            </a:pPr>
            <a:endParaRPr lang="en-US" dirty="0"/>
          </a:p>
          <a:p>
            <a:endParaRPr lang="en-US" dirty="0"/>
          </a:p>
        </p:txBody>
      </p:sp>
      <p:sp>
        <p:nvSpPr>
          <p:cNvPr id="3" name="Title 2">
            <a:extLst>
              <a:ext uri="{FF2B5EF4-FFF2-40B4-BE49-F238E27FC236}">
                <a16:creationId xmlns:a16="http://schemas.microsoft.com/office/drawing/2014/main" id="{BEE43A4E-EB64-4E40-B67E-24E2855BA146}"/>
              </a:ext>
            </a:extLst>
          </p:cNvPr>
          <p:cNvSpPr>
            <a:spLocks noGrp="1"/>
          </p:cNvSpPr>
          <p:nvPr>
            <p:ph type="title"/>
          </p:nvPr>
        </p:nvSpPr>
        <p:spPr/>
        <p:txBody>
          <a:bodyPr/>
          <a:lstStyle/>
          <a:p>
            <a:r>
              <a:rPr lang="en-US"/>
              <a:t>Recognition</a:t>
            </a:r>
          </a:p>
        </p:txBody>
      </p:sp>
      <p:pic>
        <p:nvPicPr>
          <p:cNvPr id="1028" name="Picture 4" descr="Family Volunteer Opportunities | FREE Monthly Listings ...">
            <a:extLst>
              <a:ext uri="{FF2B5EF4-FFF2-40B4-BE49-F238E27FC236}">
                <a16:creationId xmlns:a16="http://schemas.microsoft.com/office/drawing/2014/main" id="{920667FE-627A-43A5-49A4-38C259227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0985" y="1330036"/>
            <a:ext cx="2964873" cy="2964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360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63169AD-8852-49A8-B703-2DF43AB8F4CC}"/>
              </a:ext>
            </a:extLst>
          </p:cNvPr>
          <p:cNvSpPr>
            <a:spLocks noGrp="1"/>
          </p:cNvSpPr>
          <p:nvPr>
            <p:ph type="title"/>
          </p:nvPr>
        </p:nvSpPr>
        <p:spPr>
          <a:xfrm>
            <a:off x="385198" y="396523"/>
            <a:ext cx="8451773" cy="556317"/>
          </a:xfrm>
        </p:spPr>
        <p:txBody>
          <a:bodyPr/>
          <a:lstStyle/>
          <a:p>
            <a:r>
              <a:rPr lang="en-US" dirty="0">
                <a:solidFill>
                  <a:srgbClr val="017587"/>
                </a:solidFill>
              </a:rPr>
              <a:t>State Trivia/Pop Quiz! </a:t>
            </a:r>
            <a:r>
              <a:rPr lang="en-US" dirty="0"/>
              <a:t>	</a:t>
            </a:r>
          </a:p>
        </p:txBody>
      </p:sp>
      <p:sp>
        <p:nvSpPr>
          <p:cNvPr id="5" name="Text Placeholder 1">
            <a:extLst>
              <a:ext uri="{FF2B5EF4-FFF2-40B4-BE49-F238E27FC236}">
                <a16:creationId xmlns:a16="http://schemas.microsoft.com/office/drawing/2014/main" id="{09C31C2C-7A51-4BCC-872C-62C91DA83AA6}"/>
              </a:ext>
            </a:extLst>
          </p:cNvPr>
          <p:cNvSpPr txBox="1">
            <a:spLocks/>
          </p:cNvSpPr>
          <p:nvPr/>
        </p:nvSpPr>
        <p:spPr>
          <a:xfrm>
            <a:off x="385198" y="1687224"/>
            <a:ext cx="8451773" cy="88452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Times New Roman"/>
                <a:ea typeface="Times New Roman"/>
                <a:cs typeface="Times New Roman"/>
                <a:sym typeface="Times New Roman"/>
              </a:defRPr>
            </a:lvl9pPr>
          </a:lstStyle>
          <a:p>
            <a:r>
              <a:rPr lang="en-US" dirty="0"/>
              <a:t>What is NAMSS’ most well-attended course?  (both virtual and in-person)  	</a:t>
            </a:r>
          </a:p>
          <a:p>
            <a:r>
              <a:rPr lang="en-US" dirty="0">
                <a:solidFill>
                  <a:srgbClr val="C00000"/>
                </a:solidFill>
              </a:rPr>
              <a:t>Find fun state trivia!</a:t>
            </a:r>
            <a:endParaRPr lang="en-US" dirty="0"/>
          </a:p>
        </p:txBody>
      </p:sp>
      <p:sp>
        <p:nvSpPr>
          <p:cNvPr id="6" name="Text Placeholder 1">
            <a:extLst>
              <a:ext uri="{FF2B5EF4-FFF2-40B4-BE49-F238E27FC236}">
                <a16:creationId xmlns:a16="http://schemas.microsoft.com/office/drawing/2014/main" id="{D690D2C8-7A54-4830-A234-B447E3D90972}"/>
              </a:ext>
            </a:extLst>
          </p:cNvPr>
          <p:cNvSpPr txBox="1">
            <a:spLocks/>
          </p:cNvSpPr>
          <p:nvPr/>
        </p:nvSpPr>
        <p:spPr>
          <a:xfrm>
            <a:off x="385198" y="2863871"/>
            <a:ext cx="8451773" cy="88452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rgbClr val="62A70F"/>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Times New Roman"/>
                <a:ea typeface="Times New Roman"/>
                <a:cs typeface="Times New Roman"/>
                <a:sym typeface="Times New Roman"/>
              </a:defRPr>
            </a:lvl9pPr>
          </a:lstStyle>
          <a:p>
            <a:pPr marL="101600" indent="0">
              <a:buNone/>
            </a:pPr>
            <a:r>
              <a:rPr lang="en-US" dirty="0"/>
              <a:t>	</a:t>
            </a:r>
          </a:p>
        </p:txBody>
      </p:sp>
    </p:spTree>
    <p:extLst>
      <p:ext uri="{BB962C8B-B14F-4D97-AF65-F5344CB8AC3E}">
        <p14:creationId xmlns:p14="http://schemas.microsoft.com/office/powerpoint/2010/main" val="1481531955"/>
      </p:ext>
    </p:extLst>
  </p:cSld>
  <p:clrMapOvr>
    <a:masterClrMapping/>
  </p:clrMapOvr>
  <mc:AlternateContent xmlns:mc="http://schemas.openxmlformats.org/markup-compatibility/2006" xmlns:p14="http://schemas.microsoft.com/office/powerpoint/2010/main">
    <mc:Choice Requires="p14">
      <p:transition spd="slow" p14:dur="5000" advTm="20000">
        <p:wipe/>
      </p:transition>
    </mc:Choice>
    <mc:Fallback xmlns="">
      <p:transition spd="slow" advTm="20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126449-261E-2EE0-3448-A4EF1D3A8BC2}"/>
              </a:ext>
            </a:extLst>
          </p:cNvPr>
          <p:cNvSpPr>
            <a:spLocks noGrp="1"/>
          </p:cNvSpPr>
          <p:nvPr>
            <p:ph type="body" sz="quarter" idx="10"/>
          </p:nvPr>
        </p:nvSpPr>
        <p:spPr>
          <a:xfrm>
            <a:off x="1329129" y="1544583"/>
            <a:ext cx="6485741" cy="590647"/>
          </a:xfrm>
        </p:spPr>
        <p:txBody>
          <a:bodyPr/>
          <a:lstStyle/>
          <a:p>
            <a:r>
              <a:rPr lang="en-US" dirty="0"/>
              <a:t>Get Certified, Get Ahead: NAMSS Certification</a:t>
            </a:r>
          </a:p>
        </p:txBody>
      </p:sp>
    </p:spTree>
    <p:extLst>
      <p:ext uri="{BB962C8B-B14F-4D97-AF65-F5344CB8AC3E}">
        <p14:creationId xmlns:p14="http://schemas.microsoft.com/office/powerpoint/2010/main" val="32287239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00342D-9135-4CA1-AC2A-6E6D19B468BF}"/>
              </a:ext>
            </a:extLst>
          </p:cNvPr>
          <p:cNvSpPr txBox="1"/>
          <p:nvPr/>
        </p:nvSpPr>
        <p:spPr>
          <a:xfrm>
            <a:off x="70338" y="1215603"/>
            <a:ext cx="8318538" cy="1354217"/>
          </a:xfrm>
          <a:prstGeom prst="rect">
            <a:avLst/>
          </a:prstGeom>
          <a:noFill/>
        </p:spPr>
        <p:txBody>
          <a:bodyPr wrap="square">
            <a:spAutoFit/>
          </a:bodyPr>
          <a:lstStyle/>
          <a:p>
            <a:pPr algn="ctr" rtl="0">
              <a:spcBef>
                <a:spcPts val="400"/>
              </a:spcBef>
              <a:spcAft>
                <a:spcPts val="0"/>
              </a:spcAft>
            </a:pPr>
            <a:r>
              <a:rPr lang="en-US" sz="1800" b="1" i="0" u="none" strike="noStrike" dirty="0">
                <a:solidFill>
                  <a:srgbClr val="58595B"/>
                </a:solidFill>
                <a:effectLst/>
                <a:latin typeface="Arial" panose="020B0604020202020204" pitchFamily="34" charset="0"/>
              </a:rPr>
              <a:t>CONGRATULATIONS, 79 MSPs that are certified!!</a:t>
            </a:r>
          </a:p>
          <a:p>
            <a:pPr marL="1270000" rtl="0" fontAlgn="base">
              <a:spcBef>
                <a:spcPts val="400"/>
              </a:spcBef>
              <a:spcAft>
                <a:spcPts val="0"/>
              </a:spcAft>
              <a:buFont typeface="Arial" panose="020B0604020202020204" pitchFamily="34" charset="0"/>
              <a:buChar char="•"/>
            </a:pPr>
            <a:r>
              <a:rPr lang="en-US" sz="1800" i="0" u="none" strike="noStrike" dirty="0">
                <a:solidFill>
                  <a:srgbClr val="58595B"/>
                </a:solidFill>
                <a:latin typeface="Arial" panose="020B0604020202020204" pitchFamily="34" charset="0"/>
              </a:rPr>
              <a:t> </a:t>
            </a:r>
            <a:r>
              <a:rPr lang="en-US" sz="1800" b="0" i="0" u="none" strike="noStrike" dirty="0">
                <a:solidFill>
                  <a:srgbClr val="58595B"/>
                </a:solidFill>
                <a:effectLst/>
                <a:latin typeface="Arial" panose="020B0604020202020204" pitchFamily="34" charset="0"/>
              </a:rPr>
              <a:t>CPCS - 43</a:t>
            </a:r>
            <a:endParaRPr lang="en-US" sz="1800" b="0" i="0" u="none" strike="noStrike" dirty="0">
              <a:solidFill>
                <a:srgbClr val="62A70F"/>
              </a:solidFill>
              <a:effectLst/>
              <a:latin typeface="Arial" panose="020B0604020202020204" pitchFamily="34" charset="0"/>
            </a:endParaRPr>
          </a:p>
          <a:p>
            <a:pPr marL="1270000" rtl="0" fontAlgn="base">
              <a:spcBef>
                <a:spcPts val="400"/>
              </a:spcBef>
              <a:spcAft>
                <a:spcPts val="0"/>
              </a:spcAft>
              <a:buFont typeface="Arial" panose="020B0604020202020204" pitchFamily="34" charset="0"/>
              <a:buChar char="•"/>
            </a:pPr>
            <a:r>
              <a:rPr lang="en-US" sz="1800" b="0" i="0" u="none" strike="noStrike" dirty="0">
                <a:solidFill>
                  <a:srgbClr val="58595B"/>
                </a:solidFill>
                <a:effectLst/>
                <a:latin typeface="Arial" panose="020B0604020202020204" pitchFamily="34" charset="0"/>
              </a:rPr>
              <a:t> CPMSM - 16</a:t>
            </a:r>
            <a:endParaRPr lang="en-US" sz="1800" b="0" i="0" u="none" strike="noStrike" dirty="0">
              <a:solidFill>
                <a:srgbClr val="62A70F"/>
              </a:solidFill>
              <a:effectLst/>
              <a:latin typeface="Arial" panose="020B0604020202020204" pitchFamily="34" charset="0"/>
            </a:endParaRPr>
          </a:p>
          <a:p>
            <a:pPr marL="1270000" rtl="0" fontAlgn="base">
              <a:spcBef>
                <a:spcPts val="400"/>
              </a:spcBef>
              <a:spcAft>
                <a:spcPts val="0"/>
              </a:spcAft>
              <a:buFont typeface="Arial" panose="020B0604020202020204" pitchFamily="34" charset="0"/>
              <a:buChar char="•"/>
            </a:pPr>
            <a:r>
              <a:rPr lang="en-US" sz="1800" b="0" i="0" u="none" strike="noStrike" dirty="0">
                <a:solidFill>
                  <a:srgbClr val="58595B"/>
                </a:solidFill>
                <a:effectLst/>
                <a:latin typeface="Arial" panose="020B0604020202020204" pitchFamily="34" charset="0"/>
              </a:rPr>
              <a:t> Dual Certified - 20</a:t>
            </a:r>
            <a:endParaRPr lang="en-US" sz="1800" b="0" i="0" u="none" strike="noStrike" dirty="0">
              <a:solidFill>
                <a:srgbClr val="62A70F"/>
              </a:solidFill>
              <a:effectLst/>
              <a:latin typeface="Arial" panose="020B0604020202020204" pitchFamily="34" charset="0"/>
            </a:endParaRPr>
          </a:p>
        </p:txBody>
      </p:sp>
      <p:sp>
        <p:nvSpPr>
          <p:cNvPr id="7" name="TextBox 6">
            <a:extLst>
              <a:ext uri="{FF2B5EF4-FFF2-40B4-BE49-F238E27FC236}">
                <a16:creationId xmlns:a16="http://schemas.microsoft.com/office/drawing/2014/main" id="{9A36F270-CA6D-4467-9AE3-8374FDED102C}"/>
              </a:ext>
            </a:extLst>
          </p:cNvPr>
          <p:cNvSpPr txBox="1"/>
          <p:nvPr/>
        </p:nvSpPr>
        <p:spPr>
          <a:xfrm>
            <a:off x="962853" y="163835"/>
            <a:ext cx="7567979" cy="1200329"/>
          </a:xfrm>
          <a:prstGeom prst="rect">
            <a:avLst/>
          </a:prstGeom>
          <a:noFill/>
        </p:spPr>
        <p:txBody>
          <a:bodyPr wrap="square">
            <a:spAutoFit/>
          </a:bodyPr>
          <a:lstStyle/>
          <a:p>
            <a:pPr rtl="0">
              <a:spcBef>
                <a:spcPts val="0"/>
              </a:spcBef>
              <a:spcAft>
                <a:spcPts val="0"/>
              </a:spcAft>
            </a:pPr>
            <a:r>
              <a:rPr lang="en-US" sz="2400" b="1" i="0" u="none" strike="noStrike" dirty="0">
                <a:solidFill>
                  <a:srgbClr val="54565B"/>
                </a:solidFill>
                <a:effectLst/>
                <a:latin typeface="Arial" panose="020B0604020202020204" pitchFamily="34" charset="0"/>
              </a:rPr>
              <a:t>Certified MSPs </a:t>
            </a:r>
            <a:r>
              <a:rPr lang="en-US" b="1" dirty="0">
                <a:solidFill>
                  <a:srgbClr val="54565B"/>
                </a:solidFill>
                <a:latin typeface="Arial" panose="020B0604020202020204" pitchFamily="34" charset="0"/>
              </a:rPr>
              <a:t>in Massachusetts</a:t>
            </a:r>
          </a:p>
          <a:p>
            <a:br>
              <a:rPr lang="en-US" dirty="0"/>
            </a:br>
            <a:endParaRPr lang="en-US" dirty="0"/>
          </a:p>
        </p:txBody>
      </p:sp>
    </p:spTree>
    <p:extLst>
      <p:ext uri="{BB962C8B-B14F-4D97-AF65-F5344CB8AC3E}">
        <p14:creationId xmlns:p14="http://schemas.microsoft.com/office/powerpoint/2010/main" val="31471402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913" y="1055379"/>
            <a:ext cx="5816337" cy="3597901"/>
          </a:xfrm>
        </p:spPr>
        <p:txBody>
          <a:bodyPr/>
          <a:lstStyle/>
          <a:p>
            <a:pPr marL="457200" lvl="1" indent="-284163">
              <a:buNone/>
            </a:pPr>
            <a:r>
              <a:rPr lang="en-US" sz="2400">
                <a:latin typeface="Myriad Pro"/>
              </a:rPr>
              <a:t>Currently</a:t>
            </a:r>
          </a:p>
          <a:p>
            <a:pPr marL="457200" lvl="1" indent="0">
              <a:buNone/>
            </a:pPr>
            <a:r>
              <a:rPr lang="en-US">
                <a:latin typeface="Myriad Pro"/>
              </a:rPr>
              <a:t>3,500+ CPCS</a:t>
            </a:r>
            <a:r>
              <a:rPr lang="en-US" baseline="30000"/>
              <a:t>®</a:t>
            </a:r>
            <a:r>
              <a:rPr lang="en-US">
                <a:latin typeface="Myriad Pro"/>
              </a:rPr>
              <a:t> </a:t>
            </a:r>
            <a:r>
              <a:rPr lang="en-US" err="1">
                <a:latin typeface="Myriad Pro"/>
              </a:rPr>
              <a:t>Certificants</a:t>
            </a:r>
            <a:endParaRPr lang="en-US">
              <a:latin typeface="Myriad Pro"/>
            </a:endParaRPr>
          </a:p>
          <a:p>
            <a:pPr marL="457200" lvl="1" indent="0">
              <a:buNone/>
            </a:pPr>
            <a:r>
              <a:rPr lang="en-US">
                <a:latin typeface="Myriad Pro"/>
              </a:rPr>
              <a:t>1,600+ CPMSM</a:t>
            </a:r>
            <a:r>
              <a:rPr lang="en-US" baseline="30000"/>
              <a:t>®</a:t>
            </a:r>
            <a:r>
              <a:rPr lang="en-US">
                <a:latin typeface="Myriad Pro"/>
              </a:rPr>
              <a:t> </a:t>
            </a:r>
            <a:r>
              <a:rPr lang="en-US" err="1">
                <a:latin typeface="Myriad Pro"/>
              </a:rPr>
              <a:t>Certificants</a:t>
            </a:r>
            <a:endParaRPr lang="en-US">
              <a:latin typeface="Myriad Pro"/>
            </a:endParaRPr>
          </a:p>
          <a:p>
            <a:pPr marL="457200" lvl="1" indent="0">
              <a:buNone/>
            </a:pPr>
            <a:endParaRPr lang="en-US" sz="1400">
              <a:latin typeface="Myriad Pro"/>
            </a:endParaRPr>
          </a:p>
          <a:p>
            <a:pPr lvl="1"/>
            <a:r>
              <a:rPr lang="en-US" sz="1600">
                <a:latin typeface="Myriad Pro"/>
              </a:rPr>
              <a:t>Multiple Choice Exam – 3 options</a:t>
            </a:r>
          </a:p>
          <a:p>
            <a:pPr lvl="1"/>
            <a:r>
              <a:rPr lang="en-US" sz="1600">
                <a:latin typeface="Myriad Pro"/>
              </a:rPr>
              <a:t>Practice Exam</a:t>
            </a:r>
          </a:p>
          <a:p>
            <a:pPr lvl="1"/>
            <a:r>
              <a:rPr lang="en-US" sz="1600">
                <a:latin typeface="Myriad Pro"/>
              </a:rPr>
              <a:t>Official results follow within eight weeks of the closing of the testing window</a:t>
            </a:r>
          </a:p>
          <a:p>
            <a:pPr lvl="1"/>
            <a:r>
              <a:rPr lang="en-US" sz="1600">
                <a:latin typeface="Myriad Pro"/>
              </a:rPr>
              <a:t>Certification is for 3 years</a:t>
            </a:r>
          </a:p>
          <a:p>
            <a:pPr lvl="1"/>
            <a:r>
              <a:rPr lang="en-US" sz="1600">
                <a:latin typeface="Myriad Pro"/>
              </a:rPr>
              <a:t>Recertification required every 3 years</a:t>
            </a:r>
          </a:p>
          <a:p>
            <a:pPr lvl="1"/>
            <a:endParaRPr lang="en-US" sz="2400">
              <a:latin typeface="Myriad Pro"/>
            </a:endParaRPr>
          </a:p>
        </p:txBody>
      </p:sp>
      <p:sp>
        <p:nvSpPr>
          <p:cNvPr id="3" name="Title 2"/>
          <p:cNvSpPr>
            <a:spLocks noGrp="1"/>
          </p:cNvSpPr>
          <p:nvPr>
            <p:ph type="title"/>
          </p:nvPr>
        </p:nvSpPr>
        <p:spPr/>
        <p:txBody>
          <a:bodyPr/>
          <a:lstStyle/>
          <a:p>
            <a:r>
              <a:rPr lang="en-US">
                <a:latin typeface="Myriad Pro"/>
                <a:cs typeface="Miriam" pitchFamily="34" charset="-79"/>
              </a:rPr>
              <a:t>CERTIFICATION</a:t>
            </a:r>
            <a:endParaRPr lang="en-US"/>
          </a:p>
        </p:txBody>
      </p:sp>
      <p:pic>
        <p:nvPicPr>
          <p:cNvPr id="4" name="Picture 2" descr="https://www.namss.org/portals/0/Images/Certification/CPCSM%20-%20Registered%20TM.png?ver=79bMNCX064CJ20bSsnP8vg%3d%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170" y="2854328"/>
            <a:ext cx="2090369" cy="20903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namss.org/portals/0/Images/Certification/CPCS%20-%20Registered%20TM.png?ver=79bMNCX064CJ20bSsnP8vg%3d%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370" y="812426"/>
            <a:ext cx="2005361" cy="200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3176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913" y="1055379"/>
            <a:ext cx="5816337" cy="3597901"/>
          </a:xfrm>
        </p:spPr>
        <p:txBody>
          <a:bodyPr/>
          <a:lstStyle/>
          <a:p>
            <a:pPr marL="457200" lvl="1" indent="-284163">
              <a:buNone/>
            </a:pPr>
            <a:r>
              <a:rPr lang="en-US" sz="2400" dirty="0">
                <a:latin typeface="Myriad Pro"/>
              </a:rPr>
              <a:t>Why?</a:t>
            </a:r>
          </a:p>
          <a:p>
            <a:r>
              <a:rPr lang="en-US" dirty="0"/>
              <a:t>More than 27% of current </a:t>
            </a:r>
            <a:r>
              <a:rPr lang="en-US" dirty="0" err="1"/>
              <a:t>certificants</a:t>
            </a:r>
            <a:r>
              <a:rPr lang="en-US" dirty="0"/>
              <a:t> received a salary increase due to their certification by NAMSS.</a:t>
            </a:r>
          </a:p>
          <a:p>
            <a:r>
              <a:rPr lang="en-US" dirty="0"/>
              <a:t>By achieving your CPCS</a:t>
            </a:r>
            <a:r>
              <a:rPr lang="en-US" baseline="30000" dirty="0"/>
              <a:t>®</a:t>
            </a:r>
            <a:r>
              <a:rPr lang="en-US" dirty="0"/>
              <a:t> designation, you gain confidence and demonstrate professional competence in applying your knowledge.</a:t>
            </a:r>
          </a:p>
          <a:p>
            <a:r>
              <a:rPr lang="en-US" dirty="0"/>
              <a:t>CPCS</a:t>
            </a:r>
            <a:r>
              <a:rPr lang="en-US" baseline="30000" dirty="0"/>
              <a:t>®</a:t>
            </a:r>
            <a:r>
              <a:rPr lang="en-US" dirty="0"/>
              <a:t> </a:t>
            </a:r>
            <a:r>
              <a:rPr lang="en-US" dirty="0" err="1"/>
              <a:t>certificants</a:t>
            </a:r>
            <a:r>
              <a:rPr lang="en-US" dirty="0"/>
              <a:t> cite recognition and respect from peers and supervisors as a top value of certification.</a:t>
            </a:r>
          </a:p>
          <a:p>
            <a:pPr marL="457200" lvl="1" indent="-284163">
              <a:buNone/>
            </a:pPr>
            <a:endParaRPr lang="en-US" sz="1600" dirty="0">
              <a:latin typeface="Myriad Pro"/>
            </a:endParaRPr>
          </a:p>
          <a:p>
            <a:pPr lvl="1"/>
            <a:endParaRPr lang="en-US" sz="2400" dirty="0">
              <a:latin typeface="Myriad Pro"/>
            </a:endParaRPr>
          </a:p>
        </p:txBody>
      </p:sp>
      <p:sp>
        <p:nvSpPr>
          <p:cNvPr id="3" name="Title 2"/>
          <p:cNvSpPr>
            <a:spLocks noGrp="1"/>
          </p:cNvSpPr>
          <p:nvPr>
            <p:ph type="title"/>
          </p:nvPr>
        </p:nvSpPr>
        <p:spPr/>
        <p:txBody>
          <a:bodyPr/>
          <a:lstStyle/>
          <a:p>
            <a:r>
              <a:rPr lang="en-US">
                <a:latin typeface="Myriad Pro"/>
                <a:cs typeface="Miriam" pitchFamily="34" charset="-79"/>
              </a:rPr>
              <a:t>CERTIFICATION</a:t>
            </a:r>
            <a:endParaRPr lang="en-US"/>
          </a:p>
        </p:txBody>
      </p:sp>
      <p:pic>
        <p:nvPicPr>
          <p:cNvPr id="1026" name="Picture 2" descr="NAMSS Certified Provider Credentialing Specialist (CPCS)">
            <a:extLst>
              <a:ext uri="{FF2B5EF4-FFF2-40B4-BE49-F238E27FC236}">
                <a16:creationId xmlns:a16="http://schemas.microsoft.com/office/drawing/2014/main" id="{B96C43E3-5384-4CFF-AA67-1EA8A016D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432" y="900113"/>
            <a:ext cx="1813877" cy="18138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MSS Certified Professional Medical Services Management (CPMSM)">
            <a:extLst>
              <a:ext uri="{FF2B5EF4-FFF2-40B4-BE49-F238E27FC236}">
                <a16:creationId xmlns:a16="http://schemas.microsoft.com/office/drawing/2014/main" id="{6CB1DE2A-A924-4EEA-9FB2-A6D6C3E171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9830" y="2801677"/>
            <a:ext cx="1945640" cy="1945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496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680720" y="1310359"/>
            <a:ext cx="3607807" cy="3190521"/>
          </a:xfrm>
        </p:spPr>
        <p:txBody>
          <a:bodyPr/>
          <a:lstStyle/>
          <a:p>
            <a:pPr marL="0" indent="0" eaLnBrk="1" hangingPunct="1">
              <a:buNone/>
            </a:pPr>
            <a:r>
              <a:rPr lang="en-US" sz="1500" b="1">
                <a:latin typeface="Myriad Pro"/>
              </a:rPr>
              <a:t>Certified Provider </a:t>
            </a:r>
          </a:p>
          <a:p>
            <a:pPr marL="0" indent="0">
              <a:buNone/>
            </a:pPr>
            <a:r>
              <a:rPr lang="en-US" sz="1500" b="1">
                <a:latin typeface="Myriad Pro"/>
              </a:rPr>
              <a:t>Credentialing Specialist (CPCS</a:t>
            </a:r>
            <a:r>
              <a:rPr lang="en-US" sz="1600" baseline="30000"/>
              <a:t>®</a:t>
            </a:r>
            <a:r>
              <a:rPr lang="en-US" sz="1500" b="1">
                <a:latin typeface="Myriad Pro"/>
              </a:rPr>
              <a:t>)</a:t>
            </a:r>
          </a:p>
          <a:p>
            <a:pPr marL="0" indent="0" eaLnBrk="1" hangingPunct="1">
              <a:buNone/>
            </a:pPr>
            <a:endParaRPr lang="en-US" sz="1500" b="1">
              <a:latin typeface="Myriad Pro"/>
            </a:endParaRPr>
          </a:p>
          <a:p>
            <a:pPr marL="457200" lvl="1" indent="-173038" eaLnBrk="1" hangingPunct="1"/>
            <a:r>
              <a:rPr lang="en-US" sz="1500">
                <a:latin typeface="Myriad Pro"/>
              </a:rPr>
              <a:t>Currently employed in the medical services profession for at least the past 12 months AND three years experience in the medical services profession within the past 5 years</a:t>
            </a:r>
          </a:p>
          <a:p>
            <a:pPr marL="457200" lvl="1" indent="-173038" eaLnBrk="1" hangingPunct="1"/>
            <a:r>
              <a:rPr lang="en-US" sz="1500">
                <a:latin typeface="Myriad Pro"/>
              </a:rPr>
              <a:t>150 Questions, 3 hours</a:t>
            </a:r>
          </a:p>
          <a:p>
            <a:pPr marL="457200" lvl="1" indent="-173038" eaLnBrk="1" hangingPunct="1"/>
            <a:r>
              <a:rPr lang="en-US" sz="1500">
                <a:latin typeface="Myriad Pro"/>
              </a:rPr>
              <a:t>Recertification every 3 years</a:t>
            </a:r>
          </a:p>
          <a:p>
            <a:pPr marL="457200" lvl="1" indent="-173038" eaLnBrk="1" hangingPunct="1"/>
            <a:r>
              <a:rPr lang="en-US" sz="1500">
                <a:latin typeface="Myriad Pro"/>
              </a:rPr>
              <a:t>30 CEUs (of which 15 NAMSS approved)</a:t>
            </a:r>
          </a:p>
        </p:txBody>
      </p:sp>
      <p:sp>
        <p:nvSpPr>
          <p:cNvPr id="2" name="Title 1"/>
          <p:cNvSpPr>
            <a:spLocks noGrp="1"/>
          </p:cNvSpPr>
          <p:nvPr>
            <p:ph type="title"/>
          </p:nvPr>
        </p:nvSpPr>
        <p:spPr/>
        <p:txBody>
          <a:bodyPr/>
          <a:lstStyle/>
          <a:p>
            <a:r>
              <a:rPr lang="en-US">
                <a:latin typeface="Myriad Pro"/>
              </a:rPr>
              <a:t>Certification Eligibility  </a:t>
            </a:r>
            <a:endParaRPr lang="en-US"/>
          </a:p>
        </p:txBody>
      </p:sp>
      <p:sp>
        <p:nvSpPr>
          <p:cNvPr id="4" name="Content Placeholder 2">
            <a:extLst>
              <a:ext uri="{FF2B5EF4-FFF2-40B4-BE49-F238E27FC236}">
                <a16:creationId xmlns:a16="http://schemas.microsoft.com/office/drawing/2014/main" id="{E272421B-5E8C-4221-A47B-19E85CDF48E1}"/>
              </a:ext>
            </a:extLst>
          </p:cNvPr>
          <p:cNvSpPr txBox="1">
            <a:spLocks/>
          </p:cNvSpPr>
          <p:nvPr/>
        </p:nvSpPr>
        <p:spPr bwMode="auto">
          <a:xfrm>
            <a:off x="4855473" y="1311851"/>
            <a:ext cx="3607807" cy="318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62A70F"/>
              </a:buClr>
              <a:buFont typeface="Arial" charset="0"/>
              <a:buChar char="•"/>
              <a:defRPr sz="2000" kern="1200">
                <a:solidFill>
                  <a:schemeClr val="tx1"/>
                </a:solidFill>
                <a:latin typeface=""/>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62A70F"/>
              </a:buClr>
              <a:buFont typeface="Arial" charset="0"/>
              <a:buChar char="•"/>
              <a:defRPr sz="2000" kern="1200">
                <a:solidFill>
                  <a:schemeClr val="tx1"/>
                </a:solidFill>
                <a:latin typeface=""/>
                <a:ea typeface="ＭＳ Ｐゴシック" charset="0"/>
                <a:cs typeface="+mn-cs"/>
              </a:defRPr>
            </a:lvl2pPr>
            <a:lvl3pPr marL="1143000" indent="-228600" algn="l" defTabSz="457200" rtl="0" eaLnBrk="1" fontAlgn="base" hangingPunct="1">
              <a:spcBef>
                <a:spcPct val="20000"/>
              </a:spcBef>
              <a:spcAft>
                <a:spcPct val="0"/>
              </a:spcAft>
              <a:buClr>
                <a:srgbClr val="62A70F"/>
              </a:buClr>
              <a:buFont typeface="Arial" panose="020B0604020202020204" pitchFamily="34" charset="0"/>
              <a:buChar char="•"/>
              <a:defRPr sz="2000" kern="1200">
                <a:solidFill>
                  <a:schemeClr val="tx1"/>
                </a:solidFill>
                <a:latin typeface=""/>
                <a:ea typeface="ＭＳ Ｐゴシック" charset="0"/>
                <a:cs typeface="+mn-cs"/>
              </a:defRPr>
            </a:lvl3pPr>
            <a:lvl4pPr marL="1600200" indent="-228600" algn="l" defTabSz="457200" rtl="0" eaLnBrk="1" fontAlgn="base" hangingPunct="1">
              <a:spcBef>
                <a:spcPct val="20000"/>
              </a:spcBef>
              <a:spcAft>
                <a:spcPct val="0"/>
              </a:spcAft>
              <a:buClr>
                <a:srgbClr val="62A70F"/>
              </a:buClr>
              <a:buFont typeface="Arial" charset="0"/>
              <a:buChar char="•"/>
              <a:defRPr sz="2000" kern="1200">
                <a:solidFill>
                  <a:schemeClr val="tx1"/>
                </a:solidFill>
                <a:latin typeface=""/>
                <a:ea typeface="ＭＳ Ｐゴシック" charset="0"/>
                <a:cs typeface="+mn-cs"/>
              </a:defRPr>
            </a:lvl4pPr>
            <a:lvl5pPr marL="2057400" indent="-228600" algn="l" defTabSz="457200" rtl="0" eaLnBrk="1" fontAlgn="base" hangingPunct="1">
              <a:spcBef>
                <a:spcPct val="20000"/>
              </a:spcBef>
              <a:spcAft>
                <a:spcPct val="0"/>
              </a:spcAft>
              <a:buClr>
                <a:srgbClr val="62A70F"/>
              </a:buClr>
              <a:buFont typeface="Arial" charset="0"/>
              <a:buChar char="•"/>
              <a:defRPr sz="2000" kern="1200">
                <a:solidFill>
                  <a:schemeClr val="tx1"/>
                </a:solidFill>
                <a:latin typeface="Arial"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b="1">
                <a:latin typeface="Myriad Pro"/>
              </a:rPr>
              <a:t>Certified Provider Medical </a:t>
            </a:r>
          </a:p>
          <a:p>
            <a:pPr marL="0" indent="0">
              <a:buNone/>
            </a:pPr>
            <a:r>
              <a:rPr lang="en-US" sz="1500" b="1">
                <a:latin typeface="Myriad Pro"/>
              </a:rPr>
              <a:t>Services Manager (CPMSM</a:t>
            </a:r>
            <a:r>
              <a:rPr lang="en-US" sz="1600" baseline="30000"/>
              <a:t>®</a:t>
            </a:r>
            <a:r>
              <a:rPr lang="en-US" sz="1500" b="1">
                <a:latin typeface="Myriad Pro"/>
              </a:rPr>
              <a:t>)</a:t>
            </a:r>
          </a:p>
          <a:p>
            <a:pPr marL="284163" indent="0">
              <a:buNone/>
            </a:pPr>
            <a:endParaRPr lang="en-US" sz="1500" b="1">
              <a:latin typeface="Myriad Pro"/>
            </a:endParaRPr>
          </a:p>
          <a:p>
            <a:pPr marL="396875" lvl="1" indent="-112713"/>
            <a:r>
              <a:rPr lang="en-US" sz="1500">
                <a:latin typeface="Myriad Pro"/>
              </a:rPr>
              <a:t>Currently employed in the medical services profession for at least the past 12 months AND five years of experience in the past eight years*</a:t>
            </a:r>
          </a:p>
          <a:p>
            <a:pPr marL="396875" lvl="1" indent="-112713"/>
            <a:r>
              <a:rPr lang="en-US" sz="1500">
                <a:latin typeface="Myriad Pro"/>
              </a:rPr>
              <a:t>175 Questions, 4 hours</a:t>
            </a:r>
          </a:p>
          <a:p>
            <a:pPr marL="396875" lvl="1" indent="-112713"/>
            <a:r>
              <a:rPr lang="en-US" sz="1500">
                <a:latin typeface="Myriad Pro"/>
              </a:rPr>
              <a:t>Recertification every 3 years</a:t>
            </a:r>
          </a:p>
          <a:p>
            <a:pPr marL="396875" lvl="1" indent="-112713"/>
            <a:r>
              <a:rPr lang="en-US" sz="1500">
                <a:latin typeface="Myriad Pro"/>
              </a:rPr>
              <a:t>30 CEUs (of which 15 NAMSS approved)</a:t>
            </a:r>
          </a:p>
          <a:p>
            <a:pPr lvl="1"/>
            <a:endParaRPr lang="en-US" sz="1500">
              <a:latin typeface="Myriad Pro"/>
            </a:endParaRPr>
          </a:p>
          <a:p>
            <a:endParaRPr lang="en-US" sz="1500">
              <a:latin typeface="Myriad Pro"/>
            </a:endParaRPr>
          </a:p>
          <a:p>
            <a:pPr>
              <a:buFont typeface="Arial" pitchFamily="34" charset="0"/>
              <a:buNone/>
            </a:pPr>
            <a:endParaRPr lang="en-US" sz="1500">
              <a:latin typeface="Myriad Pro"/>
            </a:endParaRPr>
          </a:p>
        </p:txBody>
      </p:sp>
    </p:spTree>
    <p:extLst>
      <p:ext uri="{BB962C8B-B14F-4D97-AF65-F5344CB8AC3E}">
        <p14:creationId xmlns:p14="http://schemas.microsoft.com/office/powerpoint/2010/main" val="29926216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document&#10;&#10;Description automatically generated">
            <a:extLst>
              <a:ext uri="{FF2B5EF4-FFF2-40B4-BE49-F238E27FC236}">
                <a16:creationId xmlns:a16="http://schemas.microsoft.com/office/drawing/2014/main" id="{B2F5A484-4484-8AB6-AC11-25EB04B11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9238828" cy="5143500"/>
          </a:xfrm>
          <a:prstGeom prst="rect">
            <a:avLst/>
          </a:prstGeom>
        </p:spPr>
      </p:pic>
    </p:spTree>
    <p:extLst>
      <p:ext uri="{BB962C8B-B14F-4D97-AF65-F5344CB8AC3E}">
        <p14:creationId xmlns:p14="http://schemas.microsoft.com/office/powerpoint/2010/main" val="10295304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717EE6A-A996-5B32-B8CB-971633CF87AF}"/>
              </a:ext>
            </a:extLst>
          </p:cNvPr>
          <p:cNvSpPr>
            <a:spLocks noGrp="1"/>
          </p:cNvSpPr>
          <p:nvPr>
            <p:ph idx="1"/>
          </p:nvPr>
        </p:nvSpPr>
        <p:spPr/>
        <p:txBody>
          <a:bodyPr/>
          <a:lstStyle/>
          <a:p>
            <a:pPr marL="0" indent="0">
              <a:buNone/>
            </a:pPr>
            <a:r>
              <a:rPr lang="en-US" b="1" dirty="0">
                <a:solidFill>
                  <a:srgbClr val="007582"/>
                </a:solidFill>
              </a:rPr>
              <a:t>Who is a CPES </a:t>
            </a:r>
            <a:r>
              <a:rPr lang="en-US" b="1" dirty="0" err="1">
                <a:solidFill>
                  <a:srgbClr val="007582"/>
                </a:solidFill>
              </a:rPr>
              <a:t>Certificant</a:t>
            </a:r>
            <a:r>
              <a:rPr lang="en-US" b="1" dirty="0">
                <a:solidFill>
                  <a:srgbClr val="007582"/>
                </a:solidFill>
              </a:rPr>
              <a:t>?</a:t>
            </a:r>
          </a:p>
          <a:p>
            <a:r>
              <a:rPr lang="en-US" sz="1400" dirty="0"/>
              <a:t>A Certified Provider Enrollment Specialist is typically employed or contracted by healthcare organizations including, but not limited to hospitals (health systems), ambulatory care settings, group practices, revenue cycle management or billing agencies. Those professionals employed at the level to which the title of Provider Enrollment Coordinator, Provider Enrollment Specialist and Credentialing Coordinator would appropriately apply. Responsibilities include:</a:t>
            </a:r>
          </a:p>
          <a:p>
            <a:pPr lvl="1"/>
            <a:r>
              <a:rPr lang="en-US" sz="1400" dirty="0"/>
              <a:t>Knowledge of practitioner and organizational enrollment terminology and documents required for enrollment.</a:t>
            </a:r>
          </a:p>
          <a:p>
            <a:pPr lvl="1"/>
            <a:r>
              <a:rPr lang="en-US" sz="1400" dirty="0"/>
              <a:t>Delegated and non-delegated payor enrollment with health plans, meeting health plan requirements, and knowledge of health plan accreditation standards.</a:t>
            </a:r>
          </a:p>
          <a:p>
            <a:pPr lvl="1"/>
            <a:r>
              <a:rPr lang="en-US" sz="1400" dirty="0"/>
              <a:t>Maintaining compliance with Medicare enrollment, revalidation, reassignment of benefits, and ongoing enrollment management.</a:t>
            </a:r>
          </a:p>
          <a:p>
            <a:pPr lvl="1"/>
            <a:r>
              <a:rPr lang="en-US" sz="1400" dirty="0"/>
              <a:t>Collecting and maintaining an accurate practitioner database.</a:t>
            </a:r>
          </a:p>
          <a:p>
            <a:pPr lvl="1"/>
            <a:r>
              <a:rPr lang="en-US" sz="1400" dirty="0"/>
              <a:t>Setting-up and maintaining CAQH practitioner profiles, organization profiles, and practice manager accounts.</a:t>
            </a:r>
            <a:endParaRPr lang="en-US" sz="1800" dirty="0"/>
          </a:p>
        </p:txBody>
      </p:sp>
      <p:sp>
        <p:nvSpPr>
          <p:cNvPr id="4" name="Title 3">
            <a:extLst>
              <a:ext uri="{FF2B5EF4-FFF2-40B4-BE49-F238E27FC236}">
                <a16:creationId xmlns:a16="http://schemas.microsoft.com/office/drawing/2014/main" id="{E438B75B-4899-7B9E-7937-EBBCFCBC0640}"/>
              </a:ext>
            </a:extLst>
          </p:cNvPr>
          <p:cNvSpPr>
            <a:spLocks noGrp="1"/>
          </p:cNvSpPr>
          <p:nvPr>
            <p:ph type="title"/>
          </p:nvPr>
        </p:nvSpPr>
        <p:spPr/>
        <p:txBody>
          <a:bodyPr/>
          <a:lstStyle/>
          <a:p>
            <a:r>
              <a:rPr lang="en-US" dirty="0"/>
              <a:t>CPES</a:t>
            </a:r>
          </a:p>
        </p:txBody>
      </p:sp>
      <p:sp>
        <p:nvSpPr>
          <p:cNvPr id="6" name="TextBox 5">
            <a:extLst>
              <a:ext uri="{FF2B5EF4-FFF2-40B4-BE49-F238E27FC236}">
                <a16:creationId xmlns:a16="http://schemas.microsoft.com/office/drawing/2014/main" id="{1F0C13BD-CBEE-21FB-AD09-5125C94C5C14}"/>
              </a:ext>
            </a:extLst>
          </p:cNvPr>
          <p:cNvSpPr txBox="1"/>
          <p:nvPr/>
        </p:nvSpPr>
        <p:spPr>
          <a:xfrm>
            <a:off x="2914650" y="4583430"/>
            <a:ext cx="6229350" cy="400110"/>
          </a:xfrm>
          <a:prstGeom prst="rect">
            <a:avLst/>
          </a:prstGeom>
          <a:noFill/>
        </p:spPr>
        <p:txBody>
          <a:bodyPr wrap="square" rtlCol="0">
            <a:spAutoFit/>
          </a:bodyPr>
          <a:lstStyle/>
          <a:p>
            <a:pPr algn="ctr"/>
            <a:r>
              <a:rPr lang="en-US" sz="2000" dirty="0">
                <a:solidFill>
                  <a:srgbClr val="007582"/>
                </a:solidFill>
                <a:latin typeface="+mj-lt"/>
              </a:rPr>
              <a:t>https://www.namss.org/Certification/CPES</a:t>
            </a:r>
          </a:p>
        </p:txBody>
      </p:sp>
    </p:spTree>
    <p:extLst>
      <p:ext uri="{BB962C8B-B14F-4D97-AF65-F5344CB8AC3E}">
        <p14:creationId xmlns:p14="http://schemas.microsoft.com/office/powerpoint/2010/main" val="42726866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640A77-40F9-0168-4E25-1F9CD208D9F9}"/>
              </a:ext>
            </a:extLst>
          </p:cNvPr>
          <p:cNvSpPr>
            <a:spLocks noGrp="1"/>
          </p:cNvSpPr>
          <p:nvPr>
            <p:ph idx="1"/>
          </p:nvPr>
        </p:nvSpPr>
        <p:spPr>
          <a:xfrm>
            <a:off x="385198" y="1067684"/>
            <a:ext cx="8451773" cy="3299829"/>
          </a:xfrm>
        </p:spPr>
        <p:txBody>
          <a:bodyPr/>
          <a:lstStyle/>
          <a:p>
            <a:pPr marL="0" indent="0">
              <a:buNone/>
            </a:pPr>
            <a:r>
              <a:rPr lang="en-US" sz="2000" b="1" dirty="0">
                <a:solidFill>
                  <a:srgbClr val="007582"/>
                </a:solidFill>
              </a:rPr>
              <a:t>Who is eligible to sit for the CPES examination?</a:t>
            </a:r>
          </a:p>
          <a:p>
            <a:r>
              <a:rPr lang="en-US" sz="2000" dirty="0"/>
              <a:t>At the time of application, a candidate must have been or currently be employed or contracted in the profession of provider enrollment for at least 12 consecutive months in the last 24 months and have a total of three years’ experience within the past five years.</a:t>
            </a:r>
          </a:p>
          <a:p>
            <a:r>
              <a:rPr lang="en-US" sz="2000" b="1" dirty="0">
                <a:solidFill>
                  <a:srgbClr val="007582"/>
                </a:solidFill>
              </a:rPr>
              <a:t>What will the Examination Content be?</a:t>
            </a:r>
          </a:p>
          <a:p>
            <a:pPr lvl="1"/>
            <a:r>
              <a:rPr lang="en-US" dirty="0"/>
              <a:t>Enrollment 60%</a:t>
            </a:r>
          </a:p>
          <a:p>
            <a:pPr lvl="1"/>
            <a:r>
              <a:rPr lang="en-US" dirty="0"/>
              <a:t>Ongoing Monitoring and Compliance 22%</a:t>
            </a:r>
          </a:p>
          <a:p>
            <a:pPr lvl="1"/>
            <a:r>
              <a:rPr lang="en-US" sz="1800" dirty="0">
                <a:ea typeface="ＭＳ Ｐゴシック"/>
              </a:rPr>
              <a:t>Supporting Departmental Operations 19%</a:t>
            </a:r>
          </a:p>
          <a:p>
            <a:pPr marL="0" indent="0">
              <a:buNone/>
            </a:pPr>
            <a:r>
              <a:rPr lang="en-US" sz="1800" dirty="0">
                <a:ea typeface="ＭＳ Ｐゴシック"/>
              </a:rPr>
              <a:t>The exam content outline and references used to write exam questions are available in the </a:t>
            </a:r>
            <a:r>
              <a:rPr lang="en-US" sz="1800" dirty="0">
                <a:ea typeface="ＭＳ Ｐゴシック"/>
                <a:hlinkClick r:id="rId3"/>
              </a:rPr>
              <a:t>2025 Candidate Handbook</a:t>
            </a:r>
            <a:r>
              <a:rPr lang="en-US" sz="1800" dirty="0">
                <a:ea typeface="ＭＳ Ｐゴシック"/>
              </a:rPr>
              <a:t>.</a:t>
            </a:r>
          </a:p>
          <a:p>
            <a:endParaRPr lang="en-US" dirty="0"/>
          </a:p>
        </p:txBody>
      </p:sp>
      <p:sp>
        <p:nvSpPr>
          <p:cNvPr id="3" name="Title 2">
            <a:extLst>
              <a:ext uri="{FF2B5EF4-FFF2-40B4-BE49-F238E27FC236}">
                <a16:creationId xmlns:a16="http://schemas.microsoft.com/office/drawing/2014/main" id="{373C9D61-A00C-2208-9ACC-111A64420C15}"/>
              </a:ext>
            </a:extLst>
          </p:cNvPr>
          <p:cNvSpPr>
            <a:spLocks noGrp="1"/>
          </p:cNvSpPr>
          <p:nvPr>
            <p:ph type="title"/>
          </p:nvPr>
        </p:nvSpPr>
        <p:spPr/>
        <p:txBody>
          <a:bodyPr/>
          <a:lstStyle/>
          <a:p>
            <a:r>
              <a:rPr lang="en-US" dirty="0"/>
              <a:t>CPES	</a:t>
            </a:r>
          </a:p>
        </p:txBody>
      </p:sp>
    </p:spTree>
    <p:extLst>
      <p:ext uri="{BB962C8B-B14F-4D97-AF65-F5344CB8AC3E}">
        <p14:creationId xmlns:p14="http://schemas.microsoft.com/office/powerpoint/2010/main" val="27686011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D013FD-EBBC-ADDB-D879-7A28700681F2}"/>
              </a:ext>
            </a:extLst>
          </p:cNvPr>
          <p:cNvSpPr>
            <a:spLocks noGrp="1"/>
          </p:cNvSpPr>
          <p:nvPr>
            <p:ph idx="1"/>
          </p:nvPr>
        </p:nvSpPr>
        <p:spPr>
          <a:xfrm>
            <a:off x="74024" y="1053736"/>
            <a:ext cx="2662802" cy="2031325"/>
          </a:xfrm>
        </p:spPr>
        <p:txBody>
          <a:bodyPr/>
          <a:lstStyle/>
          <a:p>
            <a:pPr marL="400050" lvl="1" indent="0">
              <a:buNone/>
            </a:pPr>
            <a:r>
              <a:rPr lang="en-US" sz="1600" b="1" dirty="0">
                <a:solidFill>
                  <a:srgbClr val="683459"/>
                </a:solidFill>
                <a:latin typeface="+mj-lt"/>
              </a:rPr>
              <a:t>Spring Testing Period:</a:t>
            </a:r>
            <a:endParaRPr lang="en-US" sz="1600" dirty="0">
              <a:solidFill>
                <a:srgbClr val="683459"/>
              </a:solidFill>
              <a:latin typeface="+mj-lt"/>
            </a:endParaRPr>
          </a:p>
          <a:p>
            <a:pPr>
              <a:buFont typeface="Arial" panose="020B0604020202020204" pitchFamily="34" charset="0"/>
              <a:buChar char="•"/>
            </a:pPr>
            <a:r>
              <a:rPr lang="en-US" sz="1400" b="1" dirty="0">
                <a:latin typeface="+mj-lt"/>
              </a:rPr>
              <a:t>Application Opens:</a:t>
            </a:r>
            <a:r>
              <a:rPr lang="en-US" sz="1400" dirty="0">
                <a:latin typeface="+mj-lt"/>
              </a:rPr>
              <a:t> November 11, 2024</a:t>
            </a:r>
          </a:p>
          <a:p>
            <a:pPr>
              <a:buFont typeface="Arial" panose="020B0604020202020204" pitchFamily="34" charset="0"/>
              <a:buChar char="•"/>
            </a:pPr>
            <a:r>
              <a:rPr lang="en-US" sz="1400" b="1" dirty="0">
                <a:latin typeface="+mj-lt"/>
              </a:rPr>
              <a:t>Application Deadline:</a:t>
            </a:r>
            <a:r>
              <a:rPr lang="en-US" sz="1400" dirty="0">
                <a:latin typeface="+mj-lt"/>
              </a:rPr>
              <a:t> January 22, 2025</a:t>
            </a:r>
          </a:p>
          <a:p>
            <a:pPr>
              <a:buFont typeface="Arial" panose="020B0604020202020204" pitchFamily="34" charset="0"/>
              <a:buChar char="•"/>
            </a:pPr>
            <a:r>
              <a:rPr lang="en-US" sz="1400" b="1" dirty="0">
                <a:latin typeface="+mj-lt"/>
              </a:rPr>
              <a:t>Final Application Deadline (with late fee):</a:t>
            </a:r>
            <a:r>
              <a:rPr lang="en-US" sz="1400" dirty="0">
                <a:latin typeface="+mj-lt"/>
              </a:rPr>
              <a:t> February 12, 2025</a:t>
            </a:r>
          </a:p>
          <a:p>
            <a:pPr>
              <a:buFont typeface="Arial" panose="020B0604020202020204" pitchFamily="34" charset="0"/>
              <a:buChar char="•"/>
            </a:pPr>
            <a:r>
              <a:rPr lang="en-US" sz="1400" b="1" dirty="0">
                <a:latin typeface="+mj-lt"/>
              </a:rPr>
              <a:t>Testing Window:</a:t>
            </a:r>
            <a:r>
              <a:rPr lang="en-US" sz="1400" dirty="0">
                <a:latin typeface="+mj-lt"/>
              </a:rPr>
              <a:t> March 5 – April 2, 2025</a:t>
            </a:r>
          </a:p>
          <a:p>
            <a:endParaRPr lang="en-US" dirty="0"/>
          </a:p>
        </p:txBody>
      </p:sp>
      <p:sp>
        <p:nvSpPr>
          <p:cNvPr id="3" name="Title 2">
            <a:extLst>
              <a:ext uri="{FF2B5EF4-FFF2-40B4-BE49-F238E27FC236}">
                <a16:creationId xmlns:a16="http://schemas.microsoft.com/office/drawing/2014/main" id="{F80ADF8A-2B85-A6C1-7044-CDBB6AC3412A}"/>
              </a:ext>
            </a:extLst>
          </p:cNvPr>
          <p:cNvSpPr>
            <a:spLocks noGrp="1"/>
          </p:cNvSpPr>
          <p:nvPr>
            <p:ph type="title"/>
          </p:nvPr>
        </p:nvSpPr>
        <p:spPr/>
        <p:txBody>
          <a:bodyPr>
            <a:normAutofit/>
          </a:bodyPr>
          <a:lstStyle/>
          <a:p>
            <a:r>
              <a:rPr lang="en-US" sz="2400" dirty="0">
                <a:solidFill>
                  <a:srgbClr val="683459"/>
                </a:solidFill>
              </a:rPr>
              <a:t>NAMSS 2025 Certification Exam Dates &amp; Deadlines</a:t>
            </a:r>
          </a:p>
        </p:txBody>
      </p:sp>
      <p:sp>
        <p:nvSpPr>
          <p:cNvPr id="4" name="TextBox 3">
            <a:extLst>
              <a:ext uri="{FF2B5EF4-FFF2-40B4-BE49-F238E27FC236}">
                <a16:creationId xmlns:a16="http://schemas.microsoft.com/office/drawing/2014/main" id="{584B03AF-9B84-6464-21F1-D88809BE9CFC}"/>
              </a:ext>
            </a:extLst>
          </p:cNvPr>
          <p:cNvSpPr txBox="1"/>
          <p:nvPr/>
        </p:nvSpPr>
        <p:spPr>
          <a:xfrm>
            <a:off x="6124189" y="1042218"/>
            <a:ext cx="2490651" cy="2708434"/>
          </a:xfrm>
          <a:prstGeom prst="rect">
            <a:avLst/>
          </a:prstGeom>
          <a:noFill/>
        </p:spPr>
        <p:txBody>
          <a:bodyPr wrap="square" rtlCol="0">
            <a:spAutoFit/>
          </a:bodyPr>
          <a:lstStyle/>
          <a:p>
            <a:r>
              <a:rPr lang="en-US" sz="1600" b="1" dirty="0">
                <a:solidFill>
                  <a:srgbClr val="683459"/>
                </a:solidFill>
                <a:latin typeface="+mj-lt"/>
              </a:rPr>
              <a:t>Fall Testing Period:</a:t>
            </a:r>
            <a:endParaRPr lang="en-US" sz="1600" dirty="0">
              <a:solidFill>
                <a:srgbClr val="683459"/>
              </a:solidFill>
              <a:latin typeface="+mj-lt"/>
            </a:endParaRPr>
          </a:p>
          <a:p>
            <a:pPr>
              <a:buFont typeface="Arial" panose="020B0604020202020204" pitchFamily="34" charset="0"/>
              <a:buChar char="•"/>
            </a:pPr>
            <a:r>
              <a:rPr lang="en-US" sz="1400" b="1" dirty="0">
                <a:latin typeface="+mj-lt"/>
              </a:rPr>
              <a:t>Application Opens:</a:t>
            </a:r>
            <a:r>
              <a:rPr lang="en-US" sz="1400" dirty="0">
                <a:latin typeface="+mj-lt"/>
              </a:rPr>
              <a:t> July 21, 2025</a:t>
            </a:r>
          </a:p>
          <a:p>
            <a:pPr>
              <a:buFont typeface="Arial" panose="020B0604020202020204" pitchFamily="34" charset="0"/>
              <a:buChar char="•"/>
            </a:pPr>
            <a:r>
              <a:rPr lang="en-US" sz="1400" b="1" dirty="0">
                <a:latin typeface="+mj-lt"/>
              </a:rPr>
              <a:t>Application Deadline:</a:t>
            </a:r>
            <a:r>
              <a:rPr lang="en-US" sz="1400" dirty="0">
                <a:latin typeface="+mj-lt"/>
              </a:rPr>
              <a:t> August 20, 2025</a:t>
            </a:r>
          </a:p>
          <a:p>
            <a:pPr>
              <a:buFont typeface="Arial" panose="020B0604020202020204" pitchFamily="34" charset="0"/>
              <a:buChar char="•"/>
            </a:pPr>
            <a:r>
              <a:rPr lang="en-US" sz="1400" b="1" dirty="0">
                <a:latin typeface="+mj-lt"/>
              </a:rPr>
              <a:t>Final Application Deadline (with late fee):</a:t>
            </a:r>
            <a:r>
              <a:rPr lang="en-US" sz="1400" dirty="0">
                <a:latin typeface="+mj-lt"/>
              </a:rPr>
              <a:t> September 10, 2025</a:t>
            </a:r>
          </a:p>
          <a:p>
            <a:pPr>
              <a:buFont typeface="Arial" panose="020B0604020202020204" pitchFamily="34" charset="0"/>
              <a:buChar char="•"/>
            </a:pPr>
            <a:r>
              <a:rPr lang="en-US" sz="1400" b="1" dirty="0">
                <a:latin typeface="+mj-lt"/>
              </a:rPr>
              <a:t>Testing Window:</a:t>
            </a:r>
            <a:r>
              <a:rPr lang="en-US" sz="1400" dirty="0">
                <a:latin typeface="+mj-lt"/>
              </a:rPr>
              <a:t> October 1 – October 29, 2025</a:t>
            </a:r>
          </a:p>
          <a:p>
            <a:pPr>
              <a:buFont typeface="Arial" panose="020B0604020202020204" pitchFamily="34" charset="0"/>
              <a:buChar char="•"/>
            </a:pPr>
            <a:endParaRPr lang="en-US" sz="1400" dirty="0">
              <a:latin typeface="+mj-lt"/>
            </a:endParaRPr>
          </a:p>
          <a:p>
            <a:pPr>
              <a:buFont typeface="Arial" panose="020B0604020202020204" pitchFamily="34" charset="0"/>
              <a:buChar char="•"/>
            </a:pPr>
            <a:endParaRPr lang="en-US" sz="1400" dirty="0">
              <a:latin typeface="+mj-lt"/>
            </a:endParaRPr>
          </a:p>
        </p:txBody>
      </p:sp>
      <p:sp>
        <p:nvSpPr>
          <p:cNvPr id="5" name="TextBox 4">
            <a:extLst>
              <a:ext uri="{FF2B5EF4-FFF2-40B4-BE49-F238E27FC236}">
                <a16:creationId xmlns:a16="http://schemas.microsoft.com/office/drawing/2014/main" id="{A0FF2AF3-88F3-F7E5-995D-14BF69F69E01}"/>
              </a:ext>
            </a:extLst>
          </p:cNvPr>
          <p:cNvSpPr txBox="1"/>
          <p:nvPr/>
        </p:nvSpPr>
        <p:spPr>
          <a:xfrm>
            <a:off x="3052511" y="1038346"/>
            <a:ext cx="2812868" cy="2062103"/>
          </a:xfrm>
          <a:prstGeom prst="rect">
            <a:avLst/>
          </a:prstGeom>
          <a:noFill/>
        </p:spPr>
        <p:txBody>
          <a:bodyPr wrap="square" rtlCol="0">
            <a:spAutoFit/>
          </a:bodyPr>
          <a:lstStyle/>
          <a:p>
            <a:r>
              <a:rPr lang="en-US" sz="1600" b="1" dirty="0">
                <a:solidFill>
                  <a:srgbClr val="683459"/>
                </a:solidFill>
                <a:latin typeface="+mj-lt"/>
              </a:rPr>
              <a:t>Summer Testing Period:</a:t>
            </a:r>
            <a:endParaRPr lang="en-US" sz="1600" dirty="0">
              <a:solidFill>
                <a:srgbClr val="683459"/>
              </a:solidFill>
              <a:latin typeface="+mj-lt"/>
            </a:endParaRPr>
          </a:p>
          <a:p>
            <a:pPr>
              <a:buFont typeface="Arial" panose="020B0604020202020204" pitchFamily="34" charset="0"/>
              <a:buChar char="•"/>
            </a:pPr>
            <a:r>
              <a:rPr lang="en-US" sz="1400" b="1" dirty="0">
                <a:latin typeface="+mj-lt"/>
              </a:rPr>
              <a:t> Application Opens:</a:t>
            </a:r>
            <a:r>
              <a:rPr lang="en-US" sz="1400" dirty="0">
                <a:latin typeface="+mj-lt"/>
              </a:rPr>
              <a:t> April 7, 2025</a:t>
            </a:r>
          </a:p>
          <a:p>
            <a:pPr>
              <a:buFont typeface="Arial" panose="020B0604020202020204" pitchFamily="34" charset="0"/>
              <a:buChar char="•"/>
            </a:pPr>
            <a:r>
              <a:rPr lang="en-US" sz="1400" b="1" dirty="0">
                <a:latin typeface="+mj-lt"/>
              </a:rPr>
              <a:t> Application Deadline:</a:t>
            </a:r>
            <a:r>
              <a:rPr lang="en-US" sz="1400" dirty="0">
                <a:latin typeface="+mj-lt"/>
              </a:rPr>
              <a:t> May 7, 2025</a:t>
            </a:r>
          </a:p>
          <a:p>
            <a:pPr>
              <a:buFont typeface="Arial" panose="020B0604020202020204" pitchFamily="34" charset="0"/>
              <a:buChar char="•"/>
            </a:pPr>
            <a:r>
              <a:rPr lang="en-US" sz="1400" b="1" dirty="0">
                <a:latin typeface="+mj-lt"/>
              </a:rPr>
              <a:t> Final Application Deadline (with late fee):</a:t>
            </a:r>
            <a:r>
              <a:rPr lang="en-US" sz="1400" dirty="0">
                <a:latin typeface="+mj-lt"/>
              </a:rPr>
              <a:t> May 28, 2025</a:t>
            </a:r>
          </a:p>
          <a:p>
            <a:pPr>
              <a:buFont typeface="Arial" panose="020B0604020202020204" pitchFamily="34" charset="0"/>
              <a:buChar char="•"/>
            </a:pPr>
            <a:r>
              <a:rPr lang="en-US" sz="1400" b="1" dirty="0">
                <a:latin typeface="+mj-lt"/>
              </a:rPr>
              <a:t>Testing Window:</a:t>
            </a:r>
            <a:r>
              <a:rPr lang="en-US" sz="1400" dirty="0">
                <a:latin typeface="+mj-lt"/>
              </a:rPr>
              <a:t> June 18 – July 16, 2025</a:t>
            </a:r>
          </a:p>
        </p:txBody>
      </p:sp>
      <p:sp>
        <p:nvSpPr>
          <p:cNvPr id="9" name="TextBox 8">
            <a:extLst>
              <a:ext uri="{FF2B5EF4-FFF2-40B4-BE49-F238E27FC236}">
                <a16:creationId xmlns:a16="http://schemas.microsoft.com/office/drawing/2014/main" id="{7CFBA3F2-178D-4605-5BCA-910283E21322}"/>
              </a:ext>
            </a:extLst>
          </p:cNvPr>
          <p:cNvSpPr txBox="1"/>
          <p:nvPr/>
        </p:nvSpPr>
        <p:spPr>
          <a:xfrm>
            <a:off x="161110" y="3572146"/>
            <a:ext cx="5963079" cy="307777"/>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58595B"/>
                </a:solidFill>
                <a:effectLst/>
                <a:uLnTx/>
                <a:uFillTx/>
                <a:latin typeface="Arial"/>
                <a:ea typeface="ＭＳ Ｐゴシック" charset="-128"/>
                <a:cs typeface="+mn-cs"/>
              </a:rPr>
              <a:t>For more information, visit the </a:t>
            </a:r>
            <a:r>
              <a:rPr kumimoji="0" lang="en-US" sz="1400" b="0" i="1" u="none" strike="noStrike" kern="1200" cap="none" spc="0" normalizeH="0" baseline="0" noProof="0" dirty="0">
                <a:ln>
                  <a:noFill/>
                </a:ln>
                <a:solidFill>
                  <a:srgbClr val="58595B"/>
                </a:solidFill>
                <a:effectLst/>
                <a:uLnTx/>
                <a:uFillTx/>
                <a:latin typeface="Arial"/>
                <a:ea typeface="ＭＳ Ｐゴシック" charset="-128"/>
                <a:cs typeface="+mn-cs"/>
                <a:hlinkClick r:id="rId2"/>
              </a:rPr>
              <a:t>NAMSS Exam Dates &amp; Deadlines page</a:t>
            </a:r>
            <a:r>
              <a:rPr kumimoji="0" lang="en-US" sz="1400" b="0" i="1" u="none" strike="noStrike" kern="1200" cap="none" spc="0" normalizeH="0" baseline="0" noProof="0" dirty="0">
                <a:ln>
                  <a:noFill/>
                </a:ln>
                <a:solidFill>
                  <a:srgbClr val="58595B"/>
                </a:solidFill>
                <a:effectLst/>
                <a:uLnTx/>
                <a:uFillTx/>
                <a:latin typeface="Arial"/>
                <a:ea typeface="ＭＳ Ｐゴシック" charset="-128"/>
                <a:cs typeface="+mn-cs"/>
              </a:rPr>
              <a:t>.</a:t>
            </a:r>
            <a:endParaRPr kumimoji="0" lang="en-US" sz="1400" b="0" i="0" u="none" strike="noStrike" kern="1200" cap="none" spc="0" normalizeH="0" baseline="0" noProof="0" dirty="0">
              <a:ln>
                <a:noFill/>
              </a:ln>
              <a:solidFill>
                <a:srgbClr val="58595B"/>
              </a:solidFill>
              <a:effectLst/>
              <a:uLnTx/>
              <a:uFillTx/>
              <a:latin typeface="Arial"/>
              <a:ea typeface="ＭＳ Ｐゴシック" charset="-128"/>
              <a:cs typeface="+mn-cs"/>
            </a:endParaRPr>
          </a:p>
        </p:txBody>
      </p:sp>
      <p:pic>
        <p:nvPicPr>
          <p:cNvPr id="15" name="Picture 14" descr="A blue and green logo&#10;&#10;Description automatically generated">
            <a:extLst>
              <a:ext uri="{FF2B5EF4-FFF2-40B4-BE49-F238E27FC236}">
                <a16:creationId xmlns:a16="http://schemas.microsoft.com/office/drawing/2014/main" id="{DAEE966A-14D8-1979-C7EF-4E766B1FBEB8}"/>
              </a:ext>
            </a:extLst>
          </p:cNvPr>
          <p:cNvPicPr>
            <a:picLocks noChangeAspect="1"/>
          </p:cNvPicPr>
          <p:nvPr/>
        </p:nvPicPr>
        <p:blipFill>
          <a:blip r:embed="rId3"/>
          <a:srcRect l="6640" t="30095" r="16169" b="34217"/>
          <a:stretch/>
        </p:blipFill>
        <p:spPr>
          <a:xfrm>
            <a:off x="5490148" y="3880302"/>
            <a:ext cx="1270499" cy="717952"/>
          </a:xfrm>
          <a:prstGeom prst="rect">
            <a:avLst/>
          </a:prstGeom>
        </p:spPr>
      </p:pic>
      <p:pic>
        <p:nvPicPr>
          <p:cNvPr id="17" name="Picture 16" descr="A person sitting on a hourglass with check marks&#10;&#10;Description automatically generated">
            <a:extLst>
              <a:ext uri="{FF2B5EF4-FFF2-40B4-BE49-F238E27FC236}">
                <a16:creationId xmlns:a16="http://schemas.microsoft.com/office/drawing/2014/main" id="{87353B71-7484-FE15-806B-E5B2DCED80F3}"/>
              </a:ext>
            </a:extLst>
          </p:cNvPr>
          <p:cNvPicPr>
            <a:picLocks noChangeAspect="1"/>
          </p:cNvPicPr>
          <p:nvPr/>
        </p:nvPicPr>
        <p:blipFill>
          <a:blip r:embed="rId4"/>
          <a:stretch>
            <a:fillRect/>
          </a:stretch>
        </p:blipFill>
        <p:spPr>
          <a:xfrm>
            <a:off x="7029450" y="3376448"/>
            <a:ext cx="1580831" cy="1580831"/>
          </a:xfrm>
          <a:prstGeom prst="rect">
            <a:avLst/>
          </a:prstGeom>
        </p:spPr>
      </p:pic>
      <p:sp>
        <p:nvSpPr>
          <p:cNvPr id="6" name="TextBox 5">
            <a:extLst>
              <a:ext uri="{FF2B5EF4-FFF2-40B4-BE49-F238E27FC236}">
                <a16:creationId xmlns:a16="http://schemas.microsoft.com/office/drawing/2014/main" id="{DD7544D2-7106-2924-FD2B-2AB460F14C3A}"/>
              </a:ext>
            </a:extLst>
          </p:cNvPr>
          <p:cNvSpPr txBox="1"/>
          <p:nvPr/>
        </p:nvSpPr>
        <p:spPr>
          <a:xfrm>
            <a:off x="-552763" y="4169140"/>
            <a:ext cx="5761844"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0"/>
              </a:spcBef>
              <a:spcAft>
                <a:spcPts val="0"/>
              </a:spcAft>
            </a:pPr>
            <a:r>
              <a:rPr lang="en-US" sz="1050" dirty="0">
                <a:latin typeface="Verdana"/>
                <a:ea typeface="Verdana"/>
              </a:rPr>
              <a:t>CPCS</a:t>
            </a:r>
            <a:r>
              <a:rPr lang="en-US" sz="1050" baseline="30000" dirty="0">
                <a:latin typeface="Times New Roman"/>
                <a:ea typeface="ＭＳ Ｐゴシック"/>
                <a:cs typeface="Times New Roman"/>
              </a:rPr>
              <a:t>®</a:t>
            </a:r>
            <a:r>
              <a:rPr lang="en-US" sz="1050" dirty="0">
                <a:latin typeface="Verdana"/>
                <a:ea typeface="Verdana"/>
              </a:rPr>
              <a:t> Application: </a:t>
            </a:r>
            <a:r>
              <a:rPr lang="en-US" sz="1050" dirty="0">
                <a:solidFill>
                  <a:srgbClr val="007582"/>
                </a:solidFill>
                <a:latin typeface="Verdana"/>
                <a:ea typeface="Verdana"/>
                <a:hlinkClick r:id="rId5">
                  <a:extLst>
                    <a:ext uri="{A12FA001-AC4F-418D-AE19-62706E023703}">
                      <ahyp:hlinkClr xmlns:ahyp="http://schemas.microsoft.com/office/drawing/2018/hyperlinkcolor" val="tx"/>
                    </a:ext>
                  </a:extLst>
                </a:hlinkClick>
              </a:rPr>
              <a:t>https://www.namss.org/Certification/CPCS</a:t>
            </a:r>
            <a:endParaRPr lang="en-US" sz="1050" dirty="0">
              <a:latin typeface="Verdana"/>
              <a:ea typeface="Verdana"/>
            </a:endParaRPr>
          </a:p>
          <a:p>
            <a:pPr algn="ctr">
              <a:spcBef>
                <a:spcPts val="0"/>
              </a:spcBef>
              <a:spcAft>
                <a:spcPts val="0"/>
              </a:spcAft>
            </a:pPr>
            <a:r>
              <a:rPr lang="en-US" sz="1050" dirty="0">
                <a:latin typeface="Verdana"/>
                <a:ea typeface="Verdana"/>
              </a:rPr>
              <a:t>CPMSM</a:t>
            </a:r>
            <a:r>
              <a:rPr lang="en-US" sz="1050" baseline="30000" dirty="0">
                <a:latin typeface="Times New Roman"/>
                <a:ea typeface="ＭＳ Ｐゴシック"/>
                <a:cs typeface="Times New Roman"/>
              </a:rPr>
              <a:t>®</a:t>
            </a:r>
            <a:r>
              <a:rPr lang="en-US" sz="1050" dirty="0">
                <a:latin typeface="Verdana"/>
                <a:ea typeface="Verdana"/>
              </a:rPr>
              <a:t> Application: </a:t>
            </a:r>
            <a:r>
              <a:rPr lang="en-US" sz="1050" dirty="0">
                <a:solidFill>
                  <a:srgbClr val="007582"/>
                </a:solidFill>
                <a:latin typeface="Verdana"/>
                <a:ea typeface="Verdana"/>
                <a:hlinkClick r:id="rId6">
                  <a:extLst>
                    <a:ext uri="{A12FA001-AC4F-418D-AE19-62706E023703}">
                      <ahyp:hlinkClr xmlns:ahyp="http://schemas.microsoft.com/office/drawing/2018/hyperlinkcolor" val="tx"/>
                    </a:ext>
                  </a:extLst>
                </a:hlinkClick>
              </a:rPr>
              <a:t>https://www.namss.org/Certification/CPMSM</a:t>
            </a:r>
            <a:endParaRPr lang="en-US" sz="1050">
              <a:cs typeface="Times New Roman"/>
            </a:endParaRPr>
          </a:p>
        </p:txBody>
      </p:sp>
    </p:spTree>
    <p:extLst>
      <p:ext uri="{BB962C8B-B14F-4D97-AF65-F5344CB8AC3E}">
        <p14:creationId xmlns:p14="http://schemas.microsoft.com/office/powerpoint/2010/main" val="823719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7F0C4F-2FDF-4CD1-90B2-A5D67F1C3815}"/>
              </a:ext>
            </a:extLst>
          </p:cNvPr>
          <p:cNvSpPr>
            <a:spLocks noGrp="1"/>
          </p:cNvSpPr>
          <p:nvPr>
            <p:ph type="title"/>
          </p:nvPr>
        </p:nvSpPr>
        <p:spPr/>
        <p:txBody>
          <a:bodyPr>
            <a:normAutofit/>
          </a:bodyPr>
          <a:lstStyle/>
          <a:p>
            <a:r>
              <a:rPr lang="en-US" sz="3600" dirty="0"/>
              <a:t>Fun Facts</a:t>
            </a:r>
            <a:endParaRPr lang="en-US" sz="3600" dirty="0">
              <a:solidFill>
                <a:srgbClr val="C00000"/>
              </a:solidFill>
            </a:endParaRPr>
          </a:p>
        </p:txBody>
      </p:sp>
      <p:sp>
        <p:nvSpPr>
          <p:cNvPr id="6" name="Text Placeholder 5">
            <a:extLst>
              <a:ext uri="{FF2B5EF4-FFF2-40B4-BE49-F238E27FC236}">
                <a16:creationId xmlns:a16="http://schemas.microsoft.com/office/drawing/2014/main" id="{A4021575-29EF-3DA0-BCBB-0A249FDADD61}"/>
              </a:ext>
            </a:extLst>
          </p:cNvPr>
          <p:cNvSpPr>
            <a:spLocks noGrp="1"/>
          </p:cNvSpPr>
          <p:nvPr>
            <p:ph type="body" sz="half" idx="2"/>
          </p:nvPr>
        </p:nvSpPr>
        <p:spPr/>
        <p:txBody>
          <a:bodyPr>
            <a:normAutofit lnSpcReduction="10000"/>
          </a:bodyPr>
          <a:lstStyle/>
          <a:p>
            <a:pPr marL="342900" indent="-342900">
              <a:buAutoNum type="arabicPeriod"/>
            </a:pPr>
            <a:endParaRPr lang="en-US" sz="1800" dirty="0"/>
          </a:p>
          <a:p>
            <a:pPr marL="342900" indent="-342900">
              <a:buAutoNum type="arabicPeriod"/>
            </a:pPr>
            <a:r>
              <a:rPr lang="en-US" sz="1800" dirty="0"/>
              <a:t>Basketball invented in Springfield, MA</a:t>
            </a:r>
          </a:p>
          <a:p>
            <a:pPr marL="342900" indent="-342900">
              <a:buAutoNum type="arabicPeriod"/>
            </a:pPr>
            <a:r>
              <a:rPr lang="en-US" sz="1800" dirty="0"/>
              <a:t>It’s illegal to make clam chowder with tomatoes</a:t>
            </a:r>
          </a:p>
          <a:p>
            <a:pPr marL="342900" indent="-342900">
              <a:buAutoNum type="arabicPeriod"/>
            </a:pPr>
            <a:r>
              <a:rPr lang="en-US" sz="1800" dirty="0"/>
              <a:t>There is a state law that forbids snoring unless all your doors and windows are locked.</a:t>
            </a:r>
          </a:p>
          <a:p>
            <a:pPr marL="342900" indent="-342900">
              <a:buAutoNum type="arabicPeriod"/>
            </a:pPr>
            <a:r>
              <a:rPr lang="en-US" sz="1800" dirty="0"/>
              <a:t>First Dunkin Donuts opened in Quincy, MA</a:t>
            </a:r>
          </a:p>
        </p:txBody>
      </p:sp>
      <p:pic>
        <p:nvPicPr>
          <p:cNvPr id="2052" name="Picture 4" descr="Larry Bird | Biography &amp; Facts | Britannica">
            <a:extLst>
              <a:ext uri="{FF2B5EF4-FFF2-40B4-BE49-F238E27FC236}">
                <a16:creationId xmlns:a16="http://schemas.microsoft.com/office/drawing/2014/main" id="{BBC39C52-3EE2-4CEA-39E5-1991AA57680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07658" y="191988"/>
            <a:ext cx="1241940" cy="18399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2ECCFE0-31CE-EF08-5CCC-428D85AFE8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0402" y="729573"/>
            <a:ext cx="1688202" cy="130232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A787B77A-DBA0-FD5D-5F40-02DCD1FE4F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8078" y="2206183"/>
            <a:ext cx="2174009" cy="14783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DD22FADA-776C-BF90-8C52-51096CBC18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0402" y="3178494"/>
            <a:ext cx="2421842" cy="1582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4266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41DF94-67BD-DCC5-255A-996F17BE958B}"/>
              </a:ext>
            </a:extLst>
          </p:cNvPr>
          <p:cNvSpPr>
            <a:spLocks noGrp="1"/>
          </p:cNvSpPr>
          <p:nvPr>
            <p:ph type="body" sz="quarter" idx="10"/>
          </p:nvPr>
        </p:nvSpPr>
        <p:spPr>
          <a:xfrm>
            <a:off x="1329129" y="1474914"/>
            <a:ext cx="6485741" cy="590647"/>
          </a:xfrm>
        </p:spPr>
        <p:txBody>
          <a:bodyPr/>
          <a:lstStyle/>
          <a:p>
            <a:r>
              <a:rPr lang="en-US" dirty="0"/>
              <a:t>Save the Date! NAMSS Events You Can’t Miss</a:t>
            </a:r>
          </a:p>
        </p:txBody>
      </p:sp>
    </p:spTree>
    <p:extLst>
      <p:ext uri="{BB962C8B-B14F-4D97-AF65-F5344CB8AC3E}">
        <p14:creationId xmlns:p14="http://schemas.microsoft.com/office/powerpoint/2010/main" val="12121936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8082" y="476932"/>
            <a:ext cx="8809727" cy="556317"/>
          </a:xfrm>
        </p:spPr>
        <p:txBody>
          <a:bodyPr>
            <a:noAutofit/>
          </a:bodyPr>
          <a:lstStyle/>
          <a:p>
            <a:r>
              <a:rPr lang="en-US" sz="2800" dirty="0"/>
              <a:t>NAMSS 49th Educational Conference &amp; Exhibition</a:t>
            </a:r>
          </a:p>
        </p:txBody>
      </p:sp>
      <p:pic>
        <p:nvPicPr>
          <p:cNvPr id="2" name="Picture 2" descr="NAMSS 2025 Banner">
            <a:extLst>
              <a:ext uri="{FF2B5EF4-FFF2-40B4-BE49-F238E27FC236}">
                <a16:creationId xmlns:a16="http://schemas.microsoft.com/office/drawing/2014/main" id="{261523E1-114A-CEA1-D2CC-7DC04061C4C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082" y="1033248"/>
            <a:ext cx="9027836" cy="3633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1518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88E72F-94E3-5530-3EF9-396E02A94131}"/>
              </a:ext>
            </a:extLst>
          </p:cNvPr>
          <p:cNvSpPr>
            <a:spLocks noGrp="1"/>
          </p:cNvSpPr>
          <p:nvPr>
            <p:ph idx="1"/>
          </p:nvPr>
        </p:nvSpPr>
        <p:spPr>
          <a:xfrm>
            <a:off x="334272" y="1029335"/>
            <a:ext cx="8451773" cy="3575540"/>
          </a:xfrm>
        </p:spPr>
        <p:txBody>
          <a:bodyPr/>
          <a:lstStyle/>
          <a:p>
            <a:r>
              <a:rPr lang="en-US" dirty="0"/>
              <a:t>New for 2025: </a:t>
            </a:r>
          </a:p>
          <a:p>
            <a:pPr lvl="1"/>
            <a:r>
              <a:rPr lang="en-US" dirty="0"/>
              <a:t>Portland tours available as an add-on at registration </a:t>
            </a:r>
          </a:p>
          <a:p>
            <a:pPr lvl="1"/>
            <a:r>
              <a:rPr lang="en-US" dirty="0"/>
              <a:t>Lunch provided in exhibit hall on Monday </a:t>
            </a:r>
          </a:p>
          <a:p>
            <a:pPr lvl="1"/>
            <a:r>
              <a:rPr lang="en-US" dirty="0"/>
              <a:t>Buses from hotels </a:t>
            </a:r>
          </a:p>
          <a:p>
            <a:pPr lvl="1"/>
            <a:r>
              <a:rPr lang="en-US" dirty="0"/>
              <a:t>Other fun surprises!  </a:t>
            </a:r>
          </a:p>
        </p:txBody>
      </p:sp>
      <p:sp>
        <p:nvSpPr>
          <p:cNvPr id="3" name="Title 2">
            <a:extLst>
              <a:ext uri="{FF2B5EF4-FFF2-40B4-BE49-F238E27FC236}">
                <a16:creationId xmlns:a16="http://schemas.microsoft.com/office/drawing/2014/main" id="{6D20E1F4-3D6F-3EAE-73FD-A062C16FC3D1}"/>
              </a:ext>
            </a:extLst>
          </p:cNvPr>
          <p:cNvSpPr>
            <a:spLocks noGrp="1"/>
          </p:cNvSpPr>
          <p:nvPr>
            <p:ph type="title"/>
          </p:nvPr>
        </p:nvSpPr>
        <p:spPr>
          <a:xfrm>
            <a:off x="181873" y="370870"/>
            <a:ext cx="8962127" cy="556317"/>
          </a:xfrm>
        </p:spPr>
        <p:txBody>
          <a:bodyPr>
            <a:normAutofit fontScale="90000"/>
          </a:bodyPr>
          <a:lstStyle/>
          <a:p>
            <a:r>
              <a:rPr lang="en-US" dirty="0"/>
              <a:t>NAMSS 49</a:t>
            </a:r>
            <a:r>
              <a:rPr lang="en-US" baseline="30000" dirty="0"/>
              <a:t>th</a:t>
            </a:r>
            <a:r>
              <a:rPr lang="en-US" dirty="0"/>
              <a:t> Educational Conference &amp; Exhibition </a:t>
            </a:r>
          </a:p>
        </p:txBody>
      </p:sp>
      <p:pic>
        <p:nvPicPr>
          <p:cNvPr id="4" name="Picture 2" descr="NAMSS 2025 Banner">
            <a:extLst>
              <a:ext uri="{FF2B5EF4-FFF2-40B4-BE49-F238E27FC236}">
                <a16:creationId xmlns:a16="http://schemas.microsoft.com/office/drawing/2014/main" id="{DC9028BC-082C-CB9A-BD30-A86F88FC6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2900" y="2913275"/>
            <a:ext cx="4234518" cy="170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56628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BF1E4E1-7A4C-E5E4-DBEA-FE0871D6280C}"/>
              </a:ext>
            </a:extLst>
          </p:cNvPr>
          <p:cNvSpPr>
            <a:spLocks noGrp="1"/>
          </p:cNvSpPr>
          <p:nvPr>
            <p:ph idx="1"/>
          </p:nvPr>
        </p:nvSpPr>
        <p:spPr/>
        <p:txBody>
          <a:bodyPr/>
          <a:lstStyle/>
          <a:p>
            <a:pPr marL="0" indent="0" algn="l" fontAlgn="base">
              <a:buNone/>
            </a:pPr>
            <a:r>
              <a:rPr lang="en-US" sz="2000" b="1" i="0" dirty="0">
                <a:solidFill>
                  <a:srgbClr val="6C3C5E"/>
                </a:solidFill>
                <a:effectLst/>
                <a:latin typeface="+mj-lt"/>
              </a:rPr>
              <a:t>Promote #MSPWeek</a:t>
            </a:r>
            <a:r>
              <a:rPr lang="en-US" sz="2000" b="1" i="0" baseline="30000" dirty="0">
                <a:solidFill>
                  <a:srgbClr val="6C3C5E"/>
                </a:solidFill>
                <a:effectLst/>
                <a:latin typeface="+mj-lt"/>
              </a:rPr>
              <a:t>®</a:t>
            </a:r>
            <a:endParaRPr lang="en-US" sz="2000" b="1" i="0" dirty="0">
              <a:solidFill>
                <a:srgbClr val="6C3C5E"/>
              </a:solidFill>
              <a:effectLst/>
              <a:latin typeface="+mj-lt"/>
            </a:endParaRPr>
          </a:p>
          <a:p>
            <a:pPr marL="0" indent="0">
              <a:buNone/>
            </a:pPr>
            <a:r>
              <a:rPr lang="en-US" sz="1400" dirty="0"/>
              <a:t>For #</a:t>
            </a:r>
            <a:r>
              <a:rPr lang="en-US" sz="1400" dirty="0" err="1"/>
              <a:t>MSPWeek</a:t>
            </a:r>
            <a:r>
              <a:rPr lang="en-US" sz="1400" dirty="0"/>
              <a:t>®, NAMSS offers a variety of resources, including a video about the role of MSPs, a downloadable poster, celebration ideas, and a fact sheet for colleagues. Additional resources include the "Defining Tomorrow’s MSP" report and banners for email signatures and social media. These materials are designed to help promote and celebrate #</a:t>
            </a:r>
            <a:r>
              <a:rPr lang="en-US" sz="1400" dirty="0" err="1"/>
              <a:t>MSPWeek</a:t>
            </a:r>
            <a:r>
              <a:rPr lang="en-US" sz="1400" dirty="0"/>
              <a:t>® and raise awareness for the profession.</a:t>
            </a:r>
          </a:p>
          <a:p>
            <a:pPr marL="0" indent="0">
              <a:buNone/>
            </a:pPr>
            <a:endParaRPr lang="en-US" sz="1400" dirty="0"/>
          </a:p>
          <a:p>
            <a:r>
              <a:rPr lang="en-US" sz="1400" b="0" i="0" dirty="0">
                <a:solidFill>
                  <a:srgbClr val="282828"/>
                </a:solidFill>
                <a:effectLst/>
                <a:latin typeface="+mj-lt"/>
              </a:rPr>
              <a:t>#MSPWeek</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a:t>
            </a:r>
            <a:r>
              <a:rPr lang="en-US" sz="1400" b="0" i="0" dirty="0">
                <a:solidFill>
                  <a:srgbClr val="282828"/>
                </a:solidFill>
                <a:effectLst/>
                <a:latin typeface="+mj-lt"/>
              </a:rPr>
              <a:t> Email Signature </a:t>
            </a:r>
          </a:p>
          <a:p>
            <a:r>
              <a:rPr lang="en-US" sz="1400" b="0" i="0" dirty="0">
                <a:solidFill>
                  <a:srgbClr val="282828"/>
                </a:solidFill>
                <a:effectLst/>
                <a:latin typeface="+mj-lt"/>
              </a:rPr>
              <a:t>What Is Medical Staff Management Video </a:t>
            </a:r>
          </a:p>
          <a:p>
            <a:r>
              <a:rPr lang="en-US" sz="1400" b="0" i="0" dirty="0">
                <a:solidFill>
                  <a:srgbClr val="282828"/>
                </a:solidFill>
                <a:effectLst/>
                <a:latin typeface="+mj-lt"/>
              </a:rPr>
              <a:t>7 Steps for a Successful Celebration </a:t>
            </a:r>
          </a:p>
          <a:p>
            <a:r>
              <a:rPr lang="en-US" sz="1400" b="0" i="0" dirty="0">
                <a:solidFill>
                  <a:srgbClr val="282828"/>
                </a:solidFill>
                <a:effectLst/>
                <a:latin typeface="+mj-lt"/>
              </a:rPr>
              <a:t>Facebook, LinkedIn and Twitter Banners </a:t>
            </a:r>
          </a:p>
          <a:p>
            <a:r>
              <a:rPr lang="en-US" sz="1400" b="0" i="0" dirty="0">
                <a:solidFill>
                  <a:srgbClr val="282828"/>
                </a:solidFill>
                <a:effectLst/>
                <a:latin typeface="+mj-lt"/>
              </a:rPr>
              <a:t>#MSPWeek</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a:t>
            </a:r>
            <a:r>
              <a:rPr lang="en-US" sz="1400" b="0" i="0" dirty="0">
                <a:solidFill>
                  <a:srgbClr val="282828"/>
                </a:solidFill>
                <a:effectLst/>
                <a:latin typeface="+mj-lt"/>
              </a:rPr>
              <a:t> Poster  </a:t>
            </a:r>
          </a:p>
          <a:p>
            <a:r>
              <a:rPr lang="en-US" sz="1400" b="0" i="0" dirty="0">
                <a:solidFill>
                  <a:srgbClr val="282828"/>
                </a:solidFill>
                <a:effectLst/>
                <a:latin typeface="+mj-lt"/>
              </a:rPr>
              <a:t>#MSPWeek</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400" b="0" i="0" dirty="0">
                <a:solidFill>
                  <a:srgbClr val="282828"/>
                </a:solidFill>
                <a:effectLst/>
                <a:latin typeface="+mj-lt"/>
              </a:rPr>
              <a:t>Zoom backgrounds </a:t>
            </a:r>
          </a:p>
          <a:p>
            <a:endParaRPr lang="en-US" sz="2000" b="0" i="0" dirty="0">
              <a:solidFill>
                <a:srgbClr val="282828"/>
              </a:solidFill>
              <a:effectLst/>
              <a:latin typeface="+mj-lt"/>
            </a:endParaRPr>
          </a:p>
          <a:p>
            <a:endParaRPr lang="en-US" dirty="0"/>
          </a:p>
        </p:txBody>
      </p:sp>
      <p:sp>
        <p:nvSpPr>
          <p:cNvPr id="3" name="Title 2">
            <a:extLst>
              <a:ext uri="{FF2B5EF4-FFF2-40B4-BE49-F238E27FC236}">
                <a16:creationId xmlns:a16="http://schemas.microsoft.com/office/drawing/2014/main" id="{BEE43A4E-EB64-4E40-B67E-24E2855BA146}"/>
              </a:ext>
            </a:extLst>
          </p:cNvPr>
          <p:cNvSpPr>
            <a:spLocks noGrp="1"/>
          </p:cNvSpPr>
          <p:nvPr>
            <p:ph type="title"/>
          </p:nvPr>
        </p:nvSpPr>
        <p:spPr/>
        <p:txBody>
          <a:bodyPr>
            <a:normAutofit/>
          </a:bodyPr>
          <a:lstStyle/>
          <a:p>
            <a:r>
              <a:rPr lang="en-US" dirty="0">
                <a:ea typeface="ＭＳ Ｐゴシック"/>
              </a:rPr>
              <a:t>NAMSS </a:t>
            </a:r>
            <a:r>
              <a:rPr lang="en-US" dirty="0"/>
              <a:t>#MSPWeek</a:t>
            </a:r>
            <a:r>
              <a:rPr lang="en-US" baseline="30000" dirty="0"/>
              <a:t>® </a:t>
            </a:r>
            <a:r>
              <a:rPr lang="en-US" dirty="0">
                <a:ea typeface="ＭＳ Ｐゴシック"/>
              </a:rPr>
              <a:t>– November 1-8, 2025</a:t>
            </a:r>
          </a:p>
        </p:txBody>
      </p:sp>
      <p:sp>
        <p:nvSpPr>
          <p:cNvPr id="2" name="Rectangle 1"/>
          <p:cNvSpPr/>
          <p:nvPr/>
        </p:nvSpPr>
        <p:spPr>
          <a:xfrm>
            <a:off x="-1198470" y="4158447"/>
            <a:ext cx="9005159" cy="400110"/>
          </a:xfrm>
          <a:prstGeom prst="rect">
            <a:avLst/>
          </a:prstGeom>
        </p:spPr>
        <p:txBody>
          <a:bodyPr wrap="square">
            <a:spAutoFit/>
          </a:bodyPr>
          <a:lstStyle/>
          <a:p>
            <a:pPr lvl="0" algn="ctr">
              <a:defRPr/>
            </a:pPr>
            <a:r>
              <a:rPr lang="en-US" sz="2000" dirty="0">
                <a:solidFill>
                  <a:srgbClr val="58595B"/>
                </a:solidFill>
                <a:latin typeface="+mj-lt"/>
                <a:hlinkClick r:id="rId3"/>
              </a:rPr>
              <a:t>https://www.namss.org/Tomorrows-MSP/-MSPWeek</a:t>
            </a:r>
            <a:r>
              <a:rPr lang="en-US" sz="2000" dirty="0">
                <a:solidFill>
                  <a:srgbClr val="58595B"/>
                </a:solidFill>
                <a:latin typeface="+mj-lt"/>
              </a:rPr>
              <a:t> </a:t>
            </a:r>
          </a:p>
        </p:txBody>
      </p:sp>
    </p:spTree>
    <p:extLst>
      <p:ext uri="{BB962C8B-B14F-4D97-AF65-F5344CB8AC3E}">
        <p14:creationId xmlns:p14="http://schemas.microsoft.com/office/powerpoint/2010/main" val="3824428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411162"/>
          </a:xfrm>
        </p:spPr>
        <p:txBody>
          <a:bodyPr>
            <a:noAutofit/>
          </a:bodyPr>
          <a:lstStyle/>
          <a:p>
            <a:r>
              <a:rPr lang="en-US" dirty="0"/>
              <a:t>More Networking Opportunities</a:t>
            </a:r>
          </a:p>
        </p:txBody>
      </p:sp>
      <p:sp>
        <p:nvSpPr>
          <p:cNvPr id="5" name="Content Placeholder 2"/>
          <p:cNvSpPr>
            <a:spLocks noGrp="1"/>
          </p:cNvSpPr>
          <p:nvPr>
            <p:ph idx="1"/>
          </p:nvPr>
        </p:nvSpPr>
        <p:spPr>
          <a:xfrm>
            <a:off x="2388062" y="1174868"/>
            <a:ext cx="6298738" cy="3693994"/>
          </a:xfrm>
        </p:spPr>
        <p:txBody>
          <a:bodyPr/>
          <a:lstStyle/>
          <a:p>
            <a:pPr marL="0" indent="0">
              <a:buNone/>
            </a:pPr>
            <a:endParaRPr lang="en-US" sz="600" dirty="0">
              <a:solidFill>
                <a:srgbClr val="4D4D4D"/>
              </a:solidFill>
              <a:latin typeface="+mj-lt"/>
            </a:endParaRPr>
          </a:p>
          <a:p>
            <a:pPr marL="0" indent="0">
              <a:buNone/>
            </a:pPr>
            <a:r>
              <a:rPr lang="en-US" sz="1800" dirty="0">
                <a:latin typeface="+mj-lt"/>
              </a:rPr>
              <a:t>Join the discussion on the NAMSS Connection Zone!</a:t>
            </a:r>
          </a:p>
          <a:p>
            <a:pPr marL="0" indent="0">
              <a:buNone/>
            </a:pPr>
            <a:r>
              <a:rPr lang="en-US" sz="1400" dirty="0">
                <a:solidFill>
                  <a:srgbClr val="4D4D4D"/>
                </a:solidFill>
                <a:latin typeface="+mj-lt"/>
                <a:hlinkClick r:id="rId3"/>
              </a:rPr>
              <a:t>https://community.namss.org/home</a:t>
            </a:r>
            <a:endParaRPr lang="en-US" sz="1400" dirty="0">
              <a:solidFill>
                <a:srgbClr val="4D4D4D"/>
              </a:solidFill>
              <a:latin typeface="+mj-lt"/>
            </a:endParaRPr>
          </a:p>
          <a:p>
            <a:pPr marL="0" indent="0">
              <a:buNone/>
            </a:pPr>
            <a:endParaRPr lang="en-US" sz="600" dirty="0">
              <a:solidFill>
                <a:srgbClr val="4D4D4D"/>
              </a:solidFill>
              <a:latin typeface="+mj-lt"/>
            </a:endParaRPr>
          </a:p>
          <a:p>
            <a:pPr marL="0" indent="0" eaLnBrk="1" hangingPunct="1">
              <a:buNone/>
            </a:pPr>
            <a:endParaRPr lang="en-US" sz="1800" dirty="0">
              <a:solidFill>
                <a:srgbClr val="4D4D4D"/>
              </a:solidFill>
              <a:latin typeface="+mj-lt"/>
            </a:endParaRPr>
          </a:p>
          <a:p>
            <a:pPr marL="0" indent="0" eaLnBrk="1" hangingPunct="1">
              <a:buNone/>
            </a:pPr>
            <a:r>
              <a:rPr lang="en-US" sz="1800" dirty="0">
                <a:solidFill>
                  <a:srgbClr val="4D4D4D"/>
                </a:solidFill>
                <a:latin typeface="+mj-lt"/>
              </a:rPr>
              <a:t>Visit the NAMSS website for the Gateway Hub: </a:t>
            </a:r>
          </a:p>
          <a:p>
            <a:pPr marL="0" indent="0">
              <a:buNone/>
            </a:pPr>
            <a:r>
              <a:rPr lang="en-US" sz="1400" dirty="0">
                <a:latin typeface="+mj-lt"/>
                <a:hlinkClick r:id="rId4"/>
              </a:rPr>
              <a:t>https://www.namssgateway.org/</a:t>
            </a:r>
            <a:endParaRPr lang="en-US" sz="1400" dirty="0">
              <a:latin typeface="+mj-lt"/>
            </a:endParaRPr>
          </a:p>
          <a:p>
            <a:pPr marL="0" indent="0">
              <a:buNone/>
            </a:pPr>
            <a:br>
              <a:rPr lang="en-US" sz="1400" dirty="0">
                <a:latin typeface="+mj-lt"/>
              </a:rPr>
            </a:br>
            <a:br>
              <a:rPr lang="en-US" sz="1400" dirty="0">
                <a:latin typeface="+mj-lt"/>
              </a:rPr>
            </a:br>
            <a:r>
              <a:rPr lang="en-US" sz="1800" dirty="0">
                <a:latin typeface="+mj-lt"/>
              </a:rPr>
              <a:t>Follow us on LinkedIn</a:t>
            </a:r>
            <a:br>
              <a:rPr lang="en-US" sz="1400" dirty="0">
                <a:latin typeface="+mj-lt"/>
              </a:rPr>
            </a:br>
            <a:r>
              <a:rPr lang="en-US" sz="1400" dirty="0">
                <a:latin typeface="+mj-lt"/>
                <a:hlinkClick r:id="rId5"/>
              </a:rPr>
              <a:t>https://www.linkedin.com/company/namss---national-association-medical-staff-services</a:t>
            </a:r>
            <a:r>
              <a:rPr lang="en-US" sz="1400" dirty="0">
                <a:latin typeface="+mj-lt"/>
              </a:rPr>
              <a:t> </a:t>
            </a:r>
          </a:p>
          <a:p>
            <a:pPr marL="0" indent="0" eaLnBrk="1" hangingPunct="1">
              <a:buNone/>
            </a:pPr>
            <a:endParaRPr lang="en-US" sz="1600" dirty="0"/>
          </a:p>
        </p:txBody>
      </p:sp>
      <p:pic>
        <p:nvPicPr>
          <p:cNvPr id="13" name="Picture 12">
            <a:extLst>
              <a:ext uri="{FF2B5EF4-FFF2-40B4-BE49-F238E27FC236}">
                <a16:creationId xmlns:a16="http://schemas.microsoft.com/office/drawing/2014/main" id="{DACFA76D-245D-4CE6-AA84-9491145612B3}"/>
              </a:ext>
            </a:extLst>
          </p:cNvPr>
          <p:cNvPicPr>
            <a:picLocks noChangeAspect="1"/>
          </p:cNvPicPr>
          <p:nvPr/>
        </p:nvPicPr>
        <p:blipFill>
          <a:blip r:embed="rId6"/>
          <a:stretch>
            <a:fillRect/>
          </a:stretch>
        </p:blipFill>
        <p:spPr>
          <a:xfrm>
            <a:off x="282880" y="2329614"/>
            <a:ext cx="1977072" cy="484272"/>
          </a:xfrm>
          <a:prstGeom prst="rect">
            <a:avLst/>
          </a:prstGeom>
        </p:spPr>
      </p:pic>
      <p:pic>
        <p:nvPicPr>
          <p:cNvPr id="3" name="Picture 2">
            <a:extLst>
              <a:ext uri="{FF2B5EF4-FFF2-40B4-BE49-F238E27FC236}">
                <a16:creationId xmlns:a16="http://schemas.microsoft.com/office/drawing/2014/main" id="{FCF0735F-E858-7024-6AF8-3955DA2E31CC}"/>
              </a:ext>
            </a:extLst>
          </p:cNvPr>
          <p:cNvPicPr>
            <a:picLocks noChangeAspect="1"/>
          </p:cNvPicPr>
          <p:nvPr/>
        </p:nvPicPr>
        <p:blipFill>
          <a:blip r:embed="rId7"/>
          <a:stretch>
            <a:fillRect/>
          </a:stretch>
        </p:blipFill>
        <p:spPr>
          <a:xfrm>
            <a:off x="344351" y="1370328"/>
            <a:ext cx="1866621" cy="542996"/>
          </a:xfrm>
          <a:prstGeom prst="rect">
            <a:avLst/>
          </a:prstGeom>
        </p:spPr>
      </p:pic>
      <p:pic>
        <p:nvPicPr>
          <p:cNvPr id="2" name="Picture 1">
            <a:extLst>
              <a:ext uri="{FF2B5EF4-FFF2-40B4-BE49-F238E27FC236}">
                <a16:creationId xmlns:a16="http://schemas.microsoft.com/office/drawing/2014/main" id="{ACCE1B7F-1BA5-D6AB-4D21-A2C509B9CD33}"/>
              </a:ext>
            </a:extLst>
          </p:cNvPr>
          <p:cNvPicPr>
            <a:picLocks noChangeAspect="1"/>
          </p:cNvPicPr>
          <p:nvPr/>
        </p:nvPicPr>
        <p:blipFill>
          <a:blip r:embed="rId8"/>
          <a:stretch>
            <a:fillRect/>
          </a:stretch>
        </p:blipFill>
        <p:spPr>
          <a:xfrm>
            <a:off x="607379" y="3021865"/>
            <a:ext cx="1328074" cy="1249952"/>
          </a:xfrm>
          <a:prstGeom prst="rect">
            <a:avLst/>
          </a:prstGeom>
        </p:spPr>
      </p:pic>
    </p:spTree>
    <p:extLst>
      <p:ext uri="{BB962C8B-B14F-4D97-AF65-F5344CB8AC3E}">
        <p14:creationId xmlns:p14="http://schemas.microsoft.com/office/powerpoint/2010/main" val="42051532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516932"/>
          </a:xfrm>
        </p:spPr>
        <p:txBody>
          <a:bodyPr/>
          <a:lstStyle/>
          <a:p>
            <a:pPr eaLnBrk="1" hangingPunct="1"/>
            <a:r>
              <a:rPr lang="en-US">
                <a:latin typeface="Myriad Pro"/>
              </a:rPr>
              <a:t>NAMSS Will Continue to…</a:t>
            </a:r>
          </a:p>
        </p:txBody>
      </p:sp>
      <p:sp>
        <p:nvSpPr>
          <p:cNvPr id="5" name="Content Placeholder 2"/>
          <p:cNvSpPr>
            <a:spLocks noGrp="1"/>
          </p:cNvSpPr>
          <p:nvPr>
            <p:ph idx="1"/>
          </p:nvPr>
        </p:nvSpPr>
        <p:spPr>
          <a:xfrm>
            <a:off x="409074" y="1059976"/>
            <a:ext cx="8229600" cy="4343400"/>
          </a:xfrm>
        </p:spPr>
        <p:txBody>
          <a:bodyPr rtlCol="0">
            <a:normAutofit fontScale="85000" lnSpcReduction="10000"/>
          </a:bodyPr>
          <a:lstStyle/>
          <a:p>
            <a:pPr marL="457200" indent="-457200" eaLnBrk="1" fontAlgn="auto" hangingPunct="1">
              <a:spcAft>
                <a:spcPts val="0"/>
              </a:spcAft>
              <a:buFontTx/>
              <a:buChar char="•"/>
              <a:defRPr/>
            </a:pPr>
            <a:r>
              <a:rPr lang="en-US" sz="2800"/>
              <a:t>Serve as the voice of the profession, advocating on behalf of MSPs across the nation</a:t>
            </a:r>
          </a:p>
          <a:p>
            <a:pPr marL="457200" indent="-457200" eaLnBrk="1" fontAlgn="auto" hangingPunct="1">
              <a:spcAft>
                <a:spcPts val="0"/>
              </a:spcAft>
              <a:buFontTx/>
              <a:buChar char="•"/>
              <a:defRPr/>
            </a:pPr>
            <a:r>
              <a:rPr lang="en-US" sz="2800"/>
              <a:t>Provide educational and professional development opportunities that meet the ever-changing health care environment we navigate through today</a:t>
            </a:r>
          </a:p>
          <a:p>
            <a:pPr marL="457200" indent="-457200" eaLnBrk="1" fontAlgn="auto" hangingPunct="1">
              <a:spcAft>
                <a:spcPts val="0"/>
              </a:spcAft>
              <a:buFontTx/>
              <a:buChar char="•"/>
              <a:defRPr/>
            </a:pPr>
            <a:r>
              <a:rPr lang="en-US" sz="2800"/>
              <a:t>Support state affiliates and associations on the local level</a:t>
            </a:r>
          </a:p>
          <a:p>
            <a:pPr marL="457200" indent="-457200" eaLnBrk="1" fontAlgn="auto" hangingPunct="1">
              <a:spcAft>
                <a:spcPts val="0"/>
              </a:spcAft>
              <a:buFontTx/>
              <a:buChar char="•"/>
              <a:defRPr/>
            </a:pPr>
            <a:r>
              <a:rPr lang="en-US" sz="2800"/>
              <a:t>Inform and connect the network of medical services professionals and credentialing services professionals</a:t>
            </a:r>
          </a:p>
          <a:p>
            <a:pPr marL="0" indent="0" eaLnBrk="1" fontAlgn="auto" hangingPunct="1">
              <a:spcAft>
                <a:spcPts val="0"/>
              </a:spcAft>
              <a:defRPr/>
            </a:pPr>
            <a:endParaRPr lang="en-US" i="1">
              <a:solidFill>
                <a:schemeClr val="tx1">
                  <a:lumMod val="75000"/>
                  <a:lumOff val="25000"/>
                </a:schemeClr>
              </a:solidFill>
            </a:endParaRPr>
          </a:p>
          <a:p>
            <a:pPr marL="0" indent="0" algn="ctr" eaLnBrk="1" fontAlgn="auto" hangingPunct="1">
              <a:spcAft>
                <a:spcPts val="0"/>
              </a:spcAft>
              <a:buFont typeface="Arial" pitchFamily="34" charset="0"/>
              <a:buNone/>
              <a:defRPr/>
            </a:pPr>
            <a:r>
              <a:rPr lang="en-US" b="1" i="1">
                <a:solidFill>
                  <a:srgbClr val="006B77"/>
                </a:solidFill>
              </a:rPr>
              <a:t>But we will be </a:t>
            </a:r>
            <a:r>
              <a:rPr lang="en-US" b="1" i="1">
                <a:solidFill>
                  <a:srgbClr val="007582"/>
                </a:solidFill>
              </a:rPr>
              <a:t>doing this </a:t>
            </a:r>
            <a:r>
              <a:rPr lang="en-US" b="1" i="1">
                <a:solidFill>
                  <a:srgbClr val="006B77"/>
                </a:solidFill>
              </a:rPr>
              <a:t>in ways that create the most value and help members be the most successful in </a:t>
            </a:r>
            <a:r>
              <a:rPr lang="en-US" b="1" i="1">
                <a:solidFill>
                  <a:srgbClr val="007582"/>
                </a:solidFill>
              </a:rPr>
              <a:t>their</a:t>
            </a:r>
            <a:r>
              <a:rPr lang="en-US" b="1" i="1">
                <a:solidFill>
                  <a:srgbClr val="006B77"/>
                </a:solidFill>
              </a:rPr>
              <a:t> ever changing and challenging health care roles!</a:t>
            </a:r>
            <a:endParaRPr lang="en-US" b="1">
              <a:solidFill>
                <a:srgbClr val="006B77"/>
              </a:solidFill>
            </a:endParaRPr>
          </a:p>
        </p:txBody>
      </p:sp>
      <p:pic>
        <p:nvPicPr>
          <p:cNvPr id="3" name="Picture 2" descr="A picture containing text&#10;&#10;Description automatically generated">
            <a:extLst>
              <a:ext uri="{FF2B5EF4-FFF2-40B4-BE49-F238E27FC236}">
                <a16:creationId xmlns:a16="http://schemas.microsoft.com/office/drawing/2014/main" id="{0E6E1894-6DEB-4499-875A-825A988DE3F0}"/>
              </a:ext>
            </a:extLst>
          </p:cNvPr>
          <p:cNvPicPr>
            <a:picLocks noChangeAspect="1"/>
          </p:cNvPicPr>
          <p:nvPr/>
        </p:nvPicPr>
        <p:blipFill>
          <a:blip r:embed="rId3"/>
          <a:stretch>
            <a:fillRect/>
          </a:stretch>
        </p:blipFill>
        <p:spPr>
          <a:xfrm>
            <a:off x="6654800" y="0"/>
            <a:ext cx="2386330" cy="980822"/>
          </a:xfrm>
          <a:prstGeom prst="rect">
            <a:avLst/>
          </a:prstGeom>
        </p:spPr>
      </p:pic>
    </p:spTree>
    <p:extLst>
      <p:ext uri="{BB962C8B-B14F-4D97-AF65-F5344CB8AC3E}">
        <p14:creationId xmlns:p14="http://schemas.microsoft.com/office/powerpoint/2010/main" val="26022239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212D4B-F6B7-488B-9D43-8ECA471FA5F3}"/>
              </a:ext>
            </a:extLst>
          </p:cNvPr>
          <p:cNvSpPr>
            <a:spLocks noGrp="1"/>
          </p:cNvSpPr>
          <p:nvPr>
            <p:ph type="title"/>
          </p:nvPr>
        </p:nvSpPr>
        <p:spPr/>
        <p:txBody>
          <a:bodyPr/>
          <a:lstStyle/>
          <a:p>
            <a:r>
              <a:rPr lang="en-US"/>
              <a:t>What did you take away today?</a:t>
            </a:r>
          </a:p>
        </p:txBody>
      </p:sp>
      <p:pic>
        <p:nvPicPr>
          <p:cNvPr id="6" name="Content Placeholder 5">
            <a:extLst>
              <a:ext uri="{FF2B5EF4-FFF2-40B4-BE49-F238E27FC236}">
                <a16:creationId xmlns:a16="http://schemas.microsoft.com/office/drawing/2014/main" id="{7A8EB02C-8C54-4376-9023-9D0382B8F86E}"/>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1738542" y="1662289"/>
            <a:ext cx="5381300" cy="2623384"/>
          </a:xfrm>
        </p:spPr>
      </p:pic>
    </p:spTree>
    <p:extLst>
      <p:ext uri="{BB962C8B-B14F-4D97-AF65-F5344CB8AC3E}">
        <p14:creationId xmlns:p14="http://schemas.microsoft.com/office/powerpoint/2010/main" val="36802544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F0039B-BFBE-DFC4-BC20-67285E3D0826}"/>
              </a:ext>
            </a:extLst>
          </p:cNvPr>
          <p:cNvSpPr>
            <a:spLocks noGrp="1"/>
          </p:cNvSpPr>
          <p:nvPr>
            <p:ph type="body" sz="quarter" idx="10"/>
          </p:nvPr>
        </p:nvSpPr>
        <p:spPr>
          <a:xfrm>
            <a:off x="1145956" y="536482"/>
            <a:ext cx="6485741" cy="590647"/>
          </a:xfrm>
        </p:spPr>
        <p:txBody>
          <a:bodyPr/>
          <a:lstStyle/>
          <a:p>
            <a:r>
              <a:rPr lang="en-US" sz="3200" b="0" dirty="0">
                <a:ea typeface="ＭＳ Ｐゴシック"/>
                <a:cs typeface="Arial"/>
              </a:rPr>
              <a:t>Scan the QR Code to Provide Feedback on this Presentation!</a:t>
            </a:r>
            <a:endParaRPr lang="en-US" sz="3200" dirty="0">
              <a:ea typeface="ＭＳ Ｐゴシック"/>
              <a:cs typeface="Arial"/>
            </a:endParaRPr>
          </a:p>
          <a:p>
            <a:endParaRPr lang="en-US" sz="3200" b="0" dirty="0">
              <a:ea typeface="ＭＳ Ｐゴシック"/>
              <a:cs typeface="Arial"/>
            </a:endParaRPr>
          </a:p>
          <a:p>
            <a:endParaRPr lang="en-US" sz="3200" b="0" dirty="0">
              <a:ea typeface="ＭＳ Ｐゴシック"/>
              <a:cs typeface="Arial"/>
            </a:endParaRPr>
          </a:p>
        </p:txBody>
      </p:sp>
      <p:pic>
        <p:nvPicPr>
          <p:cNvPr id="4" name="Picture 3" descr="A qr code on a blue background&#10;&#10;AI-generated content may be incorrect.">
            <a:extLst>
              <a:ext uri="{FF2B5EF4-FFF2-40B4-BE49-F238E27FC236}">
                <a16:creationId xmlns:a16="http://schemas.microsoft.com/office/drawing/2014/main" id="{CE476F46-F254-C81C-7BD4-34FC9E37E8B6}"/>
              </a:ext>
            </a:extLst>
          </p:cNvPr>
          <p:cNvPicPr>
            <a:picLocks noChangeAspect="1"/>
          </p:cNvPicPr>
          <p:nvPr/>
        </p:nvPicPr>
        <p:blipFill>
          <a:blip r:embed="rId2"/>
          <a:stretch>
            <a:fillRect/>
          </a:stretch>
        </p:blipFill>
        <p:spPr>
          <a:xfrm>
            <a:off x="2944324" y="1729886"/>
            <a:ext cx="2896333" cy="2856035"/>
          </a:xfrm>
          <a:prstGeom prst="rect">
            <a:avLst/>
          </a:prstGeom>
        </p:spPr>
      </p:pic>
    </p:spTree>
    <p:extLst>
      <p:ext uri="{BB962C8B-B14F-4D97-AF65-F5344CB8AC3E}">
        <p14:creationId xmlns:p14="http://schemas.microsoft.com/office/powerpoint/2010/main" val="26255906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in a garment holding a cat&#10;&#10;AI-generated content may be incorrect.">
            <a:extLst>
              <a:ext uri="{FF2B5EF4-FFF2-40B4-BE49-F238E27FC236}">
                <a16:creationId xmlns:a16="http://schemas.microsoft.com/office/drawing/2014/main" id="{2A80C8C2-8C2B-CB8E-E3D3-2339AF98D175}"/>
              </a:ext>
            </a:extLst>
          </p:cNvPr>
          <p:cNvPicPr>
            <a:picLocks noGrp="1" noChangeAspect="1"/>
          </p:cNvPicPr>
          <p:nvPr>
            <p:ph idx="1"/>
          </p:nvPr>
        </p:nvPicPr>
        <p:blipFill>
          <a:blip r:embed="rId2"/>
          <a:stretch>
            <a:fillRect/>
          </a:stretch>
        </p:blipFill>
        <p:spPr>
          <a:xfrm>
            <a:off x="334273" y="1155700"/>
            <a:ext cx="2115421" cy="2153557"/>
          </a:xfrm>
        </p:spPr>
      </p:pic>
      <p:sp>
        <p:nvSpPr>
          <p:cNvPr id="3" name="Title 2">
            <a:extLst>
              <a:ext uri="{FF2B5EF4-FFF2-40B4-BE49-F238E27FC236}">
                <a16:creationId xmlns:a16="http://schemas.microsoft.com/office/drawing/2014/main" id="{195D3673-2A03-48D1-A77A-C04EBC66AB5B}"/>
              </a:ext>
            </a:extLst>
          </p:cNvPr>
          <p:cNvSpPr>
            <a:spLocks noGrp="1"/>
          </p:cNvSpPr>
          <p:nvPr>
            <p:ph type="title"/>
          </p:nvPr>
        </p:nvSpPr>
        <p:spPr/>
        <p:txBody>
          <a:bodyPr/>
          <a:lstStyle/>
          <a:p>
            <a:r>
              <a:rPr lang="en-US" dirty="0"/>
              <a:t>Final Photo Humor</a:t>
            </a:r>
          </a:p>
        </p:txBody>
      </p:sp>
      <p:pic>
        <p:nvPicPr>
          <p:cNvPr id="7" name="Picture 6" descr="A person wearing a hat and holding a stuffed animal&#10;&#10;AI-generated content may be incorrect.">
            <a:extLst>
              <a:ext uri="{FF2B5EF4-FFF2-40B4-BE49-F238E27FC236}">
                <a16:creationId xmlns:a16="http://schemas.microsoft.com/office/drawing/2014/main" id="{57D10938-9A85-5617-C31D-FECF317B6064}"/>
              </a:ext>
            </a:extLst>
          </p:cNvPr>
          <p:cNvPicPr>
            <a:picLocks noChangeAspect="1"/>
          </p:cNvPicPr>
          <p:nvPr/>
        </p:nvPicPr>
        <p:blipFill>
          <a:blip r:embed="rId3"/>
          <a:stretch>
            <a:fillRect/>
          </a:stretch>
        </p:blipFill>
        <p:spPr>
          <a:xfrm>
            <a:off x="2753953" y="1088523"/>
            <a:ext cx="2220734" cy="2220734"/>
          </a:xfrm>
          <a:prstGeom prst="rect">
            <a:avLst/>
          </a:prstGeom>
        </p:spPr>
      </p:pic>
      <p:pic>
        <p:nvPicPr>
          <p:cNvPr id="9" name="Picture 8" descr="A person and person in garment&#10;&#10;AI-generated content may be incorrect.">
            <a:extLst>
              <a:ext uri="{FF2B5EF4-FFF2-40B4-BE49-F238E27FC236}">
                <a16:creationId xmlns:a16="http://schemas.microsoft.com/office/drawing/2014/main" id="{23CDA1F0-A2BD-5DB4-71FD-FA420C03A36B}"/>
              </a:ext>
            </a:extLst>
          </p:cNvPr>
          <p:cNvPicPr>
            <a:picLocks noChangeAspect="1"/>
          </p:cNvPicPr>
          <p:nvPr/>
        </p:nvPicPr>
        <p:blipFill>
          <a:blip r:embed="rId4"/>
          <a:stretch>
            <a:fillRect/>
          </a:stretch>
        </p:blipFill>
        <p:spPr>
          <a:xfrm rot="5400000">
            <a:off x="5098356" y="1369967"/>
            <a:ext cx="2251544" cy="1688658"/>
          </a:xfrm>
          <a:prstGeom prst="rect">
            <a:avLst/>
          </a:prstGeom>
        </p:spPr>
      </p:pic>
      <p:pic>
        <p:nvPicPr>
          <p:cNvPr id="11" name="Picture 10" descr="A person in a black uniform holding a baby&#10;&#10;AI-generated content may be incorrect.">
            <a:extLst>
              <a:ext uri="{FF2B5EF4-FFF2-40B4-BE49-F238E27FC236}">
                <a16:creationId xmlns:a16="http://schemas.microsoft.com/office/drawing/2014/main" id="{DC824AFD-FDC1-76CE-0993-75C2939CDAD6}"/>
              </a:ext>
            </a:extLst>
          </p:cNvPr>
          <p:cNvPicPr>
            <a:picLocks noChangeAspect="1"/>
          </p:cNvPicPr>
          <p:nvPr/>
        </p:nvPicPr>
        <p:blipFill>
          <a:blip r:embed="rId5"/>
          <a:stretch>
            <a:fillRect/>
          </a:stretch>
        </p:blipFill>
        <p:spPr>
          <a:xfrm>
            <a:off x="1569393" y="2952262"/>
            <a:ext cx="2165714" cy="2168538"/>
          </a:xfrm>
          <a:prstGeom prst="rect">
            <a:avLst/>
          </a:prstGeom>
        </p:spPr>
      </p:pic>
      <p:pic>
        <p:nvPicPr>
          <p:cNvPr id="13" name="Picture 12" descr="A baby in a garment sitting on a blanket&#10;&#10;AI-generated content may be incorrect.">
            <a:extLst>
              <a:ext uri="{FF2B5EF4-FFF2-40B4-BE49-F238E27FC236}">
                <a16:creationId xmlns:a16="http://schemas.microsoft.com/office/drawing/2014/main" id="{55B35160-186C-AB6D-07EC-8D0EA50BC817}"/>
              </a:ext>
            </a:extLst>
          </p:cNvPr>
          <p:cNvPicPr>
            <a:picLocks noChangeAspect="1"/>
          </p:cNvPicPr>
          <p:nvPr/>
        </p:nvPicPr>
        <p:blipFill>
          <a:blip r:embed="rId6"/>
          <a:stretch>
            <a:fillRect/>
          </a:stretch>
        </p:blipFill>
        <p:spPr>
          <a:xfrm>
            <a:off x="4571999" y="2571749"/>
            <a:ext cx="1901371" cy="2535161"/>
          </a:xfrm>
          <a:prstGeom prst="rect">
            <a:avLst/>
          </a:prstGeom>
        </p:spPr>
      </p:pic>
    </p:spTree>
    <p:extLst>
      <p:ext uri="{BB962C8B-B14F-4D97-AF65-F5344CB8AC3E}">
        <p14:creationId xmlns:p14="http://schemas.microsoft.com/office/powerpoint/2010/main" val="10884668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p:txBody>
          <a:bodyPr rtlCol="0">
            <a:normAutofit lnSpcReduction="10000"/>
          </a:bodyPr>
          <a:lstStyle/>
          <a:p>
            <a:pPr marL="0" indent="0" algn="ctr" eaLnBrk="1" fontAlgn="auto" hangingPunct="1">
              <a:spcAft>
                <a:spcPts val="0"/>
              </a:spcAft>
              <a:buFont typeface="Arial" pitchFamily="34" charset="0"/>
              <a:buNone/>
              <a:defRPr/>
            </a:pPr>
            <a:endParaRPr lang="en-US" b="1" dirty="0">
              <a:solidFill>
                <a:schemeClr val="tx1">
                  <a:lumMod val="75000"/>
                  <a:lumOff val="25000"/>
                </a:schemeClr>
              </a:solidFill>
            </a:endParaRPr>
          </a:p>
          <a:p>
            <a:pPr marL="0" indent="0" algn="ctr" eaLnBrk="1" fontAlgn="auto" hangingPunct="1">
              <a:spcAft>
                <a:spcPts val="0"/>
              </a:spcAft>
              <a:buFont typeface="Arial" pitchFamily="34" charset="0"/>
              <a:buNone/>
              <a:defRPr/>
            </a:pPr>
            <a:r>
              <a:rPr lang="en-US" b="1" dirty="0">
                <a:solidFill>
                  <a:srgbClr val="007582"/>
                </a:solidFill>
              </a:rPr>
              <a:t>NAMSS Executive Office</a:t>
            </a:r>
          </a:p>
          <a:p>
            <a:pPr marL="0" indent="0" algn="ctr" fontAlgn="auto">
              <a:spcAft>
                <a:spcPts val="0"/>
              </a:spcAft>
              <a:buNone/>
              <a:defRPr/>
            </a:pPr>
            <a:r>
              <a:rPr lang="en-US" dirty="0">
                <a:solidFill>
                  <a:schemeClr val="tx1">
                    <a:lumMod val="75000"/>
                    <a:lumOff val="25000"/>
                  </a:schemeClr>
                </a:solidFill>
              </a:rPr>
              <a:t>2001 K Street NW, 3rd Floor North</a:t>
            </a:r>
          </a:p>
          <a:p>
            <a:pPr marL="0" indent="0" algn="ctr" fontAlgn="auto">
              <a:spcAft>
                <a:spcPts val="0"/>
              </a:spcAft>
              <a:buNone/>
              <a:defRPr/>
            </a:pPr>
            <a:r>
              <a:rPr lang="en-US" dirty="0">
                <a:solidFill>
                  <a:schemeClr val="tx1">
                    <a:lumMod val="75000"/>
                    <a:lumOff val="25000"/>
                  </a:schemeClr>
                </a:solidFill>
              </a:rPr>
              <a:t>Washington, DC 20006</a:t>
            </a:r>
          </a:p>
          <a:p>
            <a:pPr marL="0" indent="0" algn="ctr" eaLnBrk="1" fontAlgn="auto" hangingPunct="1">
              <a:spcAft>
                <a:spcPts val="0"/>
              </a:spcAft>
              <a:buFont typeface="Arial" pitchFamily="34" charset="0"/>
              <a:buNone/>
              <a:defRPr/>
            </a:pPr>
            <a:r>
              <a:rPr lang="en-US" dirty="0">
                <a:solidFill>
                  <a:schemeClr val="tx1">
                    <a:lumMod val="75000"/>
                    <a:lumOff val="25000"/>
                  </a:schemeClr>
                </a:solidFill>
              </a:rPr>
              <a:t>(202) 367-1196 | </a:t>
            </a:r>
            <a:r>
              <a:rPr lang="en-US" dirty="0">
                <a:solidFill>
                  <a:schemeClr val="accent2">
                    <a:lumMod val="75000"/>
                  </a:schemeClr>
                </a:solidFill>
                <a:hlinkClick r:id="rId3"/>
              </a:rPr>
              <a:t>info@namss.org</a:t>
            </a:r>
            <a:endParaRPr lang="en-US" dirty="0">
              <a:solidFill>
                <a:schemeClr val="accent2">
                  <a:lumMod val="75000"/>
                </a:schemeClr>
              </a:solidFill>
            </a:endParaRPr>
          </a:p>
          <a:p>
            <a:pPr marL="0" indent="0" algn="ctr" eaLnBrk="1" fontAlgn="auto" hangingPunct="1">
              <a:spcAft>
                <a:spcPts val="0"/>
              </a:spcAft>
              <a:buFont typeface="Arial" pitchFamily="34" charset="0"/>
              <a:buNone/>
              <a:defRPr/>
            </a:pPr>
            <a:endParaRPr lang="en-US" dirty="0">
              <a:solidFill>
                <a:schemeClr val="accent2">
                  <a:lumMod val="75000"/>
                </a:schemeClr>
              </a:solidFill>
            </a:endParaRPr>
          </a:p>
          <a:p>
            <a:pPr marL="0" indent="0" algn="ctr" fontAlgn="auto">
              <a:spcAft>
                <a:spcPts val="0"/>
              </a:spcAft>
              <a:buNone/>
              <a:defRPr/>
            </a:pPr>
            <a:r>
              <a:rPr lang="en-US" b="1" dirty="0">
                <a:solidFill>
                  <a:srgbClr val="007582"/>
                </a:solidFill>
              </a:rPr>
              <a:t>Director at Large: </a:t>
            </a:r>
          </a:p>
          <a:p>
            <a:pPr marL="0" indent="0" algn="ctr" fontAlgn="auto">
              <a:spcAft>
                <a:spcPts val="0"/>
              </a:spcAft>
              <a:buNone/>
              <a:defRPr/>
            </a:pPr>
            <a:r>
              <a:rPr lang="en-US" dirty="0">
                <a:solidFill>
                  <a:schemeClr val="accent2">
                    <a:lumMod val="75000"/>
                  </a:schemeClr>
                </a:solidFill>
              </a:rPr>
              <a:t>Stephanie McCoy</a:t>
            </a:r>
          </a:p>
          <a:p>
            <a:pPr marL="0" indent="0" algn="ctr" fontAlgn="auto">
              <a:spcAft>
                <a:spcPts val="0"/>
              </a:spcAft>
              <a:buNone/>
              <a:defRPr/>
            </a:pPr>
            <a:r>
              <a:rPr lang="en-US" dirty="0">
                <a:solidFill>
                  <a:schemeClr val="accent2">
                    <a:lumMod val="75000"/>
                  </a:schemeClr>
                </a:solidFill>
              </a:rPr>
              <a:t>smccoy@radsource.us</a:t>
            </a:r>
          </a:p>
          <a:p>
            <a:pPr marL="0" indent="0" algn="ctr" eaLnBrk="1" fontAlgn="auto" hangingPunct="1">
              <a:spcAft>
                <a:spcPts val="0"/>
              </a:spcAft>
              <a:buFont typeface="Arial" pitchFamily="34" charset="0"/>
              <a:buNone/>
              <a:defRPr/>
            </a:pPr>
            <a:r>
              <a:rPr lang="en-US" dirty="0">
                <a:solidFill>
                  <a:schemeClr val="accent2">
                    <a:lumMod val="75000"/>
                  </a:schemeClr>
                </a:solidFill>
              </a:rPr>
              <a:t>Connect on LinkedIn</a:t>
            </a:r>
          </a:p>
          <a:p>
            <a:pPr marL="0" indent="0" algn="ctr" eaLnBrk="1" fontAlgn="auto" hangingPunct="1">
              <a:spcAft>
                <a:spcPts val="0"/>
              </a:spcAft>
              <a:buFont typeface="Arial" pitchFamily="34" charset="0"/>
              <a:buNone/>
              <a:defRPr/>
            </a:pPr>
            <a:endParaRPr lang="en-US" dirty="0">
              <a:solidFill>
                <a:schemeClr val="accent2">
                  <a:lumMod val="75000"/>
                </a:schemeClr>
              </a:solidFill>
            </a:endParaRPr>
          </a:p>
          <a:p>
            <a:pPr marL="0" indent="0" algn="ctr" eaLnBrk="1" fontAlgn="auto" hangingPunct="1">
              <a:spcAft>
                <a:spcPts val="0"/>
              </a:spcAft>
              <a:buFont typeface="Arial" pitchFamily="34" charset="0"/>
              <a:buNone/>
              <a:defRPr/>
            </a:pPr>
            <a:endParaRPr lang="en-US" dirty="0">
              <a:solidFill>
                <a:schemeClr val="accent2">
                  <a:lumMod val="75000"/>
                </a:schemeClr>
              </a:solidFill>
            </a:endParaRPr>
          </a:p>
        </p:txBody>
      </p:sp>
      <p:sp>
        <p:nvSpPr>
          <p:cNvPr id="4" name="Title 1"/>
          <p:cNvSpPr>
            <a:spLocks noGrp="1"/>
          </p:cNvSpPr>
          <p:nvPr>
            <p:ph type="title"/>
          </p:nvPr>
        </p:nvSpPr>
        <p:spPr/>
        <p:txBody>
          <a:bodyPr/>
          <a:lstStyle/>
          <a:p>
            <a:pPr eaLnBrk="1" hangingPunct="1"/>
            <a:r>
              <a:rPr lang="en-US">
                <a:latin typeface="Myriad Pro"/>
              </a:rPr>
              <a:t>Questions?</a:t>
            </a:r>
          </a:p>
        </p:txBody>
      </p:sp>
    </p:spTree>
    <p:extLst>
      <p:ext uri="{BB962C8B-B14F-4D97-AF65-F5344CB8AC3E}">
        <p14:creationId xmlns:p14="http://schemas.microsoft.com/office/powerpoint/2010/main" val="3125072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7821" y="955882"/>
            <a:ext cx="8451773" cy="3299829"/>
          </a:xfrm>
        </p:spPr>
        <p:txBody>
          <a:bodyPr/>
          <a:lstStyle/>
          <a:p>
            <a:pPr marL="0" indent="0">
              <a:buNone/>
            </a:pPr>
            <a:endParaRPr lang="en-US" dirty="0"/>
          </a:p>
          <a:p>
            <a:pPr marL="457200" indent="-457200">
              <a:buFont typeface="+mj-lt"/>
              <a:buAutoNum type="arabicPeriod"/>
            </a:pPr>
            <a:r>
              <a:rPr lang="en-US" dirty="0"/>
              <a:t>Describe the history of NAMSS, strategic initiatives and impact on the industry.</a:t>
            </a:r>
            <a:br>
              <a:rPr lang="en-US" dirty="0"/>
            </a:br>
            <a:endParaRPr lang="en-US" dirty="0"/>
          </a:p>
          <a:p>
            <a:pPr marL="457200" indent="-457200">
              <a:buAutoNum type="arabicPeriod"/>
            </a:pPr>
            <a:r>
              <a:rPr lang="en-US" dirty="0">
                <a:ea typeface="ＭＳ Ｐゴシック"/>
              </a:rPr>
              <a:t>Learn about opportunities for volunteering with NAMSS, understand the NAMSS leadership selection process, and explore the educational resources available to support your professional growth.</a:t>
            </a:r>
            <a:br>
              <a:rPr lang="en-US" dirty="0"/>
            </a:br>
            <a:endParaRPr lang="en-US" dirty="0"/>
          </a:p>
          <a:p>
            <a:pPr marL="457200" indent="-457200">
              <a:buFont typeface="+mj-lt"/>
              <a:buAutoNum type="arabicPeriod"/>
            </a:pPr>
            <a:r>
              <a:rPr lang="en-US" dirty="0"/>
              <a:t>Discuss verification benchmarks and efforts NAMSS is supporting to improve credentialing efficiencies.</a:t>
            </a:r>
          </a:p>
          <a:p>
            <a:endParaRPr lang="en-US" dirty="0"/>
          </a:p>
          <a:p>
            <a:endParaRPr lang="en-US" dirty="0"/>
          </a:p>
        </p:txBody>
      </p:sp>
      <p:sp>
        <p:nvSpPr>
          <p:cNvPr id="3" name="Title 2"/>
          <p:cNvSpPr>
            <a:spLocks noGrp="1"/>
          </p:cNvSpPr>
          <p:nvPr>
            <p:ph type="title"/>
          </p:nvPr>
        </p:nvSpPr>
        <p:spPr/>
        <p:txBody>
          <a:bodyPr/>
          <a:lstStyle/>
          <a:p>
            <a:r>
              <a:rPr lang="en-US"/>
              <a:t>Learning Objectives</a:t>
            </a:r>
          </a:p>
        </p:txBody>
      </p:sp>
    </p:spTree>
    <p:extLst>
      <p:ext uri="{BB962C8B-B14F-4D97-AF65-F5344CB8AC3E}">
        <p14:creationId xmlns:p14="http://schemas.microsoft.com/office/powerpoint/2010/main" val="8113588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25220D-7A41-C6D1-0EE0-C887E2282CDA}"/>
              </a:ext>
            </a:extLst>
          </p:cNvPr>
          <p:cNvSpPr>
            <a:spLocks noGrp="1"/>
          </p:cNvSpPr>
          <p:nvPr>
            <p:ph type="body" sz="quarter" idx="10"/>
          </p:nvPr>
        </p:nvSpPr>
        <p:spPr>
          <a:xfrm>
            <a:off x="1199587" y="1922800"/>
            <a:ext cx="6485741" cy="590647"/>
          </a:xfrm>
        </p:spPr>
        <p:txBody>
          <a:bodyPr/>
          <a:lstStyle/>
          <a:p>
            <a:r>
              <a:rPr lang="en-US" dirty="0"/>
              <a:t>Addendum</a:t>
            </a:r>
          </a:p>
        </p:txBody>
      </p:sp>
    </p:spTree>
    <p:extLst>
      <p:ext uri="{BB962C8B-B14F-4D97-AF65-F5344CB8AC3E}">
        <p14:creationId xmlns:p14="http://schemas.microsoft.com/office/powerpoint/2010/main" val="42131191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5855" y="1004158"/>
            <a:ext cx="8869119" cy="3706388"/>
          </a:xfrm>
        </p:spPr>
        <p:txBody>
          <a:bodyPr/>
          <a:lstStyle/>
          <a:p>
            <a:pPr marL="0" indent="0">
              <a:buNone/>
            </a:pPr>
            <a:r>
              <a:rPr lang="en-US" sz="1600"/>
              <a:t>Use this link </a:t>
            </a:r>
            <a:r>
              <a:rPr lang="en-US" sz="1600">
                <a:hlinkClick r:id="rId3"/>
              </a:rPr>
              <a:t>https://www.namss.org/About/Ethics-Resources</a:t>
            </a:r>
            <a:r>
              <a:rPr lang="en-US" sz="1600"/>
              <a:t> to obtain information on the Rules of Ethics and the Code of Professional Conduct. From this page, you can also access:</a:t>
            </a:r>
          </a:p>
          <a:p>
            <a:r>
              <a:rPr lang="en-US" sz="1400"/>
              <a:t>Ethics Committee Description &amp; Responsibilities</a:t>
            </a:r>
          </a:p>
          <a:p>
            <a:r>
              <a:rPr lang="en-US" sz="1400"/>
              <a:t>NAMSS Ethics Complaint Form</a:t>
            </a:r>
          </a:p>
          <a:p>
            <a:r>
              <a:rPr lang="en-US" sz="1400"/>
              <a:t>Professional Ethics Self-Assessment Tool</a:t>
            </a:r>
          </a:p>
          <a:p>
            <a:r>
              <a:rPr lang="en-US" sz="1400"/>
              <a:t>NAMSS Ethics Policy</a:t>
            </a:r>
          </a:p>
          <a:p>
            <a:r>
              <a:rPr lang="en-US" sz="1400"/>
              <a:t>Ethics Resource Center</a:t>
            </a:r>
          </a:p>
          <a:p>
            <a:r>
              <a:rPr lang="en-US" sz="1400"/>
              <a:t>Knowledge Leader (subscription based website that provides audit programs, checklists, tools, and training.</a:t>
            </a:r>
          </a:p>
          <a:p>
            <a:r>
              <a:rPr lang="en-US" sz="1400"/>
              <a:t>Ethics complaints must be submitted using the Ethics Complaint Form, found on the </a:t>
            </a:r>
            <a:r>
              <a:rPr lang="en-US" sz="1400">
                <a:hlinkClick r:id="rId4"/>
              </a:rPr>
              <a:t>NAMSS website</a:t>
            </a:r>
            <a:r>
              <a:rPr lang="en-US" sz="1400"/>
              <a:t>.   </a:t>
            </a:r>
          </a:p>
          <a:p>
            <a:r>
              <a:rPr lang="en-US" sz="1400"/>
              <a:t>The complainant is responsible for providing  as much information as possible in order for the Ethics Committee to review. </a:t>
            </a:r>
          </a:p>
          <a:p>
            <a:r>
              <a:rPr lang="en-US" sz="1400"/>
              <a:t>Ethics complaints, investigations, findings and actions/recommendations are </a:t>
            </a:r>
            <a:r>
              <a:rPr lang="en-US" sz="1400" b="1"/>
              <a:t>confidential</a:t>
            </a:r>
            <a:r>
              <a:rPr lang="en-US" sz="1400"/>
              <a:t>, even to the Board of Directors. </a:t>
            </a:r>
          </a:p>
          <a:p>
            <a:r>
              <a:rPr lang="en-US" sz="1400" i="1"/>
              <a:t>NAMSS is not in a position to evaluate claims related to professional competency/job performance. Evaluating professional competency and job performance is the responsibility of the employer/supervisor. </a:t>
            </a:r>
            <a:endParaRPr lang="en-US" sz="1400"/>
          </a:p>
          <a:p>
            <a:pPr marL="0" indent="0">
              <a:buNone/>
            </a:pPr>
            <a:endParaRPr lang="en-US" sz="1600"/>
          </a:p>
          <a:p>
            <a:pPr marL="0" indent="0">
              <a:buNone/>
            </a:pPr>
            <a:endParaRPr lang="en-US" sz="1600"/>
          </a:p>
          <a:p>
            <a:pPr marL="0" indent="0">
              <a:buNone/>
            </a:pPr>
            <a:endParaRPr lang="en-US" sz="1600"/>
          </a:p>
        </p:txBody>
      </p:sp>
      <p:sp>
        <p:nvSpPr>
          <p:cNvPr id="3" name="Title 2"/>
          <p:cNvSpPr>
            <a:spLocks noGrp="1"/>
          </p:cNvSpPr>
          <p:nvPr>
            <p:ph type="title"/>
          </p:nvPr>
        </p:nvSpPr>
        <p:spPr/>
        <p:txBody>
          <a:bodyPr>
            <a:normAutofit/>
          </a:bodyPr>
          <a:lstStyle/>
          <a:p>
            <a:r>
              <a:rPr lang="en-US">
                <a:solidFill>
                  <a:srgbClr val="6D3B5E"/>
                </a:solidFill>
                <a:latin typeface="Arial" panose="020B0604020202020204" pitchFamily="34" charset="0"/>
                <a:ea typeface="ＭＳ Ｐゴシック" charset="-128"/>
              </a:rPr>
              <a:t>NAMSS Rules of Ethics &amp; Code of Conduct </a:t>
            </a:r>
            <a:endParaRPr lang="en-US"/>
          </a:p>
        </p:txBody>
      </p:sp>
      <p:sp>
        <p:nvSpPr>
          <p:cNvPr id="4" name="Rectangle 3"/>
          <p:cNvSpPr/>
          <p:nvPr/>
        </p:nvSpPr>
        <p:spPr>
          <a:xfrm>
            <a:off x="8557281" y="4734684"/>
            <a:ext cx="546945" cy="461665"/>
          </a:xfrm>
          <a:prstGeom prst="rect">
            <a:avLst/>
          </a:prstGeom>
        </p:spPr>
        <p:txBody>
          <a:bodyPr wrap="none">
            <a:spAutoFit/>
          </a:bodyPr>
          <a:lstStyle/>
          <a:p>
            <a:pPr defTabSz="457189"/>
            <a:fld id="{00000000-1234-1234-1234-123412341234}" type="slidenum">
              <a:rPr lang="en">
                <a:solidFill>
                  <a:srgbClr val="58595B">
                    <a:lumMod val="50000"/>
                  </a:srgbClr>
                </a:solidFill>
                <a:latin typeface="Calibri" panose="020F0502020204030204" pitchFamily="34" charset="0"/>
                <a:cs typeface="Calibri" panose="020F0502020204030204" pitchFamily="34" charset="0"/>
              </a:rPr>
              <a:pPr defTabSz="457189"/>
              <a:t>61</a:t>
            </a:fld>
            <a:endParaRPr lang="en-US">
              <a:solidFill>
                <a:srgbClr val="58595B">
                  <a:lumMod val="50000"/>
                </a:srgbClr>
              </a:solidFill>
            </a:endParaRPr>
          </a:p>
        </p:txBody>
      </p:sp>
    </p:spTree>
    <p:extLst>
      <p:ext uri="{BB962C8B-B14F-4D97-AF65-F5344CB8AC3E}">
        <p14:creationId xmlns:p14="http://schemas.microsoft.com/office/powerpoint/2010/main" val="13314470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Timeline Cliparts, Download Free Timeline Cliparts png images, Free  ClipArts on Clipart Library">
            <a:extLst>
              <a:ext uri="{FF2B5EF4-FFF2-40B4-BE49-F238E27FC236}">
                <a16:creationId xmlns:a16="http://schemas.microsoft.com/office/drawing/2014/main" id="{273C13B0-ABE4-4683-B012-55F0AA673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9614">
            <a:off x="194892" y="333989"/>
            <a:ext cx="8339131" cy="433832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a:latin typeface="Myriad Pro"/>
                <a:cs typeface="Miriam" pitchFamily="34" charset="-79"/>
              </a:rPr>
              <a:t>History of NAMSS</a:t>
            </a:r>
            <a:endParaRPr lang="en-US"/>
          </a:p>
        </p:txBody>
      </p:sp>
      <p:sp>
        <p:nvSpPr>
          <p:cNvPr id="3" name="Rectangle 2">
            <a:extLst>
              <a:ext uri="{FF2B5EF4-FFF2-40B4-BE49-F238E27FC236}">
                <a16:creationId xmlns:a16="http://schemas.microsoft.com/office/drawing/2014/main" id="{8315C39E-BA6A-45C0-9BF2-663C2B33304D}"/>
              </a:ext>
            </a:extLst>
          </p:cNvPr>
          <p:cNvSpPr/>
          <p:nvPr/>
        </p:nvSpPr>
        <p:spPr>
          <a:xfrm>
            <a:off x="95498" y="3991775"/>
            <a:ext cx="2866490" cy="507831"/>
          </a:xfrm>
          <a:prstGeom prst="rect">
            <a:avLst/>
          </a:prstGeom>
          <a:noFill/>
        </p:spPr>
        <p:txBody>
          <a:bodyPr wrap="none" lIns="91440" tIns="45720" rIns="91440" bIns="45720">
            <a:spAutoFit/>
          </a:bodyPr>
          <a:lstStyle/>
          <a:p>
            <a:pPr algn="ctr"/>
            <a:r>
              <a:rPr lang="en-US" sz="16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rPr>
              <a:t>1971 – Formed in California</a:t>
            </a:r>
          </a:p>
          <a:p>
            <a:pPr algn="ctr"/>
            <a:r>
              <a:rPr lang="en-US" sz="11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rPr>
              <a:t>Medical Staff Secretaries Assoc.</a:t>
            </a:r>
            <a:endParaRPr lang="en-US" sz="11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endParaRPr>
          </a:p>
        </p:txBody>
      </p:sp>
      <p:sp>
        <p:nvSpPr>
          <p:cNvPr id="7" name="Rectangle 6">
            <a:extLst>
              <a:ext uri="{FF2B5EF4-FFF2-40B4-BE49-F238E27FC236}">
                <a16:creationId xmlns:a16="http://schemas.microsoft.com/office/drawing/2014/main" id="{A3918F99-171E-40AB-B82A-2EF571B16F5B}"/>
              </a:ext>
            </a:extLst>
          </p:cNvPr>
          <p:cNvSpPr/>
          <p:nvPr/>
        </p:nvSpPr>
        <p:spPr>
          <a:xfrm>
            <a:off x="1901228" y="3477110"/>
            <a:ext cx="1885453" cy="523220"/>
          </a:xfrm>
          <a:prstGeom prst="rect">
            <a:avLst/>
          </a:prstGeom>
          <a:noFill/>
        </p:spPr>
        <p:txBody>
          <a:bodyPr wrap="none" lIns="91440" tIns="45720" rIns="91440" bIns="45720">
            <a:spAutoFit/>
          </a:bodyPr>
          <a:lstStyle/>
          <a:p>
            <a:pPr algn="ctr"/>
            <a:r>
              <a:rPr lang="en-US" sz="1400" cap="none" spc="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rPr>
              <a:t>1977 – First National </a:t>
            </a:r>
          </a:p>
          <a:p>
            <a:pPr algn="ctr"/>
            <a:r>
              <a:rPr lang="en-US" sz="1400" cap="none" spc="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rPr>
              <a:t>Conference, Chicago</a:t>
            </a:r>
          </a:p>
        </p:txBody>
      </p:sp>
      <p:sp>
        <p:nvSpPr>
          <p:cNvPr id="8" name="Rectangle 7">
            <a:extLst>
              <a:ext uri="{FF2B5EF4-FFF2-40B4-BE49-F238E27FC236}">
                <a16:creationId xmlns:a16="http://schemas.microsoft.com/office/drawing/2014/main" id="{476A03EB-BD66-4850-B674-FDF9B4788F7B}"/>
              </a:ext>
            </a:extLst>
          </p:cNvPr>
          <p:cNvSpPr/>
          <p:nvPr/>
        </p:nvSpPr>
        <p:spPr>
          <a:xfrm>
            <a:off x="1673174" y="2048530"/>
            <a:ext cx="1776448" cy="523220"/>
          </a:xfrm>
          <a:prstGeom prst="rect">
            <a:avLst/>
          </a:prstGeom>
          <a:noFill/>
        </p:spPr>
        <p:txBody>
          <a:bodyPr wrap="none" lIns="91440" tIns="45720" rIns="91440" bIns="45720">
            <a:spAutoFit/>
          </a:bodyPr>
          <a:lstStyle/>
          <a:p>
            <a:pPr algn="ctr"/>
            <a:r>
              <a:rPr lang="en-US" sz="1400"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rPr>
              <a:t>1978 – Certification </a:t>
            </a:r>
          </a:p>
          <a:p>
            <a:pPr algn="ctr"/>
            <a:r>
              <a:rPr lang="en-US" sz="1400"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rPr>
              <a:t>Process Initiated</a:t>
            </a:r>
          </a:p>
        </p:txBody>
      </p:sp>
      <p:sp>
        <p:nvSpPr>
          <p:cNvPr id="10" name="Rectangle 9">
            <a:extLst>
              <a:ext uri="{FF2B5EF4-FFF2-40B4-BE49-F238E27FC236}">
                <a16:creationId xmlns:a16="http://schemas.microsoft.com/office/drawing/2014/main" id="{5F9E8121-F7DB-44C0-B615-559379476D84}"/>
              </a:ext>
            </a:extLst>
          </p:cNvPr>
          <p:cNvSpPr/>
          <p:nvPr/>
        </p:nvSpPr>
        <p:spPr>
          <a:xfrm>
            <a:off x="95498" y="2427230"/>
            <a:ext cx="1577676" cy="738664"/>
          </a:xfrm>
          <a:prstGeom prst="rect">
            <a:avLst/>
          </a:prstGeom>
          <a:noFill/>
        </p:spPr>
        <p:txBody>
          <a:bodyPr wrap="none" lIns="91440" tIns="45720" rIns="91440" bIns="45720">
            <a:spAutoFit/>
          </a:bodyPr>
          <a:lstStyle/>
          <a:p>
            <a:pPr algn="ctr"/>
            <a:r>
              <a:rPr lang="en-US" sz="1400"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rPr>
              <a:t>1972 – Overview </a:t>
            </a:r>
          </a:p>
          <a:p>
            <a:pPr algn="ctr"/>
            <a:r>
              <a:rPr lang="en-US" sz="1400"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rPr>
              <a:t>(now Synergy) </a:t>
            </a:r>
          </a:p>
          <a:p>
            <a:pPr algn="ctr"/>
            <a:r>
              <a:rPr lang="en-US" sz="1400"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rPr>
              <a:t>was born</a:t>
            </a:r>
          </a:p>
        </p:txBody>
      </p:sp>
      <p:sp>
        <p:nvSpPr>
          <p:cNvPr id="12" name="Rectangle 11">
            <a:extLst>
              <a:ext uri="{FF2B5EF4-FFF2-40B4-BE49-F238E27FC236}">
                <a16:creationId xmlns:a16="http://schemas.microsoft.com/office/drawing/2014/main" id="{960AC296-E3DF-45A0-BBDE-181800C4047F}"/>
              </a:ext>
            </a:extLst>
          </p:cNvPr>
          <p:cNvSpPr/>
          <p:nvPr/>
        </p:nvSpPr>
        <p:spPr>
          <a:xfrm>
            <a:off x="5038602" y="2532309"/>
            <a:ext cx="2015296" cy="523220"/>
          </a:xfrm>
          <a:prstGeom prst="rect">
            <a:avLst/>
          </a:prstGeom>
          <a:noFill/>
        </p:spPr>
        <p:txBody>
          <a:bodyPr wrap="none" lIns="91440" tIns="45720" rIns="91440" bIns="45720">
            <a:spAutoFit/>
          </a:bodyPr>
          <a:lstStyle/>
          <a:p>
            <a:pPr algn="ctr"/>
            <a:r>
              <a:rPr lang="en-US" sz="1400"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rPr>
              <a:t>2016 – Leadership </a:t>
            </a:r>
          </a:p>
          <a:p>
            <a:pPr algn="ctr"/>
            <a:r>
              <a:rPr lang="en-US" sz="1400"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rPr>
              <a:t>Certification introduced</a:t>
            </a:r>
          </a:p>
        </p:txBody>
      </p:sp>
      <p:sp>
        <p:nvSpPr>
          <p:cNvPr id="13" name="Rectangle 12">
            <a:extLst>
              <a:ext uri="{FF2B5EF4-FFF2-40B4-BE49-F238E27FC236}">
                <a16:creationId xmlns:a16="http://schemas.microsoft.com/office/drawing/2014/main" id="{0A4932BF-AD97-4892-8355-5765E2BDBE44}"/>
              </a:ext>
            </a:extLst>
          </p:cNvPr>
          <p:cNvSpPr/>
          <p:nvPr/>
        </p:nvSpPr>
        <p:spPr>
          <a:xfrm>
            <a:off x="6647956" y="1979929"/>
            <a:ext cx="1537600" cy="523220"/>
          </a:xfrm>
          <a:prstGeom prst="rect">
            <a:avLst/>
          </a:prstGeom>
          <a:noFill/>
        </p:spPr>
        <p:txBody>
          <a:bodyPr wrap="none" lIns="91440" tIns="45720" rIns="91440" bIns="45720">
            <a:spAutoFit/>
          </a:bodyPr>
          <a:lstStyle/>
          <a:p>
            <a:pPr algn="ctr"/>
            <a:r>
              <a:rPr lang="en-US" sz="1400" cap="none" spc="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rPr>
              <a:t>2020 -Pandemic </a:t>
            </a:r>
          </a:p>
          <a:p>
            <a:pPr algn="ctr"/>
            <a:r>
              <a:rPr lang="en-US" sz="1400" cap="none" spc="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rPr>
              <a:t> Going Virtual</a:t>
            </a:r>
          </a:p>
        </p:txBody>
      </p:sp>
      <p:sp>
        <p:nvSpPr>
          <p:cNvPr id="15" name="Rectangle 14">
            <a:extLst>
              <a:ext uri="{FF2B5EF4-FFF2-40B4-BE49-F238E27FC236}">
                <a16:creationId xmlns:a16="http://schemas.microsoft.com/office/drawing/2014/main" id="{424C91DE-AE24-4B09-BF6E-CEBC68E436CA}"/>
              </a:ext>
            </a:extLst>
          </p:cNvPr>
          <p:cNvSpPr/>
          <p:nvPr/>
        </p:nvSpPr>
        <p:spPr>
          <a:xfrm>
            <a:off x="3472785" y="1522751"/>
            <a:ext cx="1470275" cy="523220"/>
          </a:xfrm>
          <a:prstGeom prst="rect">
            <a:avLst/>
          </a:prstGeom>
          <a:noFill/>
        </p:spPr>
        <p:txBody>
          <a:bodyPr wrap="none" lIns="91440" tIns="45720" rIns="91440" bIns="45720">
            <a:spAutoFit/>
          </a:bodyPr>
          <a:lstStyle/>
          <a:p>
            <a:pPr algn="ctr"/>
            <a:r>
              <a:rPr lang="en-US" sz="1400"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rPr>
              <a:t>2013 – NAMSS </a:t>
            </a:r>
          </a:p>
          <a:p>
            <a:pPr algn="ctr"/>
            <a:r>
              <a:rPr lang="en-US" sz="1400"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rPr>
              <a:t>PASS is born</a:t>
            </a:r>
          </a:p>
        </p:txBody>
      </p:sp>
      <p:sp>
        <p:nvSpPr>
          <p:cNvPr id="14" name="Rectangle 13">
            <a:extLst>
              <a:ext uri="{FF2B5EF4-FFF2-40B4-BE49-F238E27FC236}">
                <a16:creationId xmlns:a16="http://schemas.microsoft.com/office/drawing/2014/main" id="{5FEA7ADE-CEFE-4393-B29A-2F16AB8253B6}"/>
              </a:ext>
            </a:extLst>
          </p:cNvPr>
          <p:cNvSpPr/>
          <p:nvPr/>
        </p:nvSpPr>
        <p:spPr>
          <a:xfrm>
            <a:off x="3627048" y="3078655"/>
            <a:ext cx="1588897" cy="523220"/>
          </a:xfrm>
          <a:prstGeom prst="rect">
            <a:avLst/>
          </a:prstGeom>
          <a:noFill/>
        </p:spPr>
        <p:txBody>
          <a:bodyPr wrap="none" lIns="91440" tIns="45720" rIns="91440" bIns="45720">
            <a:spAutoFit/>
          </a:bodyPr>
          <a:lstStyle/>
          <a:p>
            <a:pPr algn="ctr"/>
            <a:r>
              <a:rPr lang="en-US" sz="1400"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rPr>
              <a:t>1980 – “NAMSS” </a:t>
            </a:r>
          </a:p>
          <a:p>
            <a:pPr algn="ctr"/>
            <a:r>
              <a:rPr lang="en-US" sz="1400"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rPr>
              <a:t>is adopted</a:t>
            </a:r>
          </a:p>
        </p:txBody>
      </p:sp>
      <p:sp>
        <p:nvSpPr>
          <p:cNvPr id="16" name="Rectangle 15">
            <a:extLst>
              <a:ext uri="{FF2B5EF4-FFF2-40B4-BE49-F238E27FC236}">
                <a16:creationId xmlns:a16="http://schemas.microsoft.com/office/drawing/2014/main" id="{9819C7E6-2316-4CE1-B0A7-A880D80A3FCB}"/>
              </a:ext>
            </a:extLst>
          </p:cNvPr>
          <p:cNvSpPr/>
          <p:nvPr/>
        </p:nvSpPr>
        <p:spPr>
          <a:xfrm>
            <a:off x="4815490" y="1065271"/>
            <a:ext cx="1673215" cy="523220"/>
          </a:xfrm>
          <a:prstGeom prst="rect">
            <a:avLst/>
          </a:prstGeom>
          <a:noFill/>
        </p:spPr>
        <p:txBody>
          <a:bodyPr wrap="none" lIns="91440" tIns="45720" rIns="91440" bIns="45720">
            <a:spAutoFit/>
          </a:bodyPr>
          <a:lstStyle/>
          <a:p>
            <a:pPr algn="ctr"/>
            <a:r>
              <a:rPr lang="en-US" sz="1400"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rPr>
              <a:t>2019 – Launched </a:t>
            </a:r>
          </a:p>
          <a:p>
            <a:pPr algn="ctr"/>
            <a:r>
              <a:rPr lang="en-US" sz="1400"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rPr>
              <a:t>Tomorrow's MSP</a:t>
            </a:r>
            <a:r>
              <a:rPr lang="en-US" sz="1400" baseline="30000" dirty="0"/>
              <a:t>®</a:t>
            </a:r>
            <a:r>
              <a:rPr lang="en-US" sz="1400"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rPr>
              <a:t>!</a:t>
            </a:r>
          </a:p>
        </p:txBody>
      </p:sp>
      <p:sp>
        <p:nvSpPr>
          <p:cNvPr id="17" name="Rectangle 16">
            <a:extLst>
              <a:ext uri="{FF2B5EF4-FFF2-40B4-BE49-F238E27FC236}">
                <a16:creationId xmlns:a16="http://schemas.microsoft.com/office/drawing/2014/main" id="{07DE40AB-F34D-4F11-AD42-13F6AFE9BF45}"/>
              </a:ext>
            </a:extLst>
          </p:cNvPr>
          <p:cNvSpPr/>
          <p:nvPr/>
        </p:nvSpPr>
        <p:spPr>
          <a:xfrm>
            <a:off x="6648204" y="469287"/>
            <a:ext cx="2177199" cy="523220"/>
          </a:xfrm>
          <a:prstGeom prst="rect">
            <a:avLst/>
          </a:prstGeom>
          <a:noFill/>
        </p:spPr>
        <p:txBody>
          <a:bodyPr wrap="none" lIns="91440" tIns="45720" rIns="91440" bIns="45720">
            <a:spAutoFit/>
          </a:bodyPr>
          <a:lstStyle/>
          <a:p>
            <a:pPr algn="ctr"/>
            <a:r>
              <a:rPr lang="en-US" sz="1400" b="1" i="1" cap="none" spc="0" dirty="0">
                <a:ln/>
                <a:pattFill prst="dkUpDiag">
                  <a:fgClr>
                    <a:schemeClr val="bg1">
                      <a:lumMod val="50000"/>
                    </a:schemeClr>
                  </a:fgClr>
                  <a:bgClr>
                    <a:schemeClr val="tx1">
                      <a:lumMod val="75000"/>
                      <a:lumOff val="25000"/>
                    </a:schemeClr>
                  </a:bgClr>
                </a:pattFill>
                <a:latin typeface="+mj-lt"/>
              </a:rPr>
              <a:t>202</a:t>
            </a:r>
            <a:r>
              <a:rPr lang="en-US" sz="1400" b="1" i="1" dirty="0">
                <a:ln/>
                <a:pattFill prst="dkUpDiag">
                  <a:fgClr>
                    <a:schemeClr val="bg1">
                      <a:lumMod val="50000"/>
                    </a:schemeClr>
                  </a:fgClr>
                  <a:bgClr>
                    <a:schemeClr val="tx1">
                      <a:lumMod val="75000"/>
                      <a:lumOff val="25000"/>
                    </a:schemeClr>
                  </a:bgClr>
                </a:pattFill>
                <a:latin typeface="+mj-lt"/>
              </a:rPr>
              <a:t>4</a:t>
            </a:r>
            <a:r>
              <a:rPr lang="en-US" sz="1400" b="1" i="1" cap="none" spc="0" dirty="0">
                <a:ln/>
                <a:pattFill prst="dkUpDiag">
                  <a:fgClr>
                    <a:schemeClr val="bg1">
                      <a:lumMod val="50000"/>
                    </a:schemeClr>
                  </a:fgClr>
                  <a:bgClr>
                    <a:schemeClr val="tx1">
                      <a:lumMod val="75000"/>
                      <a:lumOff val="25000"/>
                    </a:schemeClr>
                  </a:bgClr>
                </a:pattFill>
                <a:latin typeface="+mj-lt"/>
              </a:rPr>
              <a:t> – 48</a:t>
            </a:r>
            <a:r>
              <a:rPr lang="en-US" sz="1400" b="1" i="1" cap="none" spc="0" baseline="30000" dirty="0">
                <a:ln/>
                <a:pattFill prst="dkUpDiag">
                  <a:fgClr>
                    <a:schemeClr val="bg1">
                      <a:lumMod val="50000"/>
                    </a:schemeClr>
                  </a:fgClr>
                  <a:bgClr>
                    <a:schemeClr val="tx1">
                      <a:lumMod val="75000"/>
                      <a:lumOff val="25000"/>
                    </a:schemeClr>
                  </a:bgClr>
                </a:pattFill>
                <a:latin typeface="+mj-lt"/>
              </a:rPr>
              <a:t>th</a:t>
            </a:r>
            <a:r>
              <a:rPr lang="en-US" sz="1400" b="1" i="1" cap="none" spc="0" dirty="0">
                <a:ln/>
                <a:pattFill prst="dkUpDiag">
                  <a:fgClr>
                    <a:schemeClr val="bg1">
                      <a:lumMod val="50000"/>
                    </a:schemeClr>
                  </a:fgClr>
                  <a:bgClr>
                    <a:schemeClr val="tx1">
                      <a:lumMod val="75000"/>
                      <a:lumOff val="25000"/>
                    </a:schemeClr>
                  </a:bgClr>
                </a:pattFill>
                <a:latin typeface="+mj-lt"/>
              </a:rPr>
              <a:t> </a:t>
            </a:r>
            <a:r>
              <a:rPr lang="en-US" sz="1400" b="1" i="1" dirty="0">
                <a:ln/>
                <a:pattFill prst="dkUpDiag">
                  <a:fgClr>
                    <a:schemeClr val="bg1">
                      <a:lumMod val="50000"/>
                    </a:schemeClr>
                  </a:fgClr>
                  <a:bgClr>
                    <a:schemeClr val="tx1">
                      <a:lumMod val="75000"/>
                      <a:lumOff val="25000"/>
                    </a:schemeClr>
                  </a:bgClr>
                </a:pattFill>
                <a:latin typeface="+mj-lt"/>
              </a:rPr>
              <a:t>Conference</a:t>
            </a:r>
            <a:r>
              <a:rPr lang="en-US" sz="1400" b="1" i="1" cap="none" spc="0" dirty="0">
                <a:ln/>
                <a:pattFill prst="dkUpDiag">
                  <a:fgClr>
                    <a:schemeClr val="bg1">
                      <a:lumMod val="50000"/>
                    </a:schemeClr>
                  </a:fgClr>
                  <a:bgClr>
                    <a:schemeClr val="tx1">
                      <a:lumMod val="75000"/>
                      <a:lumOff val="25000"/>
                    </a:schemeClr>
                  </a:bgClr>
                </a:pattFill>
                <a:latin typeface="+mj-lt"/>
              </a:rPr>
              <a:t> </a:t>
            </a:r>
          </a:p>
          <a:p>
            <a:pPr algn="ctr"/>
            <a:r>
              <a:rPr lang="en-US" sz="1400" b="1" i="1" cap="none" spc="0" dirty="0">
                <a:ln/>
                <a:pattFill prst="dkUpDiag">
                  <a:fgClr>
                    <a:schemeClr val="bg1">
                      <a:lumMod val="50000"/>
                    </a:schemeClr>
                  </a:fgClr>
                  <a:bgClr>
                    <a:schemeClr val="tx1">
                      <a:lumMod val="75000"/>
                      <a:lumOff val="25000"/>
                    </a:schemeClr>
                  </a:bgClr>
                </a:pattFill>
                <a:latin typeface="+mj-lt"/>
              </a:rPr>
              <a:t>In-Person</a:t>
            </a:r>
          </a:p>
        </p:txBody>
      </p:sp>
    </p:spTree>
    <p:extLst>
      <p:ext uri="{BB962C8B-B14F-4D97-AF65-F5344CB8AC3E}">
        <p14:creationId xmlns:p14="http://schemas.microsoft.com/office/powerpoint/2010/main" val="17902334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1"/>
          </p:nvPr>
        </p:nvSpPr>
        <p:spPr>
          <a:xfrm>
            <a:off x="1132751" y="19784"/>
            <a:ext cx="6485741" cy="299184"/>
          </a:xfrm>
        </p:spPr>
        <p:txBody>
          <a:bodyPr/>
          <a:lstStyle/>
          <a:p>
            <a:r>
              <a:rPr lang="en-US">
                <a:solidFill>
                  <a:schemeClr val="bg1">
                    <a:lumMod val="95000"/>
                  </a:schemeClr>
                </a:solidFill>
              </a:rPr>
              <a:t>NAMSS Leadership Career Path</a:t>
            </a:r>
          </a:p>
          <a:p>
            <a:endParaRPr lang="en-US"/>
          </a:p>
        </p:txBody>
      </p:sp>
      <p:graphicFrame>
        <p:nvGraphicFramePr>
          <p:cNvPr id="14" name="Table 13"/>
          <p:cNvGraphicFramePr>
            <a:graphicFrameLocks noGrp="1"/>
          </p:cNvGraphicFramePr>
          <p:nvPr>
            <p:extLst>
              <p:ext uri="{D42A27DB-BD31-4B8C-83A1-F6EECF244321}">
                <p14:modId xmlns:p14="http://schemas.microsoft.com/office/powerpoint/2010/main" val="3384894262"/>
              </p:ext>
            </p:extLst>
          </p:nvPr>
        </p:nvGraphicFramePr>
        <p:xfrm>
          <a:off x="127000" y="318969"/>
          <a:ext cx="8871044" cy="4752936"/>
        </p:xfrm>
        <a:graphic>
          <a:graphicData uri="http://schemas.openxmlformats.org/drawingml/2006/table">
            <a:tbl>
              <a:tblPr/>
              <a:tblGrid>
                <a:gridCol w="2217761">
                  <a:extLst>
                    <a:ext uri="{9D8B030D-6E8A-4147-A177-3AD203B41FA5}">
                      <a16:colId xmlns:a16="http://schemas.microsoft.com/office/drawing/2014/main" val="2859087694"/>
                    </a:ext>
                  </a:extLst>
                </a:gridCol>
                <a:gridCol w="2217761">
                  <a:extLst>
                    <a:ext uri="{9D8B030D-6E8A-4147-A177-3AD203B41FA5}">
                      <a16:colId xmlns:a16="http://schemas.microsoft.com/office/drawing/2014/main" val="2276302315"/>
                    </a:ext>
                  </a:extLst>
                </a:gridCol>
                <a:gridCol w="2217761">
                  <a:extLst>
                    <a:ext uri="{9D8B030D-6E8A-4147-A177-3AD203B41FA5}">
                      <a16:colId xmlns:a16="http://schemas.microsoft.com/office/drawing/2014/main" val="355553540"/>
                    </a:ext>
                  </a:extLst>
                </a:gridCol>
                <a:gridCol w="2217761">
                  <a:extLst>
                    <a:ext uri="{9D8B030D-6E8A-4147-A177-3AD203B41FA5}">
                      <a16:colId xmlns:a16="http://schemas.microsoft.com/office/drawing/2014/main" val="1135825281"/>
                    </a:ext>
                  </a:extLst>
                </a:gridCol>
              </a:tblGrid>
              <a:tr h="151965">
                <a:tc>
                  <a:txBody>
                    <a:bodyPr/>
                    <a:lstStyle/>
                    <a:p>
                      <a:pPr algn="l" rtl="0" fontAlgn="ctr"/>
                      <a:r>
                        <a:rPr lang="en-US" sz="1000" b="1" i="0" u="none" strike="noStrike">
                          <a:solidFill>
                            <a:srgbClr val="1F4E78"/>
                          </a:solidFill>
                          <a:effectLst/>
                          <a:latin typeface="Calibri" panose="020F0502020204030204" pitchFamily="34" charset="0"/>
                        </a:rPr>
                        <a:t>Element</a:t>
                      </a:r>
                    </a:p>
                  </a:txBody>
                  <a:tcPr marL="4756" marR="4756" marT="4756"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tc>
                  <a:txBody>
                    <a:bodyPr/>
                    <a:lstStyle/>
                    <a:p>
                      <a:pPr algn="l" rtl="0" fontAlgn="ctr"/>
                      <a:r>
                        <a:rPr lang="en-US" sz="1000" b="1" i="0" u="none" strike="noStrike">
                          <a:solidFill>
                            <a:srgbClr val="1F4E78"/>
                          </a:solidFill>
                          <a:effectLst/>
                          <a:latin typeface="Calibri" panose="020F0502020204030204" pitchFamily="34" charset="0"/>
                        </a:rPr>
                        <a:t>Entry Level</a:t>
                      </a:r>
                    </a:p>
                  </a:txBody>
                  <a:tcPr marL="171218" marR="4756" marT="4756"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tc>
                  <a:txBody>
                    <a:bodyPr/>
                    <a:lstStyle/>
                    <a:p>
                      <a:pPr algn="l" rtl="0" fontAlgn="ctr"/>
                      <a:r>
                        <a:rPr lang="en-US" sz="1000" b="1" i="0" u="none" strike="noStrike">
                          <a:solidFill>
                            <a:srgbClr val="1F4E78"/>
                          </a:solidFill>
                          <a:effectLst/>
                          <a:latin typeface="Calibri" panose="020F0502020204030204" pitchFamily="34" charset="0"/>
                        </a:rPr>
                        <a:t>Experienced</a:t>
                      </a:r>
                    </a:p>
                  </a:txBody>
                  <a:tcPr marL="128413" marR="4756" marT="4756"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tc>
                  <a:txBody>
                    <a:bodyPr/>
                    <a:lstStyle/>
                    <a:p>
                      <a:pPr algn="l" rtl="0" fontAlgn="ctr"/>
                      <a:r>
                        <a:rPr lang="en-US" sz="1000" b="1" i="0" u="none" strike="noStrike">
                          <a:solidFill>
                            <a:srgbClr val="1F4E78"/>
                          </a:solidFill>
                          <a:effectLst/>
                          <a:latin typeface="Calibri" panose="020F0502020204030204" pitchFamily="34" charset="0"/>
                        </a:rPr>
                        <a:t>Leadership</a:t>
                      </a:r>
                    </a:p>
                  </a:txBody>
                  <a:tcPr marL="128413" marR="4756" marT="4756"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extLst>
                  <a:ext uri="{0D108BD9-81ED-4DB2-BD59-A6C34878D82A}">
                    <a16:rowId xmlns:a16="http://schemas.microsoft.com/office/drawing/2014/main" val="1239202691"/>
                  </a:ext>
                </a:extLst>
              </a:tr>
              <a:tr h="151965">
                <a:tc>
                  <a:txBody>
                    <a:bodyPr/>
                    <a:lstStyle/>
                    <a:p>
                      <a:pPr algn="l" rtl="0" fontAlgn="ctr"/>
                      <a:r>
                        <a:rPr lang="en-US" sz="1000" b="1" i="0" u="none" strike="noStrike">
                          <a:solidFill>
                            <a:srgbClr val="1F4E78"/>
                          </a:solidFill>
                          <a:effectLst/>
                          <a:latin typeface="Calibri" panose="020F0502020204030204" pitchFamily="34" charset="0"/>
                        </a:rPr>
                        <a:t>Experience</a:t>
                      </a:r>
                    </a:p>
                  </a:txBody>
                  <a:tcPr marL="4756" marR="4756" marT="4756"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tc>
                  <a:txBody>
                    <a:bodyPr/>
                    <a:lstStyle/>
                    <a:p>
                      <a:pPr algn="l" rtl="0" fontAlgn="ctr"/>
                      <a:r>
                        <a:rPr lang="en-US" sz="1000" b="0" i="0" u="none" strike="noStrike">
                          <a:solidFill>
                            <a:srgbClr val="1F4E78"/>
                          </a:solidFill>
                          <a:effectLst/>
                          <a:latin typeface="Calibri" panose="020F0502020204030204" pitchFamily="34" charset="0"/>
                        </a:rPr>
                        <a:t>•0 – 4 Years</a:t>
                      </a:r>
                    </a:p>
                  </a:txBody>
                  <a:tcPr marL="4756" marR="4756" marT="4756"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tc>
                  <a:txBody>
                    <a:bodyPr/>
                    <a:lstStyle/>
                    <a:p>
                      <a:pPr algn="l" rtl="0" fontAlgn="ctr"/>
                      <a:r>
                        <a:rPr lang="en-US" sz="1000" b="0" i="0" u="none" strike="noStrike">
                          <a:solidFill>
                            <a:srgbClr val="1F4E78"/>
                          </a:solidFill>
                          <a:effectLst/>
                          <a:latin typeface="Calibri" panose="020F0502020204030204" pitchFamily="34" charset="0"/>
                        </a:rPr>
                        <a:t>•5-14 Years</a:t>
                      </a:r>
                    </a:p>
                  </a:txBody>
                  <a:tcPr marL="4756" marR="4756" marT="4756"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tc>
                  <a:txBody>
                    <a:bodyPr/>
                    <a:lstStyle/>
                    <a:p>
                      <a:pPr algn="l" rtl="0" fontAlgn="ctr"/>
                      <a:r>
                        <a:rPr lang="en-US" sz="1000" b="0" i="0" u="none" strike="noStrike">
                          <a:solidFill>
                            <a:srgbClr val="1F4E78"/>
                          </a:solidFill>
                          <a:effectLst/>
                          <a:latin typeface="Calibri" panose="020F0502020204030204" pitchFamily="34" charset="0"/>
                        </a:rPr>
                        <a:t>•15 and above</a:t>
                      </a:r>
                    </a:p>
                  </a:txBody>
                  <a:tcPr marL="4756" marR="4756" marT="4756"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extLst>
                  <a:ext uri="{0D108BD9-81ED-4DB2-BD59-A6C34878D82A}">
                    <a16:rowId xmlns:a16="http://schemas.microsoft.com/office/drawing/2014/main" val="2570215929"/>
                  </a:ext>
                </a:extLst>
              </a:tr>
              <a:tr h="151965">
                <a:tc>
                  <a:txBody>
                    <a:bodyPr/>
                    <a:lstStyle/>
                    <a:p>
                      <a:pPr algn="l" rtl="0" fontAlgn="ctr"/>
                      <a:r>
                        <a:rPr lang="en-US" sz="1000" b="1" i="0" u="none" strike="noStrike">
                          <a:solidFill>
                            <a:srgbClr val="1F4E78"/>
                          </a:solidFill>
                          <a:effectLst/>
                          <a:latin typeface="Calibri" panose="020F0502020204030204" pitchFamily="34" charset="0"/>
                        </a:rPr>
                        <a:t>Education</a:t>
                      </a:r>
                    </a:p>
                  </a:txBody>
                  <a:tcPr marL="4756" marR="4756" marT="4756"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tc>
                  <a:txBody>
                    <a:bodyPr/>
                    <a:lstStyle/>
                    <a:p>
                      <a:pPr algn="l" rtl="0" fontAlgn="ctr"/>
                      <a:r>
                        <a:rPr lang="en-US" sz="1000" b="0" i="0" u="none" strike="noStrike">
                          <a:solidFill>
                            <a:srgbClr val="1F4E78"/>
                          </a:solidFill>
                          <a:effectLst/>
                          <a:latin typeface="Calibri" panose="020F0502020204030204" pitchFamily="34" charset="0"/>
                        </a:rPr>
                        <a:t>•Associates or Undergraduate Degree</a:t>
                      </a:r>
                    </a:p>
                  </a:txBody>
                  <a:tcPr marL="4756" marR="4756" marT="4756"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tc>
                  <a:txBody>
                    <a:bodyPr/>
                    <a:lstStyle/>
                    <a:p>
                      <a:pPr algn="l" rtl="0" fontAlgn="ctr"/>
                      <a:r>
                        <a:rPr lang="en-US" sz="1000" b="0" i="0" u="none" strike="noStrike">
                          <a:solidFill>
                            <a:srgbClr val="1F4E78"/>
                          </a:solidFill>
                          <a:effectLst/>
                          <a:latin typeface="Calibri" panose="020F0502020204030204" pitchFamily="34" charset="0"/>
                        </a:rPr>
                        <a:t>•Undergraduate Degree</a:t>
                      </a:r>
                    </a:p>
                  </a:txBody>
                  <a:tcPr marL="4756" marR="4756" marT="4756"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tc>
                  <a:txBody>
                    <a:bodyPr/>
                    <a:lstStyle/>
                    <a:p>
                      <a:pPr algn="l" rtl="0" fontAlgn="ctr"/>
                      <a:r>
                        <a:rPr lang="en-US" sz="1000" b="0" i="0" u="none" strike="noStrike">
                          <a:solidFill>
                            <a:srgbClr val="1F4E78"/>
                          </a:solidFill>
                          <a:effectLst/>
                          <a:latin typeface="Calibri" panose="020F0502020204030204" pitchFamily="34" charset="0"/>
                        </a:rPr>
                        <a:t>•Masters or Doctorate Level</a:t>
                      </a:r>
                    </a:p>
                  </a:txBody>
                  <a:tcPr marL="4756" marR="4756" marT="4756"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extLst>
                  <a:ext uri="{0D108BD9-81ED-4DB2-BD59-A6C34878D82A}">
                    <a16:rowId xmlns:a16="http://schemas.microsoft.com/office/drawing/2014/main" val="2044797516"/>
                  </a:ext>
                </a:extLst>
              </a:tr>
              <a:tr h="446696">
                <a:tc>
                  <a:txBody>
                    <a:bodyPr/>
                    <a:lstStyle/>
                    <a:p>
                      <a:pPr algn="l" rtl="0" fontAlgn="ctr"/>
                      <a:r>
                        <a:rPr lang="en-US" sz="1000" b="1" i="0" u="none" strike="noStrike">
                          <a:solidFill>
                            <a:srgbClr val="1F4E78"/>
                          </a:solidFill>
                          <a:effectLst/>
                          <a:latin typeface="Calibri" panose="020F0502020204030204" pitchFamily="34" charset="0"/>
                        </a:rPr>
                        <a:t>Certifications</a:t>
                      </a:r>
                    </a:p>
                  </a:txBody>
                  <a:tcPr marL="4756" marR="4756" marT="4756"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tc>
                  <a:txBody>
                    <a:bodyPr/>
                    <a:lstStyle/>
                    <a:p>
                      <a:pPr algn="l" rtl="0" fontAlgn="ctr"/>
                      <a:r>
                        <a:rPr lang="en-US" sz="1000" b="0" i="0" u="none" strike="noStrike">
                          <a:solidFill>
                            <a:srgbClr val="1F4E78"/>
                          </a:solidFill>
                          <a:effectLst/>
                          <a:latin typeface="Calibri" panose="020F0502020204030204" pitchFamily="34" charset="0"/>
                        </a:rPr>
                        <a:t>•CPC</a:t>
                      </a:r>
                      <a:r>
                        <a:rPr lang="en-US" sz="1000" b="0" i="0" u="none" strike="noStrike" kern="1200">
                          <a:solidFill>
                            <a:srgbClr val="1F4E78"/>
                          </a:solidFill>
                          <a:effectLst/>
                          <a:latin typeface="Calibri" panose="020F0502020204030204" pitchFamily="34" charset="0"/>
                          <a:ea typeface="+mn-ea"/>
                          <a:cs typeface="+mn-cs"/>
                        </a:rPr>
                        <a:t>S®</a:t>
                      </a:r>
                    </a:p>
                  </a:txBody>
                  <a:tcPr marL="4756" marR="4756" marT="4756"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tc>
                  <a:txBody>
                    <a:bodyPr/>
                    <a:lstStyle/>
                    <a:p>
                      <a:pPr algn="l" rtl="0" fontAlgn="ctr"/>
                      <a:r>
                        <a:rPr lang="en-US" sz="1000" b="0" i="0" u="none" strike="noStrike">
                          <a:solidFill>
                            <a:srgbClr val="1F4E78"/>
                          </a:solidFill>
                          <a:effectLst/>
                          <a:latin typeface="Calibri" panose="020F0502020204030204" pitchFamily="34" charset="0"/>
                        </a:rPr>
                        <a:t>•CPCS</a:t>
                      </a:r>
                      <a:r>
                        <a:rPr lang="en-US" sz="1000" b="0" i="0" u="none" strike="noStrike" kern="1200">
                          <a:solidFill>
                            <a:srgbClr val="1F4E78"/>
                          </a:solidFill>
                          <a:effectLst/>
                          <a:latin typeface="Calibri" panose="020F0502020204030204" pitchFamily="34" charset="0"/>
                          <a:ea typeface="+mn-ea"/>
                          <a:cs typeface="+mn-cs"/>
                        </a:rPr>
                        <a:t>® and/or CPMSM®</a:t>
                      </a:r>
                    </a:p>
                  </a:txBody>
                  <a:tcPr marL="4756" marR="4756" marT="4756"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tc>
                  <a:txBody>
                    <a:bodyPr/>
                    <a:lstStyle/>
                    <a:p>
                      <a:pPr algn="l" rtl="0" fontAlgn="ctr"/>
                      <a:r>
                        <a:rPr lang="en-US" sz="1000" b="0" i="0" u="none" strike="noStrike">
                          <a:solidFill>
                            <a:srgbClr val="1F4E78"/>
                          </a:solidFill>
                          <a:effectLst/>
                          <a:latin typeface="Calibri" panose="020F0502020204030204" pitchFamily="34" charset="0"/>
                        </a:rPr>
                        <a:t>•</a:t>
                      </a:r>
                      <a:r>
                        <a:rPr lang="en-US" sz="1000" b="0" i="0" u="none" strike="noStrike" kern="1200">
                          <a:solidFill>
                            <a:srgbClr val="1F4E78"/>
                          </a:solidFill>
                          <a:effectLst/>
                          <a:latin typeface="Calibri" panose="020F0502020204030204" pitchFamily="34" charset="0"/>
                          <a:ea typeface="+mn-ea"/>
                          <a:cs typeface="+mn-cs"/>
                        </a:rPr>
                        <a:t>CPCS® and CPMSM® and </a:t>
                      </a:r>
                      <a:r>
                        <a:rPr lang="en-US" sz="1000" b="0" i="0" u="none" strike="noStrike">
                          <a:solidFill>
                            <a:srgbClr val="1F4E78"/>
                          </a:solidFill>
                          <a:effectLst/>
                          <a:latin typeface="Calibri" panose="020F0502020204030204" pitchFamily="34" charset="0"/>
                        </a:rPr>
                        <a:t>other healthcare related </a:t>
                      </a:r>
                      <a:r>
                        <a:rPr lang="en-US" sz="1000" b="0" i="0" u="none" strike="noStrike" err="1">
                          <a:solidFill>
                            <a:srgbClr val="1F4E78"/>
                          </a:solidFill>
                          <a:effectLst/>
                          <a:latin typeface="Calibri" panose="020F0502020204030204" pitchFamily="34" charset="0"/>
                        </a:rPr>
                        <a:t>certifcations</a:t>
                      </a:r>
                      <a:r>
                        <a:rPr lang="en-US" sz="1000" b="0" i="0" u="none" strike="noStrike">
                          <a:solidFill>
                            <a:srgbClr val="1F4E78"/>
                          </a:solidFill>
                          <a:effectLst/>
                          <a:latin typeface="Calibri" panose="020F0502020204030204" pitchFamily="34" charset="0"/>
                        </a:rPr>
                        <a:t> (Quality, Risk Management)</a:t>
                      </a:r>
                    </a:p>
                  </a:txBody>
                  <a:tcPr marL="4756" marR="4756" marT="4756"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extLst>
                  <a:ext uri="{0D108BD9-81ED-4DB2-BD59-A6C34878D82A}">
                    <a16:rowId xmlns:a16="http://schemas.microsoft.com/office/drawing/2014/main" val="1301158242"/>
                  </a:ext>
                </a:extLst>
              </a:tr>
              <a:tr h="1478256">
                <a:tc>
                  <a:txBody>
                    <a:bodyPr/>
                    <a:lstStyle/>
                    <a:p>
                      <a:pPr algn="ctr" rtl="0" fontAlgn="ctr"/>
                      <a:r>
                        <a:rPr lang="en-US" sz="1000" b="1" i="0" u="none" strike="noStrike">
                          <a:solidFill>
                            <a:srgbClr val="1F4E78"/>
                          </a:solidFill>
                          <a:effectLst/>
                          <a:latin typeface="Calibri" panose="020F0502020204030204" pitchFamily="34" charset="0"/>
                        </a:rPr>
                        <a:t>Training/Ongoing Education</a:t>
                      </a:r>
                    </a:p>
                  </a:txBody>
                  <a:tcPr marL="4756" marR="4756" marT="4756"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tc>
                  <a:txBody>
                    <a:bodyPr/>
                    <a:lstStyle/>
                    <a:p>
                      <a:pPr algn="l" rtl="0" fontAlgn="ctr"/>
                      <a:r>
                        <a:rPr lang="en-US" sz="1000" b="0" i="0" u="none" strike="noStrike">
                          <a:solidFill>
                            <a:srgbClr val="1F4E78"/>
                          </a:solidFill>
                          <a:effectLst/>
                          <a:latin typeface="Calibri" panose="020F0502020204030204" pitchFamily="34" charset="0"/>
                        </a:rPr>
                        <a:t>•Medical Services Professional Education</a:t>
                      </a:r>
                    </a:p>
                  </a:txBody>
                  <a:tcPr marL="4756" marR="4756" marT="4756"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tc>
                  <a:txBody>
                    <a:bodyPr/>
                    <a:lstStyle/>
                    <a:p>
                      <a:pPr algn="l" rtl="0" fontAlgn="ctr"/>
                      <a:r>
                        <a:rPr lang="en-US" sz="1000" b="0" i="0" u="none" strike="noStrike">
                          <a:solidFill>
                            <a:srgbClr val="1F4E78"/>
                          </a:solidFill>
                          <a:effectLst/>
                          <a:latin typeface="Calibri" panose="020F0502020204030204" pitchFamily="34" charset="0"/>
                        </a:rPr>
                        <a:t>•NAMSS Leadership Institute</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•Education on Accreditation/Regulations</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•Patient Safety and Quality</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•Risk Management</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•Six Sigma</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•Budgets</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•Finance</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•Legal</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•Leadership</a:t>
                      </a:r>
                      <a:br>
                        <a:rPr lang="en-US" sz="1000" b="0" i="0" u="none" strike="noStrike">
                          <a:solidFill>
                            <a:srgbClr val="1F4E78"/>
                          </a:solidFill>
                          <a:effectLst/>
                          <a:latin typeface="Calibri" panose="020F0502020204030204" pitchFamily="34" charset="0"/>
                        </a:rPr>
                      </a:br>
                      <a:endParaRPr lang="en-US" sz="1000" b="0" i="0" u="none" strike="noStrike">
                        <a:solidFill>
                          <a:srgbClr val="1F4E78"/>
                        </a:solidFill>
                        <a:effectLst/>
                        <a:latin typeface="Calibri" panose="020F0502020204030204" pitchFamily="34" charset="0"/>
                      </a:endParaRPr>
                    </a:p>
                  </a:txBody>
                  <a:tcPr marL="4756" marR="4756" marT="4756"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chemeClr val="bg1"/>
                    </a:solidFill>
                  </a:tcPr>
                </a:tc>
                <a:tc>
                  <a:txBody>
                    <a:bodyPr/>
                    <a:lstStyle/>
                    <a:p>
                      <a:pPr algn="l" rtl="0" fontAlgn="ctr"/>
                      <a:r>
                        <a:rPr lang="en-US" sz="1000" b="0" i="0" u="none" strike="noStrike">
                          <a:solidFill>
                            <a:srgbClr val="1F4E78"/>
                          </a:solidFill>
                          <a:effectLst/>
                          <a:latin typeface="Calibri" panose="020F0502020204030204" pitchFamily="34" charset="0"/>
                        </a:rPr>
                        <a:t>•Participate in NAMSS Virtual Round Table</a:t>
                      </a:r>
                    </a:p>
                  </a:txBody>
                  <a:tcPr marL="4756" marR="4756" marT="4756"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extLst>
                  <a:ext uri="{0D108BD9-81ED-4DB2-BD59-A6C34878D82A}">
                    <a16:rowId xmlns:a16="http://schemas.microsoft.com/office/drawing/2014/main" val="2971646373"/>
                  </a:ext>
                </a:extLst>
              </a:tr>
              <a:tr h="299330">
                <a:tc>
                  <a:txBody>
                    <a:bodyPr/>
                    <a:lstStyle/>
                    <a:p>
                      <a:pPr algn="l" rtl="0" fontAlgn="ctr"/>
                      <a:r>
                        <a:rPr lang="en-US" sz="1000" b="1" i="0" u="none" strike="noStrike">
                          <a:solidFill>
                            <a:srgbClr val="1F4E78"/>
                          </a:solidFill>
                          <a:effectLst/>
                          <a:latin typeface="Calibri" panose="020F0502020204030204" pitchFamily="34" charset="0"/>
                        </a:rPr>
                        <a:t>Skills, Knowledge and Responsibilities</a:t>
                      </a:r>
                    </a:p>
                  </a:txBody>
                  <a:tcPr marL="4756" marR="4756" marT="4756"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a:noFill/>
                    </a:lnB>
                    <a:solidFill>
                      <a:schemeClr val="bg1"/>
                    </a:solidFill>
                  </a:tcPr>
                </a:tc>
                <a:tc>
                  <a:txBody>
                    <a:bodyPr/>
                    <a:lstStyle/>
                    <a:p>
                      <a:pPr algn="l" rtl="0" fontAlgn="ctr"/>
                      <a:r>
                        <a:rPr lang="en-US" sz="1000" b="0" i="0" u="none" strike="noStrike">
                          <a:solidFill>
                            <a:srgbClr val="1F4E78"/>
                          </a:solidFill>
                          <a:effectLst/>
                          <a:latin typeface="Calibri" panose="020F0502020204030204" pitchFamily="34" charset="0"/>
                        </a:rPr>
                        <a:t>•Credentialing</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•Meeting Preparation</a:t>
                      </a:r>
                    </a:p>
                  </a:txBody>
                  <a:tcPr marL="4756" marR="4756" marT="4756" marB="0" anchor="ctr">
                    <a:lnL w="6350" cap="flat" cmpd="sng" algn="ctr">
                      <a:solidFill>
                        <a:srgbClr val="1F4E78"/>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1F4E78"/>
                      </a:solidFill>
                      <a:prstDash val="solid"/>
                      <a:round/>
                      <a:headEnd type="none" w="med" len="med"/>
                      <a:tailEnd type="none" w="med" len="med"/>
                    </a:lnT>
                    <a:lnB>
                      <a:noFill/>
                    </a:lnB>
                    <a:solidFill>
                      <a:schemeClr val="bg1"/>
                    </a:solidFill>
                  </a:tcPr>
                </a:tc>
                <a:tc rowSpan="2">
                  <a:txBody>
                    <a:bodyPr/>
                    <a:lstStyle/>
                    <a:p>
                      <a:pPr algn="l" rtl="0" fontAlgn="ct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•Liaison between Administration and Medical Staff Leaders</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•Supervision of Employees</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•Meetings Management</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•Education and Training of Staff</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•Onboarding Process</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•Meets Regulation and Accreditation Standards</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•Quality and Peer Review</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•Leadership</a:t>
                      </a:r>
                      <a:br>
                        <a:rPr lang="en-US" sz="1000" b="0" i="0" u="none" strike="noStrike">
                          <a:solidFill>
                            <a:srgbClr val="1F4E78"/>
                          </a:solidFill>
                          <a:effectLst/>
                          <a:latin typeface="Calibri" panose="020F0502020204030204" pitchFamily="34" charset="0"/>
                        </a:rPr>
                      </a:br>
                      <a:endParaRPr lang="en-US" sz="1000" b="0" i="0" u="none" strike="noStrike">
                        <a:solidFill>
                          <a:srgbClr val="1F4E78"/>
                        </a:solidFill>
                        <a:effectLst/>
                        <a:latin typeface="Calibri" panose="020F0502020204030204" pitchFamily="34" charset="0"/>
                      </a:endParaRPr>
                    </a:p>
                  </a:txBody>
                  <a:tcPr marL="4756" marR="4756" marT="4756" marB="0" anchor="ctr">
                    <a:lnL w="12700" cap="flat" cmpd="sng" algn="ctr">
                      <a:solidFill>
                        <a:schemeClr val="tx1"/>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algn="l" rtl="0" fontAlgn="ctr"/>
                      <a:r>
                        <a:rPr lang="en-US" sz="1000" b="0" i="0" u="none" strike="noStrike">
                          <a:solidFill>
                            <a:srgbClr val="1F4E78"/>
                          </a:solidFill>
                          <a:effectLst/>
                          <a:latin typeface="Calibri" panose="020F0502020204030204" pitchFamily="34" charset="0"/>
                        </a:rPr>
                        <a:t>•Governance and Org Structure</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•Human Resources</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•Finance</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•Collaborate with Legal Counsel</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•Healthcare Technology and</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•Information Management</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•Quality and Performance</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Improvement</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•Laws and Regulation</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•Professionalism and Ethics</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•Healthcare Industry</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•Team Development</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•Vision</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•Contract Management</a:t>
                      </a:r>
                      <a:br>
                        <a:rPr lang="en-US" sz="1000" b="0" i="0" u="none" strike="noStrike">
                          <a:solidFill>
                            <a:srgbClr val="1F4E78"/>
                          </a:solidFill>
                          <a:effectLst/>
                          <a:latin typeface="Calibri" panose="020F0502020204030204" pitchFamily="34" charset="0"/>
                        </a:rPr>
                      </a:br>
                      <a:r>
                        <a:rPr lang="en-US" sz="1000" b="0" i="0" u="none" strike="noStrike">
                          <a:solidFill>
                            <a:srgbClr val="1F4E78"/>
                          </a:solidFill>
                          <a:effectLst/>
                          <a:latin typeface="Calibri" panose="020F0502020204030204" pitchFamily="34" charset="0"/>
                        </a:rPr>
                        <a:t>•Business Planning</a:t>
                      </a:r>
                    </a:p>
                  </a:txBody>
                  <a:tcPr marL="4756" marR="4756" marT="4756" marB="0" anchor="ctr">
                    <a:lnL w="12700" cap="flat" cmpd="sng" algn="ctr">
                      <a:solidFill>
                        <a:schemeClr val="tx2">
                          <a:lumMod val="50000"/>
                        </a:schemeClr>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extLst>
                  <a:ext uri="{0D108BD9-81ED-4DB2-BD59-A6C34878D82A}">
                    <a16:rowId xmlns:a16="http://schemas.microsoft.com/office/drawing/2014/main" val="2930157010"/>
                  </a:ext>
                </a:extLst>
              </a:tr>
              <a:tr h="1473657">
                <a:tc rowSpan="2">
                  <a:txBody>
                    <a:bodyPr/>
                    <a:lstStyle/>
                    <a:p>
                      <a:pPr algn="ctr" fontAlgn="t"/>
                      <a:r>
                        <a:rPr lang="en-US" sz="1000" b="0" i="0" u="none" strike="noStrike">
                          <a:solidFill>
                            <a:srgbClr val="1F4E78"/>
                          </a:solidFill>
                          <a:effectLst/>
                          <a:latin typeface="Calibri" panose="020F0502020204030204" pitchFamily="34" charset="0"/>
                        </a:rPr>
                        <a:t> </a:t>
                      </a:r>
                    </a:p>
                  </a:txBody>
                  <a:tcPr marL="4756" marR="4756" marT="4756" marB="0">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a:noFill/>
                    </a:lnT>
                    <a:lnB w="6350" cap="flat" cmpd="sng" algn="ctr">
                      <a:solidFill>
                        <a:srgbClr val="1F4E78"/>
                      </a:solidFill>
                      <a:prstDash val="solid"/>
                      <a:round/>
                      <a:headEnd type="none" w="med" len="med"/>
                      <a:tailEnd type="none" w="med" len="med"/>
                    </a:lnB>
                    <a:solidFill>
                      <a:schemeClr val="bg1"/>
                    </a:solidFill>
                  </a:tcPr>
                </a:tc>
                <a:tc rowSpan="2">
                  <a:txBody>
                    <a:bodyPr/>
                    <a:lstStyle/>
                    <a:p>
                      <a:pPr algn="ctr" fontAlgn="t"/>
                      <a:r>
                        <a:rPr lang="en-US" sz="1000" b="0" i="0" u="none" strike="noStrike">
                          <a:solidFill>
                            <a:srgbClr val="1F4E78"/>
                          </a:solidFill>
                          <a:effectLst/>
                          <a:latin typeface="Calibri" panose="020F0502020204030204" pitchFamily="34" charset="0"/>
                        </a:rPr>
                        <a:t> </a:t>
                      </a:r>
                    </a:p>
                  </a:txBody>
                  <a:tcPr marL="4756" marR="4756" marT="4756" marB="0">
                    <a:lnL w="6350" cap="flat" cmpd="sng" algn="ctr">
                      <a:solidFill>
                        <a:srgbClr val="1F4E78"/>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a:noFill/>
                    </a:lnT>
                    <a:lnB w="6350" cap="flat" cmpd="sng" algn="ctr">
                      <a:solidFill>
                        <a:srgbClr val="1F4E78"/>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461956263"/>
                  </a:ext>
                </a:extLst>
              </a:tr>
              <a:tr h="442097">
                <a:tc vMerge="1">
                  <a:txBody>
                    <a:bodyPr/>
                    <a:lstStyle/>
                    <a:p>
                      <a:endParaRPr lang="en-US"/>
                    </a:p>
                  </a:txBody>
                  <a:tcPr/>
                </a:tc>
                <a:tc vMerge="1">
                  <a:txBody>
                    <a:bodyPr/>
                    <a:lstStyle/>
                    <a:p>
                      <a:endParaRPr lang="en-US"/>
                    </a:p>
                  </a:txBody>
                  <a:tcPr/>
                </a:tc>
                <a:tc>
                  <a:txBody>
                    <a:bodyPr/>
                    <a:lstStyle/>
                    <a:p>
                      <a:pPr algn="ctr" rtl="0" fontAlgn="ctr"/>
                      <a:endParaRPr lang="en-US" sz="1000" b="0" i="0" u="none" strike="noStrike">
                        <a:solidFill>
                          <a:srgbClr val="1F4E78"/>
                        </a:solidFill>
                        <a:effectLst/>
                        <a:latin typeface="Calibri" panose="020F0502020204030204" pitchFamily="34" charset="0"/>
                      </a:endParaRPr>
                    </a:p>
                  </a:txBody>
                  <a:tcPr marL="4756" marR="4756" marT="4756"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2133295935"/>
                  </a:ext>
                </a:extLst>
              </a:tr>
            </a:tbl>
          </a:graphicData>
        </a:graphic>
      </p:graphicFrame>
    </p:spTree>
    <p:extLst>
      <p:ext uri="{BB962C8B-B14F-4D97-AF65-F5344CB8AC3E}">
        <p14:creationId xmlns:p14="http://schemas.microsoft.com/office/powerpoint/2010/main" val="19949937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 name="Table 113"/>
          <p:cNvGraphicFramePr>
            <a:graphicFrameLocks noGrp="1"/>
          </p:cNvGraphicFramePr>
          <p:nvPr>
            <p:extLst>
              <p:ext uri="{D42A27DB-BD31-4B8C-83A1-F6EECF244321}">
                <p14:modId xmlns:p14="http://schemas.microsoft.com/office/powerpoint/2010/main" val="1116061624"/>
              </p:ext>
            </p:extLst>
          </p:nvPr>
        </p:nvGraphicFramePr>
        <p:xfrm>
          <a:off x="355600" y="469898"/>
          <a:ext cx="8470900" cy="4584702"/>
        </p:xfrm>
        <a:graphic>
          <a:graphicData uri="http://schemas.openxmlformats.org/drawingml/2006/table">
            <a:tbl>
              <a:tblPr/>
              <a:tblGrid>
                <a:gridCol w="2117725">
                  <a:extLst>
                    <a:ext uri="{9D8B030D-6E8A-4147-A177-3AD203B41FA5}">
                      <a16:colId xmlns:a16="http://schemas.microsoft.com/office/drawing/2014/main" val="1760271352"/>
                    </a:ext>
                  </a:extLst>
                </a:gridCol>
                <a:gridCol w="2117725">
                  <a:extLst>
                    <a:ext uri="{9D8B030D-6E8A-4147-A177-3AD203B41FA5}">
                      <a16:colId xmlns:a16="http://schemas.microsoft.com/office/drawing/2014/main" val="4289047751"/>
                    </a:ext>
                  </a:extLst>
                </a:gridCol>
                <a:gridCol w="2117725">
                  <a:extLst>
                    <a:ext uri="{9D8B030D-6E8A-4147-A177-3AD203B41FA5}">
                      <a16:colId xmlns:a16="http://schemas.microsoft.com/office/drawing/2014/main" val="2757555286"/>
                    </a:ext>
                  </a:extLst>
                </a:gridCol>
                <a:gridCol w="2117725">
                  <a:extLst>
                    <a:ext uri="{9D8B030D-6E8A-4147-A177-3AD203B41FA5}">
                      <a16:colId xmlns:a16="http://schemas.microsoft.com/office/drawing/2014/main" val="185551673"/>
                    </a:ext>
                  </a:extLst>
                </a:gridCol>
              </a:tblGrid>
              <a:tr h="191777">
                <a:tc>
                  <a:txBody>
                    <a:bodyPr/>
                    <a:lstStyle/>
                    <a:p>
                      <a:pPr algn="ctr" rtl="0" fontAlgn="ctr"/>
                      <a:r>
                        <a:rPr lang="en-US" sz="1100" b="0" i="0" u="none" strike="noStrike">
                          <a:solidFill>
                            <a:srgbClr val="1F4E78"/>
                          </a:solidFill>
                          <a:effectLst/>
                          <a:latin typeface="Calibri Light" panose="020F0302020204030204" pitchFamily="34" charset="0"/>
                        </a:rPr>
                        <a:t>Element</a:t>
                      </a:r>
                    </a:p>
                  </a:txBody>
                  <a:tcPr marL="6869" marR="6869" marT="6869"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tc>
                  <a:txBody>
                    <a:bodyPr/>
                    <a:lstStyle/>
                    <a:p>
                      <a:pPr algn="ctr" rtl="0" fontAlgn="ctr"/>
                      <a:r>
                        <a:rPr lang="en-US" sz="1100" b="0" i="0" u="none" strike="noStrike">
                          <a:solidFill>
                            <a:srgbClr val="1F4E78"/>
                          </a:solidFill>
                          <a:effectLst/>
                          <a:latin typeface="Calibri Light" panose="020F0302020204030204" pitchFamily="34" charset="0"/>
                        </a:rPr>
                        <a:t>Entry Level</a:t>
                      </a:r>
                    </a:p>
                  </a:txBody>
                  <a:tcPr marL="6869" marR="6869" marT="6869"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tc>
                  <a:txBody>
                    <a:bodyPr/>
                    <a:lstStyle/>
                    <a:p>
                      <a:pPr algn="ctr" rtl="0" fontAlgn="ctr"/>
                      <a:r>
                        <a:rPr lang="en-US" sz="1100" b="0" i="0" u="none" strike="noStrike">
                          <a:solidFill>
                            <a:srgbClr val="1F4E78"/>
                          </a:solidFill>
                          <a:effectLst/>
                          <a:latin typeface="Calibri Light" panose="020F0302020204030204" pitchFamily="34" charset="0"/>
                        </a:rPr>
                        <a:t>Experienced</a:t>
                      </a:r>
                    </a:p>
                  </a:txBody>
                  <a:tcPr marL="6869" marR="6869" marT="6869"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tc>
                  <a:txBody>
                    <a:bodyPr/>
                    <a:lstStyle/>
                    <a:p>
                      <a:pPr algn="ctr" rtl="0" fontAlgn="ctr"/>
                      <a:r>
                        <a:rPr lang="en-US" sz="1100" b="0" i="0" u="none" strike="noStrike">
                          <a:solidFill>
                            <a:srgbClr val="1F4E78"/>
                          </a:solidFill>
                          <a:effectLst/>
                          <a:latin typeface="Calibri Light" panose="020F0302020204030204" pitchFamily="34" charset="0"/>
                        </a:rPr>
                        <a:t>Leadership</a:t>
                      </a:r>
                    </a:p>
                  </a:txBody>
                  <a:tcPr marL="6869" marR="6869" marT="6869"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extLst>
                  <a:ext uri="{0D108BD9-81ED-4DB2-BD59-A6C34878D82A}">
                    <a16:rowId xmlns:a16="http://schemas.microsoft.com/office/drawing/2014/main" val="4201977923"/>
                  </a:ext>
                </a:extLst>
              </a:tr>
              <a:tr h="350701">
                <a:tc>
                  <a:txBody>
                    <a:bodyPr/>
                    <a:lstStyle/>
                    <a:p>
                      <a:pPr algn="l" rtl="0" fontAlgn="ctr"/>
                      <a:r>
                        <a:rPr lang="en-US" sz="1100" b="1" i="0" u="none" strike="noStrike">
                          <a:solidFill>
                            <a:srgbClr val="1F4E78"/>
                          </a:solidFill>
                          <a:effectLst/>
                          <a:latin typeface="Calibri Light" panose="020F0302020204030204" pitchFamily="34" charset="0"/>
                        </a:rPr>
                        <a:t>Skills, Knowledge and Responsibilities (Continued)</a:t>
                      </a:r>
                    </a:p>
                  </a:txBody>
                  <a:tcPr marL="6869" marR="6869" marT="6869"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a:noFill/>
                    </a:lnB>
                    <a:solidFill>
                      <a:schemeClr val="bg1"/>
                    </a:solidFill>
                  </a:tcPr>
                </a:tc>
                <a:tc rowSpan="2">
                  <a:txBody>
                    <a:bodyPr/>
                    <a:lstStyle/>
                    <a:p>
                      <a:pPr algn="ctr" fontAlgn="t"/>
                      <a:r>
                        <a:rPr lang="en-US" sz="1100" b="0" i="0" u="none" strike="noStrike">
                          <a:solidFill>
                            <a:srgbClr val="1F4E78"/>
                          </a:solidFill>
                          <a:effectLst/>
                          <a:latin typeface="Calibri Light" panose="020F0302020204030204" pitchFamily="34" charset="0"/>
                        </a:rPr>
                        <a:t> </a:t>
                      </a:r>
                    </a:p>
                  </a:txBody>
                  <a:tcPr marL="6869" marR="6869" marT="6869" marB="0">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tc rowSpan="2">
                  <a:txBody>
                    <a:bodyPr/>
                    <a:lstStyle/>
                    <a:p>
                      <a:pPr algn="ctr" rtl="0" fontAlgn="ctr"/>
                      <a:r>
                        <a:rPr lang="en-US" sz="1100" b="0" i="0" u="none" strike="noStrike">
                          <a:solidFill>
                            <a:srgbClr val="1F4E78"/>
                          </a:solidFill>
                          <a:effectLst/>
                          <a:latin typeface="Calibri Light" panose="020F0302020204030204" pitchFamily="34" charset="0"/>
                        </a:rPr>
                        <a:t> </a:t>
                      </a:r>
                    </a:p>
                  </a:txBody>
                  <a:tcPr marL="6869" marR="6869" marT="6869"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tc rowSpan="2">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100" b="0" i="0" u="none" strike="noStrike">
                          <a:solidFill>
                            <a:srgbClr val="1F4E78"/>
                          </a:solidFill>
                          <a:effectLst/>
                          <a:latin typeface="Calibri Light" panose="020F0302020204030204" pitchFamily="34" charset="0"/>
                        </a:rPr>
                        <a:t>•Marketing</a:t>
                      </a:r>
                      <a:br>
                        <a:rPr lang="en-US" sz="1100" b="0" i="0" u="none" strike="noStrike">
                          <a:solidFill>
                            <a:srgbClr val="1F4E78"/>
                          </a:solidFill>
                          <a:effectLst/>
                          <a:latin typeface="Calibri Light" panose="020F0302020204030204" pitchFamily="34" charset="0"/>
                        </a:rPr>
                      </a:br>
                      <a:r>
                        <a:rPr lang="en-US" sz="1100" b="0" i="0" u="none" strike="noStrike">
                          <a:solidFill>
                            <a:srgbClr val="1F4E78"/>
                          </a:solidFill>
                          <a:effectLst/>
                          <a:latin typeface="Calibri Light" panose="020F0302020204030204" pitchFamily="34" charset="0"/>
                        </a:rPr>
                        <a:t>•Compliance</a:t>
                      </a:r>
                      <a:br>
                        <a:rPr lang="en-US" sz="1100" b="0" i="0" u="none" strike="noStrike">
                          <a:solidFill>
                            <a:srgbClr val="1F4E78"/>
                          </a:solidFill>
                          <a:effectLst/>
                          <a:latin typeface="Calibri Light" panose="020F0302020204030204" pitchFamily="34" charset="0"/>
                        </a:rPr>
                      </a:br>
                      <a:r>
                        <a:rPr lang="en-US" sz="1100" b="0" i="0" u="none" strike="noStrike">
                          <a:solidFill>
                            <a:srgbClr val="1F4E78"/>
                          </a:solidFill>
                          <a:effectLst/>
                          <a:latin typeface="Calibri Light" panose="020F0302020204030204" pitchFamily="34" charset="0"/>
                        </a:rPr>
                        <a:t>•Recruitment</a:t>
                      </a:r>
                      <a:br>
                        <a:rPr lang="en-US" sz="1100" b="0" i="0" u="none" strike="noStrike">
                          <a:solidFill>
                            <a:srgbClr val="1F4E78"/>
                          </a:solidFill>
                          <a:effectLst/>
                          <a:latin typeface="Calibri Light" panose="020F0302020204030204" pitchFamily="34" charset="0"/>
                        </a:rPr>
                      </a:br>
                      <a:r>
                        <a:rPr lang="en-US" sz="1100" b="0" i="0" u="none" strike="noStrike">
                          <a:solidFill>
                            <a:srgbClr val="1F4E78"/>
                          </a:solidFill>
                          <a:effectLst/>
                          <a:latin typeface="Calibri Light" panose="020F0302020204030204" pitchFamily="34" charset="0"/>
                        </a:rPr>
                        <a:t>•Service Line Development</a:t>
                      </a:r>
                      <a:br>
                        <a:rPr lang="en-US" sz="1100" b="0" i="0" u="none" strike="noStrike">
                          <a:solidFill>
                            <a:srgbClr val="1F4E78"/>
                          </a:solidFill>
                          <a:effectLst/>
                          <a:latin typeface="Calibri Light" panose="020F0302020204030204" pitchFamily="34" charset="0"/>
                        </a:rPr>
                      </a:br>
                      <a:r>
                        <a:rPr lang="en-US" sz="1100" b="0" i="0" u="none" strike="noStrike">
                          <a:solidFill>
                            <a:srgbClr val="1F4E78"/>
                          </a:solidFill>
                          <a:effectLst/>
                          <a:latin typeface="Calibri Light" panose="020F0302020204030204" pitchFamily="34" charset="0"/>
                        </a:rPr>
                        <a:t>•Project Management</a:t>
                      </a:r>
                      <a:br>
                        <a:rPr lang="en-US" sz="1100" b="0" i="0" u="none" strike="noStrike">
                          <a:solidFill>
                            <a:srgbClr val="1F4E78"/>
                          </a:solidFill>
                          <a:effectLst/>
                          <a:latin typeface="Calibri Light" panose="020F0302020204030204" pitchFamily="34" charset="0"/>
                        </a:rPr>
                      </a:br>
                      <a:r>
                        <a:rPr lang="en-US" sz="1100" b="0" i="0" u="none" strike="noStrike">
                          <a:solidFill>
                            <a:srgbClr val="1F4E78"/>
                          </a:solidFill>
                          <a:effectLst/>
                          <a:latin typeface="Calibri Light" panose="020F0302020204030204" pitchFamily="34" charset="0"/>
                        </a:rPr>
                        <a:t>•Shared Services</a:t>
                      </a:r>
                      <a:br>
                        <a:rPr lang="en-US" sz="1100" b="0" i="0" u="none" strike="noStrike">
                          <a:solidFill>
                            <a:srgbClr val="1F4E78"/>
                          </a:solidFill>
                          <a:effectLst/>
                          <a:latin typeface="Calibri Light" panose="020F0302020204030204" pitchFamily="34" charset="0"/>
                        </a:rPr>
                      </a:br>
                      <a:r>
                        <a:rPr lang="en-US" sz="1100" b="0" i="0" u="none" strike="noStrike">
                          <a:solidFill>
                            <a:srgbClr val="1F4E78"/>
                          </a:solidFill>
                          <a:effectLst/>
                          <a:latin typeface="Calibri Light" panose="020F0302020204030204" pitchFamily="34" charset="0"/>
                        </a:rPr>
                        <a:t>•Affiliation Agreement – Medical Institutions, Corporate Responsibilities</a:t>
                      </a:r>
                    </a:p>
                    <a:p>
                      <a:pPr marL="0" marR="0" lvl="0" indent="0" algn="l" defTabSz="457200" rtl="0" eaLnBrk="1" fontAlgn="ctr" latinLnBrk="0" hangingPunct="1">
                        <a:lnSpc>
                          <a:spcPct val="100000"/>
                        </a:lnSpc>
                        <a:spcBef>
                          <a:spcPts val="0"/>
                        </a:spcBef>
                        <a:spcAft>
                          <a:spcPts val="0"/>
                        </a:spcAft>
                        <a:buClrTx/>
                        <a:buSzTx/>
                        <a:buFontTx/>
                        <a:buNone/>
                        <a:tabLst/>
                        <a:defRPr/>
                      </a:pPr>
                      <a:r>
                        <a:rPr lang="en-US" sz="1100" b="0" i="0" u="none" strike="noStrike">
                          <a:solidFill>
                            <a:srgbClr val="1F4E78"/>
                          </a:solidFill>
                          <a:effectLst/>
                          <a:latin typeface="Calibri" panose="020F0502020204030204" pitchFamily="34" charset="0"/>
                        </a:rPr>
                        <a:t>•Product Development</a:t>
                      </a:r>
                      <a:br>
                        <a:rPr lang="en-US" sz="1100" b="0" i="0" u="none" strike="noStrike">
                          <a:solidFill>
                            <a:srgbClr val="1F4E78"/>
                          </a:solidFill>
                          <a:effectLst/>
                          <a:latin typeface="Calibri" panose="020F0502020204030204" pitchFamily="34" charset="0"/>
                        </a:rPr>
                      </a:br>
                      <a:r>
                        <a:rPr lang="en-US" sz="1100" b="0" i="0" u="none" strike="noStrike">
                          <a:solidFill>
                            <a:srgbClr val="1F4E78"/>
                          </a:solidFill>
                          <a:effectLst/>
                          <a:latin typeface="Calibri" panose="020F0502020204030204" pitchFamily="34" charset="0"/>
                        </a:rPr>
                        <a:t>•Culture Change</a:t>
                      </a:r>
                      <a:br>
                        <a:rPr lang="en-US" sz="1100" b="0" i="0" u="none" strike="noStrike">
                          <a:solidFill>
                            <a:srgbClr val="1F4E78"/>
                          </a:solidFill>
                          <a:effectLst/>
                          <a:latin typeface="Calibri Light" panose="020F0302020204030204" pitchFamily="34" charset="0"/>
                        </a:rPr>
                      </a:br>
                      <a:endParaRPr lang="en-US" sz="1100" b="0" i="0" u="none" strike="noStrike">
                        <a:solidFill>
                          <a:srgbClr val="1F4E78"/>
                        </a:solidFill>
                        <a:effectLst/>
                        <a:latin typeface="Calibri Light" panose="020F0302020204030204" pitchFamily="34" charset="0"/>
                      </a:endParaRPr>
                    </a:p>
                  </a:txBody>
                  <a:tcPr marL="6869" marR="6869" marT="6869"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extLst>
                  <a:ext uri="{0D108BD9-81ED-4DB2-BD59-A6C34878D82A}">
                    <a16:rowId xmlns:a16="http://schemas.microsoft.com/office/drawing/2014/main" val="1220515743"/>
                  </a:ext>
                </a:extLst>
              </a:tr>
              <a:tr h="1718301">
                <a:tc>
                  <a:txBody>
                    <a:bodyPr/>
                    <a:lstStyle/>
                    <a:p>
                      <a:pPr algn="ctr" rtl="0" fontAlgn="ctr"/>
                      <a:endParaRPr lang="en-US" sz="1100" b="1" i="0" u="none" strike="noStrike">
                        <a:solidFill>
                          <a:srgbClr val="1F4E78"/>
                        </a:solidFill>
                        <a:effectLst/>
                        <a:latin typeface="Calibri Light" panose="020F0302020204030204" pitchFamily="34" charset="0"/>
                      </a:endParaRPr>
                    </a:p>
                  </a:txBody>
                  <a:tcPr marL="6869" marR="6869" marT="6869" marB="0" anchor="ctr">
                    <a:lnL>
                      <a:noFill/>
                    </a:lnL>
                    <a:lnR w="6350" cap="flat" cmpd="sng" algn="ctr">
                      <a:solidFill>
                        <a:srgbClr val="1F4E78"/>
                      </a:solidFill>
                      <a:prstDash val="solid"/>
                      <a:round/>
                      <a:headEnd type="none" w="med" len="med"/>
                      <a:tailEnd type="none" w="med" len="med"/>
                    </a:lnR>
                    <a:lnT>
                      <a:noFill/>
                    </a:lnT>
                    <a:lnB w="6350" cap="flat" cmpd="sng" algn="ctr">
                      <a:solidFill>
                        <a:srgbClr val="1F4E78"/>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5755591"/>
                  </a:ext>
                </a:extLst>
              </a:tr>
              <a:tr h="178871">
                <a:tc>
                  <a:txBody>
                    <a:bodyPr/>
                    <a:lstStyle/>
                    <a:p>
                      <a:pPr algn="l" rtl="0" fontAlgn="ctr"/>
                      <a:r>
                        <a:rPr lang="en-US" sz="1100" b="1" i="0" u="none" strike="noStrike">
                          <a:solidFill>
                            <a:srgbClr val="365F91"/>
                          </a:solidFill>
                          <a:effectLst/>
                          <a:latin typeface="Calibri Light" panose="020F0302020204030204" pitchFamily="34" charset="0"/>
                        </a:rPr>
                        <a:t>Servant Leadership</a:t>
                      </a:r>
                    </a:p>
                  </a:txBody>
                  <a:tcPr marL="6869" marR="6869" marT="6869" marB="0" anchor="ctr">
                    <a:lnL>
                      <a:noFill/>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a:noFill/>
                    </a:lnB>
                    <a:solidFill>
                      <a:schemeClr val="bg1"/>
                    </a:solidFill>
                  </a:tcPr>
                </a:tc>
                <a:tc rowSpan="2">
                  <a:txBody>
                    <a:bodyPr/>
                    <a:lstStyle/>
                    <a:p>
                      <a:pPr algn="l" fontAlgn="t"/>
                      <a:r>
                        <a:rPr lang="en-US" sz="1100" b="0" i="0" u="none" strike="noStrike">
                          <a:solidFill>
                            <a:srgbClr val="1F4E78"/>
                          </a:solidFill>
                          <a:effectLst/>
                          <a:latin typeface="Calibri Light" panose="020F0302020204030204" pitchFamily="34" charset="0"/>
                        </a:rPr>
                        <a:t>•Volunteer in Community</a:t>
                      </a:r>
                      <a:br>
                        <a:rPr lang="en-US" sz="1100" b="0" i="0" u="none" strike="noStrike">
                          <a:solidFill>
                            <a:srgbClr val="1F4E78"/>
                          </a:solidFill>
                          <a:effectLst/>
                          <a:latin typeface="Calibri Light" panose="020F0302020204030204" pitchFamily="34" charset="0"/>
                        </a:rPr>
                      </a:br>
                      <a:r>
                        <a:rPr lang="en-US" sz="1100" b="0" i="0" u="none" strike="noStrike">
                          <a:solidFill>
                            <a:srgbClr val="1F4E78"/>
                          </a:solidFill>
                          <a:effectLst/>
                          <a:latin typeface="Calibri Light" panose="020F0302020204030204" pitchFamily="34" charset="0"/>
                        </a:rPr>
                        <a:t>•Volunteer in Local Chapter or State Association</a:t>
                      </a:r>
                      <a:br>
                        <a:rPr lang="en-US" sz="1100" b="0" i="0" u="none" strike="noStrike">
                          <a:solidFill>
                            <a:srgbClr val="1F4E78"/>
                          </a:solidFill>
                          <a:effectLst/>
                          <a:latin typeface="Calibri Light" panose="020F0302020204030204" pitchFamily="34" charset="0"/>
                        </a:rPr>
                      </a:br>
                      <a:endParaRPr lang="en-US" sz="1100" b="0" i="0" u="none" strike="noStrike">
                        <a:solidFill>
                          <a:srgbClr val="1F4E78"/>
                        </a:solidFill>
                        <a:effectLst/>
                        <a:latin typeface="Calibri Light" panose="020F0302020204030204" pitchFamily="34" charset="0"/>
                      </a:endParaRPr>
                    </a:p>
                  </a:txBody>
                  <a:tcPr marL="6869" marR="6869" marT="6869" marB="0">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tc rowSpan="2">
                  <a:txBody>
                    <a:bodyPr/>
                    <a:lstStyle/>
                    <a:p>
                      <a:pPr algn="l" rtl="0" fontAlgn="ctr"/>
                      <a:r>
                        <a:rPr lang="en-US" sz="1100" b="0" i="0" u="none" strike="noStrike">
                          <a:solidFill>
                            <a:srgbClr val="365F91"/>
                          </a:solidFill>
                          <a:effectLst/>
                          <a:latin typeface="Calibri Light" panose="020F0302020204030204" pitchFamily="34" charset="0"/>
                        </a:rPr>
                        <a:t>•Volunteer in Local Chapter, State Association and National Association Medical Staff Services</a:t>
                      </a:r>
                    </a:p>
                  </a:txBody>
                  <a:tcPr marL="6869" marR="6869" marT="6869"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tc rowSpan="2">
                  <a:txBody>
                    <a:bodyPr/>
                    <a:lstStyle/>
                    <a:p>
                      <a:pPr algn="l" rtl="0" fontAlgn="ctr"/>
                      <a:r>
                        <a:rPr lang="en-US" sz="1100" b="0" i="0" u="none" strike="noStrike">
                          <a:solidFill>
                            <a:srgbClr val="365F91"/>
                          </a:solidFill>
                          <a:effectLst/>
                          <a:latin typeface="Calibri Light" panose="020F0302020204030204" pitchFamily="34" charset="0"/>
                        </a:rPr>
                        <a:t>•Volunteer in Healthcare Related Associations and Community Services</a:t>
                      </a:r>
                    </a:p>
                  </a:txBody>
                  <a:tcPr marL="6869" marR="6869" marT="6869"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extLst>
                  <a:ext uri="{0D108BD9-81ED-4DB2-BD59-A6C34878D82A}">
                    <a16:rowId xmlns:a16="http://schemas.microsoft.com/office/drawing/2014/main" val="2462737797"/>
                  </a:ext>
                </a:extLst>
              </a:tr>
              <a:tr h="515490">
                <a:tc>
                  <a:txBody>
                    <a:bodyPr/>
                    <a:lstStyle/>
                    <a:p>
                      <a:pPr algn="l" fontAlgn="b"/>
                      <a:r>
                        <a:rPr lang="en-US" sz="1100" b="1" i="0" u="none" strike="noStrike">
                          <a:solidFill>
                            <a:srgbClr val="1F4E78"/>
                          </a:solidFill>
                          <a:effectLst/>
                          <a:latin typeface="Calibri Light" panose="020F0302020204030204" pitchFamily="34" charset="0"/>
                        </a:rPr>
                        <a:t> </a:t>
                      </a:r>
                    </a:p>
                  </a:txBody>
                  <a:tcPr marL="6869" marR="6869" marT="6869" marB="0" anchor="b">
                    <a:lnL>
                      <a:noFill/>
                    </a:lnL>
                    <a:lnR w="6350" cap="flat" cmpd="sng" algn="ctr">
                      <a:solidFill>
                        <a:srgbClr val="1F4E78"/>
                      </a:solidFill>
                      <a:prstDash val="solid"/>
                      <a:round/>
                      <a:headEnd type="none" w="med" len="med"/>
                      <a:tailEnd type="none" w="med" len="med"/>
                    </a:lnR>
                    <a:lnT>
                      <a:noFill/>
                    </a:lnT>
                    <a:lnB w="6350" cap="flat" cmpd="sng" algn="ctr">
                      <a:solidFill>
                        <a:srgbClr val="1F4E78"/>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07288242"/>
                  </a:ext>
                </a:extLst>
              </a:tr>
              <a:tr h="178871">
                <a:tc>
                  <a:txBody>
                    <a:bodyPr/>
                    <a:lstStyle/>
                    <a:p>
                      <a:pPr algn="l" rtl="0" fontAlgn="ctr"/>
                      <a:r>
                        <a:rPr lang="en-US" sz="1100" b="1" i="0" u="none" strike="noStrike">
                          <a:solidFill>
                            <a:srgbClr val="365F91"/>
                          </a:solidFill>
                          <a:effectLst/>
                          <a:latin typeface="Calibri Light" panose="020F0302020204030204" pitchFamily="34" charset="0"/>
                        </a:rPr>
                        <a:t>Professional Contributions</a:t>
                      </a:r>
                    </a:p>
                  </a:txBody>
                  <a:tcPr marL="6869" marR="6869" marT="6869"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a:noFill/>
                    </a:lnB>
                    <a:solidFill>
                      <a:schemeClr val="bg1"/>
                    </a:solidFill>
                  </a:tcPr>
                </a:tc>
                <a:tc rowSpan="2">
                  <a:txBody>
                    <a:bodyPr/>
                    <a:lstStyle/>
                    <a:p>
                      <a:pPr algn="ctr" rtl="0" fontAlgn="ctr"/>
                      <a:r>
                        <a:rPr lang="en-US" sz="1100" b="0" i="0" u="none" strike="noStrike">
                          <a:solidFill>
                            <a:srgbClr val="365F91"/>
                          </a:solidFill>
                          <a:effectLst/>
                          <a:latin typeface="Calibri Light" panose="020F0302020204030204" pitchFamily="34" charset="0"/>
                        </a:rPr>
                        <a:t>•Local Chapter Medical Staff Services Newsletter</a:t>
                      </a:r>
                      <a:br>
                        <a:rPr lang="en-US" sz="1100" b="0" i="0" u="none" strike="noStrike">
                          <a:solidFill>
                            <a:srgbClr val="365F91"/>
                          </a:solidFill>
                          <a:effectLst/>
                          <a:latin typeface="Calibri Light" panose="020F0302020204030204" pitchFamily="34" charset="0"/>
                        </a:rPr>
                      </a:br>
                      <a:r>
                        <a:rPr lang="en-US" sz="1100" b="0" i="0" u="none" strike="noStrike">
                          <a:solidFill>
                            <a:srgbClr val="365F91"/>
                          </a:solidFill>
                          <a:effectLst/>
                          <a:latin typeface="Calibri Light" panose="020F0302020204030204" pitchFamily="34" charset="0"/>
                        </a:rPr>
                        <a:t>•Medical Staff Newsletter</a:t>
                      </a:r>
                      <a:br>
                        <a:rPr lang="en-US" sz="1100" b="0" i="0" u="none" strike="noStrike">
                          <a:solidFill>
                            <a:srgbClr val="365F91"/>
                          </a:solidFill>
                          <a:effectLst/>
                          <a:latin typeface="Calibri Light" panose="020F0302020204030204" pitchFamily="34" charset="0"/>
                        </a:rPr>
                      </a:br>
                      <a:endParaRPr lang="en-US" sz="1100" b="0" i="0" u="none" strike="noStrike">
                        <a:solidFill>
                          <a:srgbClr val="365F91"/>
                        </a:solidFill>
                        <a:effectLst/>
                        <a:latin typeface="Calibri Light" panose="020F0302020204030204" pitchFamily="34" charset="0"/>
                      </a:endParaRPr>
                    </a:p>
                  </a:txBody>
                  <a:tcPr marL="6869" marR="6869" marT="6869" marB="0" anchor="ctr">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a:noFill/>
                    </a:lnB>
                    <a:solidFill>
                      <a:schemeClr val="bg1"/>
                    </a:solidFill>
                  </a:tcPr>
                </a:tc>
                <a:tc rowSpan="4">
                  <a:txBody>
                    <a:bodyPr/>
                    <a:lstStyle/>
                    <a:p>
                      <a:pPr algn="l" fontAlgn="b"/>
                      <a:r>
                        <a:rPr lang="en-US" sz="1100" b="0" i="0" u="none" strike="noStrike">
                          <a:solidFill>
                            <a:srgbClr val="1F4E78"/>
                          </a:solidFill>
                          <a:effectLst/>
                          <a:latin typeface="Calibri Light" panose="020F0302020204030204" pitchFamily="34" charset="0"/>
                        </a:rPr>
                        <a:t>•State or national medical staff services publication or web content</a:t>
                      </a:r>
                      <a:br>
                        <a:rPr lang="en-US" sz="1100" b="0" i="0" u="none" strike="noStrike">
                          <a:solidFill>
                            <a:srgbClr val="1F4E78"/>
                          </a:solidFill>
                          <a:effectLst/>
                          <a:latin typeface="Calibri Light" panose="020F0302020204030204" pitchFamily="34" charset="0"/>
                        </a:rPr>
                      </a:br>
                      <a:r>
                        <a:rPr lang="en-US" sz="1100" b="0" i="0" u="none" strike="noStrike">
                          <a:solidFill>
                            <a:srgbClr val="1F4E78"/>
                          </a:solidFill>
                          <a:effectLst/>
                          <a:latin typeface="Calibri Light" panose="020F0302020204030204" pitchFamily="34" charset="0"/>
                        </a:rPr>
                        <a:t>•Editor of Newsletter</a:t>
                      </a:r>
                      <a:br>
                        <a:rPr lang="en-US" sz="1100" b="0" i="0" u="none" strike="noStrike">
                          <a:solidFill>
                            <a:srgbClr val="1F4E78"/>
                          </a:solidFill>
                          <a:effectLst/>
                          <a:latin typeface="Calibri Light" panose="020F0302020204030204" pitchFamily="34" charset="0"/>
                        </a:rPr>
                      </a:br>
                      <a:r>
                        <a:rPr lang="en-US" sz="1100" b="0" i="0" u="none" strike="noStrike">
                          <a:solidFill>
                            <a:srgbClr val="1F4E78"/>
                          </a:solidFill>
                          <a:effectLst/>
                          <a:latin typeface="Calibri Light" panose="020F0302020204030204" pitchFamily="34" charset="0"/>
                        </a:rPr>
                        <a:t>•Peer Review Publications</a:t>
                      </a:r>
                      <a:br>
                        <a:rPr lang="en-US" sz="1100" b="0" i="0" u="none" strike="noStrike">
                          <a:solidFill>
                            <a:srgbClr val="1F4E78"/>
                          </a:solidFill>
                          <a:effectLst/>
                          <a:latin typeface="Calibri Light" panose="020F0302020204030204" pitchFamily="34" charset="0"/>
                        </a:rPr>
                      </a:br>
                      <a:r>
                        <a:rPr lang="en-US" sz="1100" b="0" i="0" u="none" strike="noStrike">
                          <a:solidFill>
                            <a:srgbClr val="1F4E78"/>
                          </a:solidFill>
                          <a:effectLst/>
                          <a:latin typeface="Calibri Light" panose="020F0302020204030204" pitchFamily="34" charset="0"/>
                        </a:rPr>
                        <a:t>•Book Contributor</a:t>
                      </a:r>
                      <a:br>
                        <a:rPr lang="en-US" sz="1100" b="0" i="0" u="none" strike="noStrike">
                          <a:solidFill>
                            <a:srgbClr val="1F4E78"/>
                          </a:solidFill>
                          <a:effectLst/>
                          <a:latin typeface="Calibri Light" panose="020F0302020204030204" pitchFamily="34" charset="0"/>
                        </a:rPr>
                      </a:br>
                      <a:r>
                        <a:rPr lang="en-US" sz="1100" b="0" i="0" u="none" strike="noStrike">
                          <a:solidFill>
                            <a:srgbClr val="1F4E78"/>
                          </a:solidFill>
                          <a:effectLst/>
                          <a:latin typeface="Calibri Light" panose="020F0302020204030204" pitchFamily="34" charset="0"/>
                        </a:rPr>
                        <a:t>•Serve as an Expert Witness</a:t>
                      </a:r>
                      <a:br>
                        <a:rPr lang="en-US" sz="1100" b="0" i="0" u="none" strike="noStrike">
                          <a:solidFill>
                            <a:srgbClr val="1F4E78"/>
                          </a:solidFill>
                          <a:effectLst/>
                          <a:latin typeface="Calibri Light" panose="020F0302020204030204" pitchFamily="34" charset="0"/>
                        </a:rPr>
                      </a:br>
                      <a:r>
                        <a:rPr lang="en-US" sz="1100" b="0" i="0" u="none" strike="noStrike">
                          <a:solidFill>
                            <a:srgbClr val="1F4E78"/>
                          </a:solidFill>
                          <a:effectLst/>
                          <a:latin typeface="Calibri Light" panose="020F0302020204030204" pitchFamily="34" charset="0"/>
                        </a:rPr>
                        <a:t>•Presentations for Professional and/or Healthcare Organizations</a:t>
                      </a:r>
                      <a:br>
                        <a:rPr lang="en-US" sz="1100" b="0" i="0" u="none" strike="noStrike">
                          <a:solidFill>
                            <a:srgbClr val="1F4E78"/>
                          </a:solidFill>
                          <a:effectLst/>
                          <a:latin typeface="Calibri Light" panose="020F0302020204030204" pitchFamily="34" charset="0"/>
                        </a:rPr>
                      </a:br>
                      <a:endParaRPr lang="en-US" sz="1100" b="0" i="0" u="none" strike="noStrike">
                        <a:solidFill>
                          <a:srgbClr val="1F4E78"/>
                        </a:solidFill>
                        <a:effectLst/>
                        <a:latin typeface="Calibri Light" panose="020F0302020204030204" pitchFamily="34" charset="0"/>
                      </a:endParaRPr>
                    </a:p>
                  </a:txBody>
                  <a:tcPr marL="6869" marR="6869" marT="6869"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tc rowSpan="4">
                  <a:txBody>
                    <a:bodyPr/>
                    <a:lstStyle/>
                    <a:p>
                      <a:pPr algn="l" fontAlgn="b"/>
                      <a:r>
                        <a:rPr lang="en-US" sz="1100" b="0" i="0" u="none" strike="noStrike">
                          <a:solidFill>
                            <a:srgbClr val="1F4E78"/>
                          </a:solidFill>
                          <a:effectLst/>
                          <a:latin typeface="Calibri Light" panose="020F0302020204030204" pitchFamily="34" charset="0"/>
                        </a:rPr>
                        <a:t>•Serve on National Healthcare Related Interest Groups</a:t>
                      </a:r>
                      <a:br>
                        <a:rPr lang="en-US" sz="1100" b="0" i="0" u="none" strike="noStrike">
                          <a:solidFill>
                            <a:srgbClr val="1F4E78"/>
                          </a:solidFill>
                          <a:effectLst/>
                          <a:latin typeface="Calibri Light" panose="020F0302020204030204" pitchFamily="34" charset="0"/>
                        </a:rPr>
                      </a:br>
                      <a:r>
                        <a:rPr lang="en-US" sz="1100" b="0" i="0" u="none" strike="noStrike">
                          <a:solidFill>
                            <a:srgbClr val="1F4E78"/>
                          </a:solidFill>
                          <a:effectLst/>
                          <a:latin typeface="Calibri Light" panose="020F0302020204030204" pitchFamily="34" charset="0"/>
                        </a:rPr>
                        <a:t>•National Association Medical Staff Services Publication and/or other Healthcare Organizations</a:t>
                      </a:r>
                      <a:br>
                        <a:rPr lang="en-US" sz="1100" b="0" i="0" u="none" strike="noStrike">
                          <a:solidFill>
                            <a:srgbClr val="1F4E78"/>
                          </a:solidFill>
                          <a:effectLst/>
                          <a:latin typeface="Calibri Light" panose="020F0302020204030204" pitchFamily="34" charset="0"/>
                        </a:rPr>
                      </a:br>
                      <a:r>
                        <a:rPr lang="en-US" sz="1100" b="0" i="0" u="none" strike="noStrike">
                          <a:solidFill>
                            <a:srgbClr val="1F4E78"/>
                          </a:solidFill>
                          <a:effectLst/>
                          <a:latin typeface="Calibri Light" panose="020F0302020204030204" pitchFamily="34" charset="0"/>
                        </a:rPr>
                        <a:t>•Fellow designation in NAMSS and/or related professional organizations</a:t>
                      </a:r>
                      <a:br>
                        <a:rPr lang="en-US" sz="1100" b="0" i="0" u="none" strike="noStrike">
                          <a:solidFill>
                            <a:srgbClr val="1F4E78"/>
                          </a:solidFill>
                          <a:effectLst/>
                          <a:latin typeface="Calibri Light" panose="020F0302020204030204" pitchFamily="34" charset="0"/>
                        </a:rPr>
                      </a:br>
                      <a:endParaRPr lang="en-US" sz="1100" b="0" i="0" u="none" strike="noStrike">
                        <a:solidFill>
                          <a:srgbClr val="1F4E78"/>
                        </a:solidFill>
                        <a:effectLst/>
                        <a:latin typeface="Calibri Light" panose="020F0302020204030204" pitchFamily="34" charset="0"/>
                      </a:endParaRPr>
                    </a:p>
                  </a:txBody>
                  <a:tcPr marL="6869" marR="6869" marT="6869"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chemeClr val="bg1"/>
                    </a:solidFill>
                  </a:tcPr>
                </a:tc>
                <a:extLst>
                  <a:ext uri="{0D108BD9-81ED-4DB2-BD59-A6C34878D82A}">
                    <a16:rowId xmlns:a16="http://schemas.microsoft.com/office/drawing/2014/main" val="3869893669"/>
                  </a:ext>
                </a:extLst>
              </a:tr>
              <a:tr h="515490">
                <a:tc>
                  <a:txBody>
                    <a:bodyPr/>
                    <a:lstStyle/>
                    <a:p>
                      <a:pPr algn="l" fontAlgn="b"/>
                      <a:r>
                        <a:rPr lang="en-US" sz="1100" b="0" i="0" u="none" strike="noStrike">
                          <a:solidFill>
                            <a:srgbClr val="1F4E78"/>
                          </a:solidFill>
                          <a:effectLst/>
                          <a:latin typeface="Calibri Light" panose="020F0302020204030204" pitchFamily="34" charset="0"/>
                        </a:rPr>
                        <a:t> </a:t>
                      </a:r>
                    </a:p>
                  </a:txBody>
                  <a:tcPr marL="6869" marR="6869" marT="6869"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a:noFill/>
                    </a:lnT>
                    <a:lnB>
                      <a:noFill/>
                    </a:lnB>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99519215"/>
                  </a:ext>
                </a:extLst>
              </a:tr>
              <a:tr h="178871">
                <a:tc>
                  <a:txBody>
                    <a:bodyPr/>
                    <a:lstStyle/>
                    <a:p>
                      <a:pPr algn="l" fontAlgn="b"/>
                      <a:r>
                        <a:rPr lang="en-US" sz="1100" b="0" i="0" u="none" strike="noStrike">
                          <a:solidFill>
                            <a:srgbClr val="1F4E78"/>
                          </a:solidFill>
                          <a:effectLst/>
                          <a:latin typeface="Calibri Light" panose="020F0302020204030204" pitchFamily="34" charset="0"/>
                        </a:rPr>
                        <a:t> </a:t>
                      </a:r>
                    </a:p>
                  </a:txBody>
                  <a:tcPr marL="6869" marR="6869" marT="6869"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a:noFill/>
                    </a:lnT>
                    <a:lnB>
                      <a:noFill/>
                    </a:lnB>
                    <a:solidFill>
                      <a:schemeClr val="bg1"/>
                    </a:solidFill>
                  </a:tcPr>
                </a:tc>
                <a:tc>
                  <a:txBody>
                    <a:bodyPr/>
                    <a:lstStyle/>
                    <a:p>
                      <a:pPr algn="l" fontAlgn="b"/>
                      <a:r>
                        <a:rPr lang="en-US" sz="1100" b="0" i="0" u="none" strike="noStrike">
                          <a:solidFill>
                            <a:srgbClr val="1F4E78"/>
                          </a:solidFill>
                          <a:effectLst/>
                          <a:latin typeface="Calibri Light" panose="020F0302020204030204" pitchFamily="34" charset="0"/>
                        </a:rPr>
                        <a:t> </a:t>
                      </a:r>
                    </a:p>
                  </a:txBody>
                  <a:tcPr marL="6869" marR="6869" marT="6869"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a:noFill/>
                    </a:lnT>
                    <a:lnB>
                      <a:noFill/>
                    </a:lnB>
                    <a:solidFill>
                      <a:schemeClr val="bg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13278"/>
                  </a:ext>
                </a:extLst>
              </a:tr>
              <a:tr h="756330">
                <a:tc>
                  <a:txBody>
                    <a:bodyPr/>
                    <a:lstStyle/>
                    <a:p>
                      <a:pPr algn="l" fontAlgn="b"/>
                      <a:r>
                        <a:rPr lang="en-US" sz="1100" b="0" i="0" u="none" strike="noStrike">
                          <a:solidFill>
                            <a:srgbClr val="1F4E78"/>
                          </a:solidFill>
                          <a:effectLst/>
                          <a:latin typeface="Calibri Light" panose="020F0302020204030204" pitchFamily="34" charset="0"/>
                        </a:rPr>
                        <a:t> </a:t>
                      </a:r>
                    </a:p>
                  </a:txBody>
                  <a:tcPr marL="6869" marR="6869" marT="6869"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a:noFill/>
                    </a:lnT>
                    <a:lnB w="6350" cap="flat" cmpd="sng" algn="ctr">
                      <a:solidFill>
                        <a:srgbClr val="1F4E78"/>
                      </a:solidFill>
                      <a:prstDash val="solid"/>
                      <a:round/>
                      <a:headEnd type="none" w="med" len="med"/>
                      <a:tailEnd type="none" w="med" len="med"/>
                    </a:lnB>
                    <a:solidFill>
                      <a:schemeClr val="bg1"/>
                    </a:solidFill>
                  </a:tcPr>
                </a:tc>
                <a:tc>
                  <a:txBody>
                    <a:bodyPr/>
                    <a:lstStyle/>
                    <a:p>
                      <a:pPr algn="l" fontAlgn="b"/>
                      <a:r>
                        <a:rPr lang="en-US" sz="1100" b="0" i="0" u="none" strike="noStrike">
                          <a:solidFill>
                            <a:srgbClr val="1F4E78"/>
                          </a:solidFill>
                          <a:effectLst/>
                          <a:latin typeface="Calibri Light" panose="020F0302020204030204" pitchFamily="34" charset="0"/>
                        </a:rPr>
                        <a:t> </a:t>
                      </a:r>
                    </a:p>
                  </a:txBody>
                  <a:tcPr marL="6869" marR="6869" marT="6869"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a:noFill/>
                    </a:lnT>
                    <a:lnB w="6350" cap="flat" cmpd="sng" algn="ctr">
                      <a:solidFill>
                        <a:srgbClr val="1F4E78"/>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313293414"/>
                  </a:ext>
                </a:extLst>
              </a:tr>
            </a:tbl>
          </a:graphicData>
        </a:graphic>
      </p:graphicFrame>
      <p:sp>
        <p:nvSpPr>
          <p:cNvPr id="115" name="Text Placeholder 12"/>
          <p:cNvSpPr>
            <a:spLocks noGrp="1"/>
          </p:cNvSpPr>
          <p:nvPr>
            <p:ph type="body" sz="quarter" idx="11"/>
          </p:nvPr>
        </p:nvSpPr>
        <p:spPr>
          <a:xfrm>
            <a:off x="1348179" y="19784"/>
            <a:ext cx="6485741" cy="299184"/>
          </a:xfrm>
        </p:spPr>
        <p:txBody>
          <a:bodyPr/>
          <a:lstStyle/>
          <a:p>
            <a:r>
              <a:rPr lang="en-US">
                <a:solidFill>
                  <a:schemeClr val="bg1">
                    <a:lumMod val="95000"/>
                  </a:schemeClr>
                </a:solidFill>
              </a:rPr>
              <a:t>NAMSS Leadership Career Path (Continued)</a:t>
            </a:r>
          </a:p>
          <a:p>
            <a:endParaRPr lang="en-US">
              <a:solidFill>
                <a:schemeClr val="bg1">
                  <a:lumMod val="95000"/>
                </a:schemeClr>
              </a:solidFill>
            </a:endParaRPr>
          </a:p>
          <a:p>
            <a:endParaRPr lang="en-US"/>
          </a:p>
        </p:txBody>
      </p:sp>
    </p:spTree>
    <p:extLst>
      <p:ext uri="{BB962C8B-B14F-4D97-AF65-F5344CB8AC3E}">
        <p14:creationId xmlns:p14="http://schemas.microsoft.com/office/powerpoint/2010/main" val="12877062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34272" y="120185"/>
            <a:ext cx="8451773" cy="556317"/>
          </a:xfrm>
        </p:spPr>
        <p:txBody>
          <a:bodyPr rtlCol="0">
            <a:noAutofit/>
          </a:bodyPr>
          <a:lstStyle/>
          <a:p>
            <a:pPr fontAlgn="auto">
              <a:spcAft>
                <a:spcPts val="0"/>
              </a:spcAft>
              <a:defRPr/>
            </a:pPr>
            <a:r>
              <a:rPr lang="en-US" sz="2800">
                <a:solidFill>
                  <a:schemeClr val="tx1"/>
                </a:solidFill>
              </a:rPr>
              <a:t>Defining Tomorrow’s MSP</a:t>
            </a:r>
            <a:r>
              <a:rPr lang="en-US" sz="2800" baseline="30000"/>
              <a:t>®</a:t>
            </a:r>
            <a:r>
              <a:rPr lang="en-US" sz="2800">
                <a:solidFill>
                  <a:schemeClr val="tx1"/>
                </a:solidFill>
              </a:rPr>
              <a:t>: The Future of the Medical Services Profession Report</a:t>
            </a:r>
          </a:p>
        </p:txBody>
      </p:sp>
      <p:sp>
        <p:nvSpPr>
          <p:cNvPr id="6" name="TextBox 2"/>
          <p:cNvSpPr txBox="1">
            <a:spLocks noChangeArrowheads="1"/>
          </p:cNvSpPr>
          <p:nvPr/>
        </p:nvSpPr>
        <p:spPr bwMode="auto">
          <a:xfrm>
            <a:off x="947057" y="3273743"/>
            <a:ext cx="742893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b="1"/>
              <a:t> </a:t>
            </a:r>
          </a:p>
          <a:p>
            <a:pPr algn="ctr" eaLnBrk="1" hangingPunct="1"/>
            <a:r>
              <a:rPr lang="en-US" b="1"/>
              <a:t> </a:t>
            </a:r>
            <a:endParaRPr lang="en-US" sz="3200" b="1"/>
          </a:p>
          <a:p>
            <a:pPr algn="ctr" eaLnBrk="1" hangingPunct="1"/>
            <a:endParaRPr lang="en-US" sz="2400" b="1"/>
          </a:p>
        </p:txBody>
      </p:sp>
      <p:sp>
        <p:nvSpPr>
          <p:cNvPr id="10" name="TextBox 9"/>
          <p:cNvSpPr txBox="1"/>
          <p:nvPr/>
        </p:nvSpPr>
        <p:spPr>
          <a:xfrm>
            <a:off x="2916585" y="4474072"/>
            <a:ext cx="6153665" cy="369332"/>
          </a:xfrm>
          <a:prstGeom prst="rect">
            <a:avLst/>
          </a:prstGeom>
          <a:noFill/>
        </p:spPr>
        <p:txBody>
          <a:bodyPr wrap="square" rtlCol="0">
            <a:spAutoFit/>
          </a:bodyPr>
          <a:lstStyle/>
          <a:p>
            <a:pPr lvl="1" eaLnBrk="1" hangingPunct="1">
              <a:spcBef>
                <a:spcPct val="20000"/>
              </a:spcBef>
              <a:buClr>
                <a:srgbClr val="62A70F"/>
              </a:buClr>
            </a:pPr>
            <a:r>
              <a:rPr lang="en-US" sz="1800">
                <a:latin typeface=""/>
                <a:ea typeface="ＭＳ Ｐゴシック" charset="0"/>
                <a:hlinkClick r:id="rId3"/>
              </a:rPr>
              <a:t>https://www.namss.org/Advocacy/Tomorrows-MSP</a:t>
            </a:r>
            <a:endParaRPr lang="en-US" sz="1800">
              <a:latin typeface=""/>
              <a:ea typeface="ＭＳ Ｐゴシック" charset="0"/>
            </a:endParaRPr>
          </a:p>
        </p:txBody>
      </p:sp>
      <p:pic>
        <p:nvPicPr>
          <p:cNvPr id="1026" name="Picture 2" descr="https://www.namss.org/portals/0/Tomorrows%20MSP/TMSP%20Report%20Thumbnail.png?ver=2020-10-01-161440-2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057" y="1188234"/>
            <a:ext cx="2407887" cy="31160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www.namss.org/portals/0/Builder.png?ver=2021-10-19-144804-9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8642" y="1185906"/>
            <a:ext cx="4637419" cy="3118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1908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5198" y="72171"/>
            <a:ext cx="8451773" cy="556317"/>
          </a:xfrm>
        </p:spPr>
        <p:txBody>
          <a:bodyPr>
            <a:normAutofit fontScale="90000"/>
          </a:bodyPr>
          <a:lstStyle/>
          <a:p>
            <a:r>
              <a:rPr lang="en-US"/>
              <a:t>The MSP of Tomorrow Starts Today</a:t>
            </a:r>
            <a:br>
              <a:rPr lang="en-US"/>
            </a:br>
            <a:r>
              <a:rPr lang="en-US"/>
              <a:t>Tomorrow’s MSP</a:t>
            </a:r>
            <a:r>
              <a:rPr lang="en-US" baseline="30000"/>
              <a:t>®</a:t>
            </a:r>
            <a:r>
              <a:rPr lang="en-US"/>
              <a:t> </a:t>
            </a:r>
          </a:p>
        </p:txBody>
      </p:sp>
      <p:pic>
        <p:nvPicPr>
          <p:cNvPr id="5" name="Picture 2" descr="https://www.namss.org/portals/0/Images/NAMSS_426185-29_TomorrowsMSP_Graphics_820x312.jpg">
            <a:extLst>
              <a:ext uri="{FF2B5EF4-FFF2-40B4-BE49-F238E27FC236}">
                <a16:creationId xmlns:a16="http://schemas.microsoft.com/office/drawing/2014/main" id="{7D71642D-299F-490F-8EC1-D0B9F0AFA70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055677">
            <a:off x="5388937" y="1112337"/>
            <a:ext cx="3564328" cy="13561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94DFE77-4D17-41A6-87BD-F5AA15EC2111}"/>
              </a:ext>
            </a:extLst>
          </p:cNvPr>
          <p:cNvSpPr txBox="1"/>
          <p:nvPr/>
        </p:nvSpPr>
        <p:spPr>
          <a:xfrm>
            <a:off x="385198" y="3878040"/>
            <a:ext cx="4140790" cy="461665"/>
          </a:xfrm>
          <a:prstGeom prst="rect">
            <a:avLst/>
          </a:prstGeom>
          <a:noFill/>
        </p:spPr>
        <p:txBody>
          <a:bodyPr wrap="square">
            <a:spAutoFit/>
          </a:bodyPr>
          <a:lstStyle/>
          <a:p>
            <a:r>
              <a:rPr lang="en-US">
                <a:hlinkClick r:id="rId4"/>
              </a:rPr>
              <a:t>https://youtu.be/jzsv-MA80SM</a:t>
            </a:r>
            <a:r>
              <a:rPr lang="en-US"/>
              <a:t> </a:t>
            </a:r>
          </a:p>
        </p:txBody>
      </p:sp>
      <p:pic>
        <p:nvPicPr>
          <p:cNvPr id="10" name="Content Placeholder 9"/>
          <p:cNvPicPr>
            <a:picLocks noGrp="1" noChangeAspect="1"/>
          </p:cNvPicPr>
          <p:nvPr>
            <p:ph idx="1"/>
          </p:nvPr>
        </p:nvPicPr>
        <p:blipFill>
          <a:blip r:embed="rId5"/>
          <a:stretch>
            <a:fillRect/>
          </a:stretch>
        </p:blipFill>
        <p:spPr>
          <a:xfrm>
            <a:off x="385198" y="1128408"/>
            <a:ext cx="4305407" cy="22548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p:cNvPicPr>
            <a:picLocks noChangeAspect="1"/>
          </p:cNvPicPr>
          <p:nvPr/>
        </p:nvPicPr>
        <p:blipFill>
          <a:blip r:embed="rId6"/>
          <a:stretch>
            <a:fillRect/>
          </a:stretch>
        </p:blipFill>
        <p:spPr>
          <a:xfrm>
            <a:off x="5035689" y="2882617"/>
            <a:ext cx="3801282" cy="19908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618926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11443" y="105541"/>
            <a:ext cx="8698877" cy="556317"/>
          </a:xfrm>
        </p:spPr>
        <p:txBody>
          <a:bodyPr>
            <a:noAutofit/>
          </a:bodyPr>
          <a:lstStyle/>
          <a:p>
            <a:r>
              <a:rPr lang="en-US" sz="2800">
                <a:latin typeface="Myriad Pro"/>
              </a:rPr>
              <a:t>FSMB Interstate Medical Licensure Compact (IMLC)</a:t>
            </a:r>
            <a:endParaRPr lang="en-US" sz="2800"/>
          </a:p>
        </p:txBody>
      </p:sp>
      <p:sp>
        <p:nvSpPr>
          <p:cNvPr id="3" name="Content Placeholder 2"/>
          <p:cNvSpPr>
            <a:spLocks noGrp="1"/>
          </p:cNvSpPr>
          <p:nvPr>
            <p:ph idx="1"/>
          </p:nvPr>
        </p:nvSpPr>
        <p:spPr>
          <a:xfrm>
            <a:off x="211444" y="1377264"/>
            <a:ext cx="3777508" cy="3856916"/>
          </a:xfrm>
        </p:spPr>
        <p:txBody>
          <a:bodyPr rtlCol="0">
            <a:normAutofit/>
          </a:bodyPr>
          <a:lstStyle/>
          <a:p>
            <a:pPr eaLnBrk="1" fontAlgn="auto" hangingPunct="1">
              <a:spcBef>
                <a:spcPts val="0"/>
              </a:spcBef>
              <a:spcAft>
                <a:spcPts val="1200"/>
              </a:spcAft>
              <a:defRPr/>
            </a:pPr>
            <a:r>
              <a:rPr lang="en-US" sz="1600"/>
              <a:t>Makes it easier for physicians to obtain licenses to practice in multiple states.</a:t>
            </a:r>
          </a:p>
          <a:p>
            <a:pPr eaLnBrk="1" fontAlgn="auto" hangingPunct="1">
              <a:spcBef>
                <a:spcPts val="0"/>
              </a:spcBef>
              <a:spcAft>
                <a:spcPts val="1200"/>
              </a:spcAft>
              <a:defRPr/>
            </a:pPr>
            <a:r>
              <a:rPr lang="en-US" sz="1600"/>
              <a:t>Strengthens public protections by enhancing the ability of states to share investigative and disciplinary information.</a:t>
            </a:r>
          </a:p>
          <a:p>
            <a:pPr fontAlgn="auto">
              <a:spcAft>
                <a:spcPts val="0"/>
              </a:spcAft>
              <a:defRPr/>
            </a:pPr>
            <a:r>
              <a:rPr lang="en-US" sz="1600"/>
              <a:t>NAMSS official position on FSMB Interstate Medical Licensure Compact available at the end of presentation or on the NAMSS site.</a:t>
            </a:r>
            <a:r>
              <a:rPr lang="en-US" sz="1600">
                <a:solidFill>
                  <a:srgbClr val="007582"/>
                </a:solidFill>
              </a:rPr>
              <a:t> </a:t>
            </a:r>
          </a:p>
          <a:p>
            <a:pPr marL="0" indent="0" fontAlgn="auto">
              <a:spcAft>
                <a:spcPts val="0"/>
              </a:spcAft>
              <a:buNone/>
              <a:defRPr/>
            </a:pPr>
            <a:r>
              <a:rPr lang="en-US" sz="1600">
                <a:solidFill>
                  <a:srgbClr val="007582"/>
                </a:solidFill>
              </a:rPr>
              <a:t>https://www.imlcc.org/participating-states/</a:t>
            </a:r>
          </a:p>
        </p:txBody>
      </p:sp>
      <p:sp>
        <p:nvSpPr>
          <p:cNvPr id="4" name="TextBox 3">
            <a:extLst>
              <a:ext uri="{FF2B5EF4-FFF2-40B4-BE49-F238E27FC236}">
                <a16:creationId xmlns:a16="http://schemas.microsoft.com/office/drawing/2014/main" id="{E7493F40-13F9-4764-8724-363D524970B2}"/>
              </a:ext>
            </a:extLst>
          </p:cNvPr>
          <p:cNvSpPr txBox="1"/>
          <p:nvPr/>
        </p:nvSpPr>
        <p:spPr>
          <a:xfrm>
            <a:off x="94459" y="1031240"/>
            <a:ext cx="8932844" cy="1000274"/>
          </a:xfrm>
          <a:prstGeom prst="rect">
            <a:avLst/>
          </a:prstGeom>
          <a:noFill/>
        </p:spPr>
        <p:txBody>
          <a:bodyPr wrap="square" rtlCol="0">
            <a:spAutoFit/>
          </a:bodyPr>
          <a:lstStyle/>
          <a:p>
            <a:pPr eaLnBrk="1" fontAlgn="auto" hangingPunct="1">
              <a:spcAft>
                <a:spcPts val="0"/>
              </a:spcAft>
              <a:defRPr/>
            </a:pPr>
            <a:r>
              <a:rPr lang="en-US" sz="1600">
                <a:latin typeface="+mj-lt"/>
              </a:rPr>
              <a:t>Mission: To increase access to health care for patients in underserved or rural areas. </a:t>
            </a:r>
            <a:r>
              <a:rPr lang="en-US" sz="1600"/>
              <a:t>IMLCC.org </a:t>
            </a:r>
            <a:endParaRPr lang="en-US" sz="1600">
              <a:latin typeface="+mj-lt"/>
            </a:endParaRPr>
          </a:p>
          <a:p>
            <a:pPr eaLnBrk="1" fontAlgn="auto" hangingPunct="1">
              <a:spcAft>
                <a:spcPts val="0"/>
              </a:spcAft>
              <a:defRPr/>
            </a:pPr>
            <a:endParaRPr lang="en-US" sz="1600">
              <a:latin typeface="+mj-lt"/>
            </a:endParaRPr>
          </a:p>
          <a:p>
            <a:pPr eaLnBrk="1" fontAlgn="auto" hangingPunct="1">
              <a:spcAft>
                <a:spcPts val="0"/>
              </a:spcAft>
              <a:defRPr/>
            </a:pPr>
            <a:br>
              <a:rPr lang="en-US" sz="1600">
                <a:latin typeface="+mj-lt"/>
              </a:rPr>
            </a:br>
            <a:endParaRPr lang="en-US" sz="1100">
              <a:latin typeface="+mj-lt"/>
            </a:endParaRPr>
          </a:p>
        </p:txBody>
      </p:sp>
      <p:pic>
        <p:nvPicPr>
          <p:cNvPr id="5" name="Picture 4">
            <a:extLst>
              <a:ext uri="{FF2B5EF4-FFF2-40B4-BE49-F238E27FC236}">
                <a16:creationId xmlns:a16="http://schemas.microsoft.com/office/drawing/2014/main" id="{B51D717C-B121-4C3F-BBD8-9E089D121020}"/>
              </a:ext>
            </a:extLst>
          </p:cNvPr>
          <p:cNvPicPr/>
          <p:nvPr/>
        </p:nvPicPr>
        <p:blipFill rotWithShape="1">
          <a:blip r:embed="rId3"/>
          <a:srcRect l="64602" t="13826" r="7620" b="6889"/>
          <a:stretch/>
        </p:blipFill>
        <p:spPr bwMode="auto">
          <a:xfrm>
            <a:off x="4124960" y="1377264"/>
            <a:ext cx="4811911" cy="39624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500147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0108" y="1095283"/>
            <a:ext cx="8993892" cy="2952934"/>
          </a:xfrm>
        </p:spPr>
        <p:txBody>
          <a:bodyPr/>
          <a:lstStyle/>
          <a:p>
            <a:pPr marL="0" indent="0">
              <a:buNone/>
            </a:pPr>
            <a:r>
              <a:rPr lang="en-US" sz="1800" b="1"/>
              <a:t>Credentialing by Proxy Guide – Telemedicine – updated in 2022</a:t>
            </a:r>
            <a:endParaRPr lang="en-US" sz="1800"/>
          </a:p>
          <a:p>
            <a:pPr marL="0" indent="0">
              <a:buNone/>
            </a:pPr>
            <a:r>
              <a:rPr lang="en-US" sz="1800"/>
              <a:t>Joint Work Group with American Telemedicine Association (ATA) </a:t>
            </a:r>
            <a:br>
              <a:rPr lang="en-US" sz="1800"/>
            </a:br>
            <a:endParaRPr lang="en-US" sz="1800"/>
          </a:p>
          <a:p>
            <a:pPr lvl="1">
              <a:spcBef>
                <a:spcPts val="0"/>
              </a:spcBef>
              <a:spcAft>
                <a:spcPts val="1200"/>
              </a:spcAft>
            </a:pPr>
            <a:r>
              <a:rPr lang="en-US" sz="1800"/>
              <a:t>Glossary of Terms</a:t>
            </a:r>
          </a:p>
          <a:p>
            <a:pPr lvl="1">
              <a:spcBef>
                <a:spcPts val="0"/>
              </a:spcBef>
              <a:spcAft>
                <a:spcPts val="1200"/>
              </a:spcAft>
            </a:pPr>
            <a:r>
              <a:rPr lang="en-US" sz="1800"/>
              <a:t>The Existing Credentialing Process</a:t>
            </a:r>
          </a:p>
          <a:p>
            <a:pPr lvl="1">
              <a:spcBef>
                <a:spcPts val="0"/>
              </a:spcBef>
              <a:spcAft>
                <a:spcPts val="1200"/>
              </a:spcAft>
            </a:pPr>
            <a:r>
              <a:rPr lang="en-US" sz="1800"/>
              <a:t>Current Laws &amp; Regulations</a:t>
            </a:r>
          </a:p>
          <a:p>
            <a:pPr lvl="1">
              <a:spcBef>
                <a:spcPts val="0"/>
              </a:spcBef>
              <a:spcAft>
                <a:spcPts val="1200"/>
              </a:spcAft>
            </a:pPr>
            <a:r>
              <a:rPr lang="en-US" sz="1800"/>
              <a:t>Setting Up a Credentialing by Proxy Program</a:t>
            </a:r>
          </a:p>
          <a:p>
            <a:pPr lvl="1">
              <a:spcBef>
                <a:spcPts val="0"/>
              </a:spcBef>
              <a:spcAft>
                <a:spcPts val="1200"/>
              </a:spcAft>
            </a:pPr>
            <a:r>
              <a:rPr lang="en-US" sz="1800"/>
              <a:t>Overcoming Hurdles</a:t>
            </a:r>
          </a:p>
          <a:p>
            <a:pPr marL="0" indent="0" algn="ctr">
              <a:spcBef>
                <a:spcPts val="0"/>
              </a:spcBef>
              <a:spcAft>
                <a:spcPts val="1200"/>
              </a:spcAft>
              <a:buNone/>
            </a:pPr>
            <a:endParaRPr lang="en-US" sz="1800">
              <a:hlinkClick r:id="rId3"/>
            </a:endParaRPr>
          </a:p>
          <a:p>
            <a:pPr marL="2628900" lvl="6" indent="0" algn="ctr">
              <a:spcBef>
                <a:spcPts val="0"/>
              </a:spcBef>
              <a:spcAft>
                <a:spcPts val="1200"/>
              </a:spcAft>
              <a:buNone/>
            </a:pPr>
            <a:br>
              <a:rPr lang="en-US" sz="1400">
                <a:latin typeface="+mj-lt"/>
                <a:hlinkClick r:id="rId3"/>
              </a:rPr>
            </a:br>
            <a:r>
              <a:rPr lang="en-US" sz="1400">
                <a:latin typeface="+mj-lt"/>
                <a:hlinkClick r:id="rId3"/>
              </a:rPr>
              <a:t>https://www.namss.org/Advocacy/NAMSS-ATA-Credentialing-by-Proxy-Guide</a:t>
            </a:r>
            <a:endParaRPr lang="en-US" sz="1400">
              <a:latin typeface="+mj-lt"/>
            </a:endParaRPr>
          </a:p>
          <a:p>
            <a:endParaRPr lang="en-US" sz="1600"/>
          </a:p>
        </p:txBody>
      </p:sp>
      <p:sp>
        <p:nvSpPr>
          <p:cNvPr id="3" name="Title 2"/>
          <p:cNvSpPr>
            <a:spLocks noGrp="1"/>
          </p:cNvSpPr>
          <p:nvPr>
            <p:ph type="title"/>
          </p:nvPr>
        </p:nvSpPr>
        <p:spPr/>
        <p:txBody>
          <a:bodyPr/>
          <a:lstStyle/>
          <a:p>
            <a:r>
              <a:rPr lang="en-US"/>
              <a:t>NAMSS-ATA Credentialing by Proxy Guide	</a:t>
            </a:r>
          </a:p>
        </p:txBody>
      </p:sp>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4783" y="1624900"/>
            <a:ext cx="2248850" cy="2875980"/>
          </a:xfrm>
          <a:prstGeom prst="rect">
            <a:avLst/>
          </a:prstGeom>
        </p:spPr>
      </p:pic>
    </p:spTree>
    <p:extLst>
      <p:ext uri="{BB962C8B-B14F-4D97-AF65-F5344CB8AC3E}">
        <p14:creationId xmlns:p14="http://schemas.microsoft.com/office/powerpoint/2010/main" val="21309973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273" y="1054778"/>
            <a:ext cx="8422274" cy="2970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722" y="3729868"/>
            <a:ext cx="8435825" cy="153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US" altLang="en-US">
                <a:latin typeface="Myriad Pro"/>
              </a:rPr>
              <a:t>NAMSS Volunteer Path</a:t>
            </a:r>
            <a:endParaRPr lang="en-US"/>
          </a:p>
        </p:txBody>
      </p:sp>
    </p:spTree>
    <p:extLst>
      <p:ext uri="{BB962C8B-B14F-4D97-AF65-F5344CB8AC3E}">
        <p14:creationId xmlns:p14="http://schemas.microsoft.com/office/powerpoint/2010/main" val="414757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E797E0-649E-602E-AC72-53A49008C242}"/>
              </a:ext>
            </a:extLst>
          </p:cNvPr>
          <p:cNvSpPr>
            <a:spLocks noGrp="1"/>
          </p:cNvSpPr>
          <p:nvPr>
            <p:ph type="title"/>
          </p:nvPr>
        </p:nvSpPr>
        <p:spPr/>
        <p:txBody>
          <a:bodyPr/>
          <a:lstStyle/>
          <a:p>
            <a:r>
              <a:rPr lang="en-US" dirty="0"/>
              <a:t>What Do You Hope To Take Away Today?</a:t>
            </a:r>
          </a:p>
        </p:txBody>
      </p:sp>
      <p:pic>
        <p:nvPicPr>
          <p:cNvPr id="4" name="Content Placeholder 5">
            <a:extLst>
              <a:ext uri="{FF2B5EF4-FFF2-40B4-BE49-F238E27FC236}">
                <a16:creationId xmlns:a16="http://schemas.microsoft.com/office/drawing/2014/main" id="{2668F923-7C52-D65A-ECAC-BB335DD90925}"/>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bwMode="auto">
          <a:xfrm>
            <a:off x="2207491" y="1357745"/>
            <a:ext cx="5272207" cy="257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24640779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tLang="en-US">
                <a:latin typeface="Myriad Pro"/>
              </a:rPr>
              <a:t>NAMSS Volunteer Path (cont.)</a:t>
            </a:r>
            <a:endParaRPr lang="en-US"/>
          </a:p>
        </p:txBody>
      </p:sp>
      <p:pic>
        <p:nvPicPr>
          <p:cNvPr id="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1" y="1035551"/>
            <a:ext cx="8709846" cy="263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3454306"/>
            <a:ext cx="8709846" cy="1800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22678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tLang="en-US">
                <a:latin typeface="Myriad Pro"/>
              </a:rPr>
              <a:t>NAMSS Volunteer Path (cont.)</a:t>
            </a:r>
            <a:endParaRPr lang="en-US"/>
          </a:p>
        </p:txBody>
      </p:sp>
      <p:pic>
        <p:nvPicPr>
          <p:cNvPr id="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03007"/>
            <a:ext cx="9239534" cy="2422582"/>
          </a:xfrm>
          <a:prstGeom prst="rect">
            <a:avLst/>
          </a:prstGeom>
          <a:noFill/>
          <a:ln>
            <a:noFill/>
          </a:ln>
          <a:effec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3151117"/>
            <a:ext cx="9239535" cy="2134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6539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NAMSS Mission, Vision, and Values</a:t>
            </a:r>
          </a:p>
        </p:txBody>
      </p:sp>
      <p:sp>
        <p:nvSpPr>
          <p:cNvPr id="4" name="Rectangle 3"/>
          <p:cNvSpPr/>
          <p:nvPr/>
        </p:nvSpPr>
        <p:spPr>
          <a:xfrm>
            <a:off x="8589146" y="4761961"/>
            <a:ext cx="495649" cy="461665"/>
          </a:xfrm>
          <a:prstGeom prst="rect">
            <a:avLst/>
          </a:prstGeom>
        </p:spPr>
        <p:txBody>
          <a:bodyPr wrap="none">
            <a:spAutoFit/>
          </a:bodyPr>
          <a:lstStyle/>
          <a:p>
            <a:fld id="{00000000-1234-1234-1234-123412341234}" type="slidenum">
              <a:rPr lang="en">
                <a:solidFill>
                  <a:schemeClr val="tx1">
                    <a:lumMod val="50000"/>
                  </a:schemeClr>
                </a:solidFill>
                <a:latin typeface="Calibri" panose="020F0502020204030204" pitchFamily="34" charset="0"/>
                <a:cs typeface="Calibri" panose="020F0502020204030204" pitchFamily="34" charset="0"/>
              </a:rPr>
              <a:pPr/>
              <a:t>8</a:t>
            </a:fld>
            <a:endParaRPr lang="en-US" dirty="0">
              <a:solidFill>
                <a:schemeClr val="tx1">
                  <a:lumMod val="50000"/>
                </a:schemeClr>
              </a:solidFill>
            </a:endParaRPr>
          </a:p>
        </p:txBody>
      </p:sp>
      <p:pic>
        <p:nvPicPr>
          <p:cNvPr id="8" name="Content Placeholder 7">
            <a:extLst>
              <a:ext uri="{FF2B5EF4-FFF2-40B4-BE49-F238E27FC236}">
                <a16:creationId xmlns:a16="http://schemas.microsoft.com/office/drawing/2014/main" id="{71563435-D217-8D0F-56D8-4412AED84225}"/>
              </a:ext>
            </a:extLst>
          </p:cNvPr>
          <p:cNvPicPr>
            <a:picLocks noGrp="1" noChangeAspect="1"/>
          </p:cNvPicPr>
          <p:nvPr>
            <p:ph idx="1"/>
          </p:nvPr>
        </p:nvPicPr>
        <p:blipFill>
          <a:blip r:embed="rId3"/>
          <a:stretch>
            <a:fillRect/>
          </a:stretch>
        </p:blipFill>
        <p:spPr>
          <a:xfrm>
            <a:off x="385763" y="1216480"/>
            <a:ext cx="8451850" cy="3078840"/>
          </a:xfrm>
        </p:spPr>
      </p:pic>
    </p:spTree>
    <p:extLst>
      <p:ext uri="{BB962C8B-B14F-4D97-AF65-F5344CB8AC3E}">
        <p14:creationId xmlns:p14="http://schemas.microsoft.com/office/powerpoint/2010/main" val="2263695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779ED-E40D-89C3-D3F3-72461233551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27C6B9-023C-1DCF-C82F-B27C28321A33}"/>
              </a:ext>
            </a:extLst>
          </p:cNvPr>
          <p:cNvSpPr>
            <a:spLocks noGrp="1"/>
          </p:cNvSpPr>
          <p:nvPr>
            <p:ph type="title"/>
          </p:nvPr>
        </p:nvSpPr>
        <p:spPr/>
        <p:txBody>
          <a:bodyPr/>
          <a:lstStyle/>
          <a:p>
            <a:r>
              <a:rPr lang="en-US" dirty="0">
                <a:ea typeface="ＭＳ Ｐゴシック"/>
              </a:rPr>
              <a:t>NAMSS 2025 – 2027 Strategic Plan</a:t>
            </a:r>
          </a:p>
        </p:txBody>
      </p:sp>
      <p:sp>
        <p:nvSpPr>
          <p:cNvPr id="4" name="Rectangle 3">
            <a:extLst>
              <a:ext uri="{FF2B5EF4-FFF2-40B4-BE49-F238E27FC236}">
                <a16:creationId xmlns:a16="http://schemas.microsoft.com/office/drawing/2014/main" id="{5F28E765-FBD0-B780-84C9-58DC87D621BF}"/>
              </a:ext>
            </a:extLst>
          </p:cNvPr>
          <p:cNvSpPr/>
          <p:nvPr/>
        </p:nvSpPr>
        <p:spPr>
          <a:xfrm>
            <a:off x="8589146" y="4761961"/>
            <a:ext cx="495649" cy="461665"/>
          </a:xfrm>
          <a:prstGeom prst="rect">
            <a:avLst/>
          </a:prstGeom>
        </p:spPr>
        <p:txBody>
          <a:bodyPr wrap="none">
            <a:spAutoFit/>
          </a:bodyPr>
          <a:lstStyle/>
          <a:p>
            <a:fld id="{00000000-1234-1234-1234-123412341234}" type="slidenum">
              <a:rPr lang="en">
                <a:solidFill>
                  <a:schemeClr val="tx1">
                    <a:lumMod val="50000"/>
                  </a:schemeClr>
                </a:solidFill>
                <a:latin typeface="Calibri" panose="020F0502020204030204" pitchFamily="34" charset="0"/>
                <a:cs typeface="Calibri" panose="020F0502020204030204" pitchFamily="34" charset="0"/>
              </a:rPr>
              <a:pPr/>
              <a:t>9</a:t>
            </a:fld>
            <a:endParaRPr lang="en-US" dirty="0">
              <a:solidFill>
                <a:schemeClr val="tx1">
                  <a:lumMod val="50000"/>
                </a:schemeClr>
              </a:solidFill>
            </a:endParaRPr>
          </a:p>
        </p:txBody>
      </p:sp>
      <p:pic>
        <p:nvPicPr>
          <p:cNvPr id="5" name="Picture 4">
            <a:extLst>
              <a:ext uri="{FF2B5EF4-FFF2-40B4-BE49-F238E27FC236}">
                <a16:creationId xmlns:a16="http://schemas.microsoft.com/office/drawing/2014/main" id="{0D5888E6-EEB7-EE31-A5DE-7C6E94115AAB}"/>
              </a:ext>
            </a:extLst>
          </p:cNvPr>
          <p:cNvPicPr>
            <a:picLocks noChangeAspect="1"/>
          </p:cNvPicPr>
          <p:nvPr/>
        </p:nvPicPr>
        <p:blipFill>
          <a:blip r:embed="rId3"/>
          <a:stretch>
            <a:fillRect/>
          </a:stretch>
        </p:blipFill>
        <p:spPr>
          <a:xfrm>
            <a:off x="1391477" y="1080061"/>
            <a:ext cx="6263088" cy="3717770"/>
          </a:xfrm>
          <a:prstGeom prst="rect">
            <a:avLst/>
          </a:prstGeom>
        </p:spPr>
      </p:pic>
    </p:spTree>
    <p:extLst>
      <p:ext uri="{BB962C8B-B14F-4D97-AF65-F5344CB8AC3E}">
        <p14:creationId xmlns:p14="http://schemas.microsoft.com/office/powerpoint/2010/main" val="244661991"/>
      </p:ext>
    </p:extLst>
  </p:cSld>
  <p:clrMapOvr>
    <a:masterClrMapping/>
  </p:clrMapOvr>
</p:sld>
</file>

<file path=ppt/theme/theme1.xml><?xml version="1.0" encoding="utf-8"?>
<a:theme xmlns:a="http://schemas.openxmlformats.org/drawingml/2006/main" name="NAMSS_222143-18_CorpPPT">
  <a:themeElements>
    <a:clrScheme name="d22f91">
      <a:dk1>
        <a:srgbClr val="58595B"/>
      </a:dk1>
      <a:lt1>
        <a:srgbClr val="FFFFFF"/>
      </a:lt1>
      <a:dk2>
        <a:srgbClr val="005596"/>
      </a:dk2>
      <a:lt2>
        <a:srgbClr val="FFFFFF"/>
      </a:lt2>
      <a:accent1>
        <a:srgbClr val="FFCB05"/>
      </a:accent1>
      <a:accent2>
        <a:srgbClr val="9FA1A1"/>
      </a:accent2>
      <a:accent3>
        <a:srgbClr val="F58220"/>
      </a:accent3>
      <a:accent4>
        <a:srgbClr val="FFCB05"/>
      </a:accent4>
      <a:accent5>
        <a:srgbClr val="F58220"/>
      </a:accent5>
      <a:accent6>
        <a:srgbClr val="9FA1A1"/>
      </a:accent6>
      <a:hlink>
        <a:srgbClr val="118EDA"/>
      </a:hlink>
      <a:folHlink>
        <a:srgbClr val="F5822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AMSS_222143-18_CorpPPT" id="{696AEEB6-2DC1-1D4D-A5D9-F6B8BF5B760C}" vid="{D38F90C2-BAF4-C349-A39C-52D9EEFDA8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83694E6620C4E40B0ECED28161D52B7" ma:contentTypeVersion="17" ma:contentTypeDescription="Create a new document." ma:contentTypeScope="" ma:versionID="dc17f9fdc9d9ac76c097cefbafe72924">
  <xsd:schema xmlns:xsd="http://www.w3.org/2001/XMLSchema" xmlns:xs="http://www.w3.org/2001/XMLSchema" xmlns:p="http://schemas.microsoft.com/office/2006/metadata/properties" xmlns:ns2="3c2fa24a-5e50-417f-a25e-3591b65cf502" xmlns:ns3="55e03ac7-5bcf-442c-b7b0-b1d96af1ea5e" targetNamespace="http://schemas.microsoft.com/office/2006/metadata/properties" ma:root="true" ma:fieldsID="9f4573a8a1deb93789075894196e1e57" ns2:_="" ns3:_="">
    <xsd:import namespace="3c2fa24a-5e50-417f-a25e-3591b65cf502"/>
    <xsd:import namespace="55e03ac7-5bcf-442c-b7b0-b1d96af1ea5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2fa24a-5e50-417f-a25e-3591b65cf5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026c06b-d235-4879-bcf8-aac67838d86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5e03ac7-5bcf-442c-b7b0-b1d96af1ea5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bdf3c93b-ad76-45b5-9b06-45f66fb25130}" ma:internalName="TaxCatchAll" ma:showField="CatchAllData" ma:web="55e03ac7-5bcf-442c-b7b0-b1d96af1ea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5e03ac7-5bcf-442c-b7b0-b1d96af1ea5e" xsi:nil="true"/>
    <lcf76f155ced4ddcb4097134ff3c332f xmlns="3c2fa24a-5e50-417f-a25e-3591b65cf50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EDF973E-93B1-45DD-BFCF-4F6CDD587DE1}">
  <ds:schemaRefs>
    <ds:schemaRef ds:uri="http://schemas.microsoft.com/sharepoint/v3/contenttype/forms"/>
  </ds:schemaRefs>
</ds:datastoreItem>
</file>

<file path=customXml/itemProps2.xml><?xml version="1.0" encoding="utf-8"?>
<ds:datastoreItem xmlns:ds="http://schemas.openxmlformats.org/officeDocument/2006/customXml" ds:itemID="{8264A8D0-89F4-471F-B7C0-940AB89B420F}">
  <ds:schemaRefs>
    <ds:schemaRef ds:uri="3c2fa24a-5e50-417f-a25e-3591b65cf502"/>
    <ds:schemaRef ds:uri="55e03ac7-5bcf-442c-b7b0-b1d96af1ea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FD2643A-512D-46D6-937D-05D3FFE08C92}">
  <ds:schemaRefs>
    <ds:schemaRef ds:uri="3c2fa24a-5e50-417f-a25e-3591b65cf502"/>
    <ds:schemaRef ds:uri="http://schemas.microsoft.com/office/infopath/2007/PartnerControls"/>
    <ds:schemaRef ds:uri="55e03ac7-5bcf-442c-b7b0-b1d96af1ea5e"/>
    <ds:schemaRef ds:uri="http://purl.org/dc/terms/"/>
    <ds:schemaRef ds:uri="http://purl.org/dc/dcmitype/"/>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Facet</Template>
  <TotalTime>18263</TotalTime>
  <Words>6955</Words>
  <Application>Microsoft Office PowerPoint</Application>
  <PresentationFormat>On-screen Show (16:9)</PresentationFormat>
  <Paragraphs>794</Paragraphs>
  <Slides>71</Slides>
  <Notes>57</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71</vt:i4>
      </vt:variant>
    </vt:vector>
  </HeadingPairs>
  <TitlesOfParts>
    <vt:vector size="88" baseType="lpstr">
      <vt:lpstr>ＭＳ Ｐゴシック</vt:lpstr>
      <vt:lpstr>Aptos</vt:lpstr>
      <vt:lpstr>Arial</vt:lpstr>
      <vt:lpstr>Calibri</vt:lpstr>
      <vt:lpstr>Calibri Light</vt:lpstr>
      <vt:lpstr>Glacial Indifference</vt:lpstr>
      <vt:lpstr>Glacial Indifference Bold</vt:lpstr>
      <vt:lpstr>inherit</vt:lpstr>
      <vt:lpstr>Montserrat</vt:lpstr>
      <vt:lpstr>Myriad Pro</vt:lpstr>
      <vt:lpstr>Segoe UI</vt:lpstr>
      <vt:lpstr>Symbol</vt:lpstr>
      <vt:lpstr>Times New Roman</vt:lpstr>
      <vt:lpstr>Trade Gothic LT Std</vt:lpstr>
      <vt:lpstr>Verdana</vt:lpstr>
      <vt:lpstr>NAMSS_222143-18_CorpPPT</vt:lpstr>
      <vt:lpstr>Office Theme</vt:lpstr>
      <vt:lpstr>PowerPoint Presentation</vt:lpstr>
      <vt:lpstr>PowerPoint Presentation</vt:lpstr>
      <vt:lpstr>Introduction </vt:lpstr>
      <vt:lpstr>Recognition</vt:lpstr>
      <vt:lpstr>Fun Facts</vt:lpstr>
      <vt:lpstr>Learning Objectives</vt:lpstr>
      <vt:lpstr>What Do You Hope To Take Away Today?</vt:lpstr>
      <vt:lpstr>NAMSS Mission, Vision, and Values</vt:lpstr>
      <vt:lpstr>NAMSS 2025 – 2027 Strategic Plan</vt:lpstr>
      <vt:lpstr>PowerPoint Presentation</vt:lpstr>
      <vt:lpstr>PowerPoint Presentation</vt:lpstr>
      <vt:lpstr>PowerPoint Presentation</vt:lpstr>
      <vt:lpstr>NAMSS Growth: Powering Collaboration and Innovation</vt:lpstr>
      <vt:lpstr>NAMSS Growth: Powering Collaboration and Innovation</vt:lpstr>
      <vt:lpstr>NAMSS Connection Zone</vt:lpstr>
      <vt:lpstr>NAMSS Fellow &amp; Hall of Fame</vt:lpstr>
      <vt:lpstr> NAMSS Scholarships &amp; Awards</vt:lpstr>
      <vt:lpstr>PowerPoint Presentation</vt:lpstr>
      <vt:lpstr>PowerPoint Presentation</vt:lpstr>
      <vt:lpstr>PowerPoint Presentation</vt:lpstr>
      <vt:lpstr>PowerPoint Presentation</vt:lpstr>
      <vt:lpstr>PowerPoint Presentation</vt:lpstr>
      <vt:lpstr>PowerPoint Presentation</vt:lpstr>
      <vt:lpstr>Volunteering with NAMSS</vt:lpstr>
      <vt:lpstr>Volunteering with NAMSS</vt:lpstr>
      <vt:lpstr>Volunteering with NAMSS</vt:lpstr>
      <vt:lpstr>Leadership Selection Committee</vt:lpstr>
      <vt:lpstr>Mentoring Committee </vt:lpstr>
      <vt:lpstr>Pop Quiz!  </vt:lpstr>
      <vt:lpstr>PowerPoint Presentation</vt:lpstr>
      <vt:lpstr>Leadership Certificate Program</vt:lpstr>
      <vt:lpstr>Provider Enrollment Resources</vt:lpstr>
      <vt:lpstr>NAMSS Education Spotlight  </vt:lpstr>
      <vt:lpstr>State Trivia!  </vt:lpstr>
      <vt:lpstr>PowerPoint Presentation</vt:lpstr>
      <vt:lpstr>Standard Occupational Classification (SOC) Task Force</vt:lpstr>
      <vt:lpstr>NAMSS Annual Roundtable</vt:lpstr>
      <vt:lpstr>Ideal Credentialing Standards</vt:lpstr>
      <vt:lpstr>NAMSS Toolkits  </vt:lpstr>
      <vt:lpstr>State Trivia/Pop Quiz!  </vt:lpstr>
      <vt:lpstr>PowerPoint Presentation</vt:lpstr>
      <vt:lpstr>PowerPoint Presentation</vt:lpstr>
      <vt:lpstr>CERTIFICATION</vt:lpstr>
      <vt:lpstr>CERTIFICATION</vt:lpstr>
      <vt:lpstr>Certification Eligibility  </vt:lpstr>
      <vt:lpstr>PowerPoint Presentation</vt:lpstr>
      <vt:lpstr>CPES</vt:lpstr>
      <vt:lpstr>CPES </vt:lpstr>
      <vt:lpstr>NAMSS 2025 Certification Exam Dates &amp; Deadlines</vt:lpstr>
      <vt:lpstr>PowerPoint Presentation</vt:lpstr>
      <vt:lpstr>NAMSS 49th Educational Conference &amp; Exhibition</vt:lpstr>
      <vt:lpstr>NAMSS 49th Educational Conference &amp; Exhibition </vt:lpstr>
      <vt:lpstr>NAMSS #MSPWeek® – November 1-8, 2025</vt:lpstr>
      <vt:lpstr>More Networking Opportunities</vt:lpstr>
      <vt:lpstr>NAMSS Will Continue to…</vt:lpstr>
      <vt:lpstr>What did you take away today?</vt:lpstr>
      <vt:lpstr>PowerPoint Presentation</vt:lpstr>
      <vt:lpstr>Final Photo Humor</vt:lpstr>
      <vt:lpstr>Questions?</vt:lpstr>
      <vt:lpstr>PowerPoint Presentation</vt:lpstr>
      <vt:lpstr>NAMSS Rules of Ethics &amp; Code of Conduct </vt:lpstr>
      <vt:lpstr>History of NAMSS</vt:lpstr>
      <vt:lpstr>PowerPoint Presentation</vt:lpstr>
      <vt:lpstr>PowerPoint Presentation</vt:lpstr>
      <vt:lpstr>Defining Tomorrow’s MSP®: The Future of the Medical Services Profession Report</vt:lpstr>
      <vt:lpstr>The MSP of Tomorrow Starts Today Tomorrow’s MSP® </vt:lpstr>
      <vt:lpstr>FSMB Interstate Medical Licensure Compact (IMLC)</vt:lpstr>
      <vt:lpstr>NAMSS-ATA Credentialing by Proxy Guide </vt:lpstr>
      <vt:lpstr>NAMSS Volunteer Path</vt:lpstr>
      <vt:lpstr>NAMSS Volunteer Path (cont.)</vt:lpstr>
      <vt:lpstr>NAMSS Volunteer Path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jguerra</dc:creator>
  <cp:lastModifiedBy>Stephanie McCoy</cp:lastModifiedBy>
  <cp:revision>78</cp:revision>
  <cp:lastPrinted>2021-07-14T19:06:16Z</cp:lastPrinted>
  <dcterms:created xsi:type="dcterms:W3CDTF">2018-01-30T16:38:53Z</dcterms:created>
  <dcterms:modified xsi:type="dcterms:W3CDTF">2025-05-02T17:47:53Z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0x010100A83694E6620C4E40B0ECED28161D52B7</vt:lpwstr>
  </property>
  <property fmtid="{D5CDD505-2E9C-101B-9397-08002B2CF9AE}" pid="3" name="MediaServiceImageTags">
    <vt:lpwstr/>
  </property>
</Properties>
</file>