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1.wav" ContentType="audio/wav"/>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71"/>
  </p:notesMasterIdLst>
  <p:handoutMasterIdLst>
    <p:handoutMasterId r:id="rId72"/>
  </p:handoutMasterIdLst>
  <p:sldIdLst>
    <p:sldId id="382" r:id="rId2"/>
    <p:sldId id="364" r:id="rId3"/>
    <p:sldId id="365" r:id="rId4"/>
    <p:sldId id="380" r:id="rId5"/>
    <p:sldId id="373" r:id="rId6"/>
    <p:sldId id="257" r:id="rId7"/>
    <p:sldId id="311" r:id="rId8"/>
    <p:sldId id="312" r:id="rId9"/>
    <p:sldId id="301" r:id="rId10"/>
    <p:sldId id="302" r:id="rId11"/>
    <p:sldId id="300" r:id="rId12"/>
    <p:sldId id="385" r:id="rId13"/>
    <p:sldId id="308" r:id="rId14"/>
    <p:sldId id="299" r:id="rId15"/>
    <p:sldId id="303" r:id="rId16"/>
    <p:sldId id="402" r:id="rId17"/>
    <p:sldId id="409" r:id="rId18"/>
    <p:sldId id="403" r:id="rId19"/>
    <p:sldId id="404" r:id="rId20"/>
    <p:sldId id="407" r:id="rId21"/>
    <p:sldId id="408" r:id="rId22"/>
    <p:sldId id="406" r:id="rId23"/>
    <p:sldId id="304" r:id="rId24"/>
    <p:sldId id="377" r:id="rId25"/>
    <p:sldId id="305" r:id="rId26"/>
    <p:sldId id="379" r:id="rId27"/>
    <p:sldId id="306" r:id="rId28"/>
    <p:sldId id="347" r:id="rId29"/>
    <p:sldId id="317" r:id="rId30"/>
    <p:sldId id="318" r:id="rId31"/>
    <p:sldId id="319" r:id="rId32"/>
    <p:sldId id="320" r:id="rId33"/>
    <p:sldId id="321" r:id="rId34"/>
    <p:sldId id="322" r:id="rId35"/>
    <p:sldId id="262" r:id="rId36"/>
    <p:sldId id="360" r:id="rId37"/>
    <p:sldId id="263" r:id="rId38"/>
    <p:sldId id="264" r:id="rId39"/>
    <p:sldId id="314" r:id="rId40"/>
    <p:sldId id="315" r:id="rId41"/>
    <p:sldId id="267" r:id="rId42"/>
    <p:sldId id="268" r:id="rId43"/>
    <p:sldId id="269" r:id="rId44"/>
    <p:sldId id="270" r:id="rId45"/>
    <p:sldId id="323" r:id="rId46"/>
    <p:sldId id="324" r:id="rId47"/>
    <p:sldId id="337" r:id="rId48"/>
    <p:sldId id="342" r:id="rId49"/>
    <p:sldId id="361" r:id="rId50"/>
    <p:sldId id="375" r:id="rId51"/>
    <p:sldId id="390" r:id="rId52"/>
    <p:sldId id="343" r:id="rId53"/>
    <p:sldId id="344" r:id="rId54"/>
    <p:sldId id="391" r:id="rId55"/>
    <p:sldId id="384" r:id="rId56"/>
    <p:sldId id="388" r:id="rId57"/>
    <p:sldId id="392" r:id="rId58"/>
    <p:sldId id="401" r:id="rId59"/>
    <p:sldId id="393" r:id="rId60"/>
    <p:sldId id="397" r:id="rId61"/>
    <p:sldId id="405" r:id="rId62"/>
    <p:sldId id="352" r:id="rId63"/>
    <p:sldId id="376" r:id="rId64"/>
    <p:sldId id="350" r:id="rId65"/>
    <p:sldId id="370" r:id="rId66"/>
    <p:sldId id="334" r:id="rId67"/>
    <p:sldId id="282" r:id="rId68"/>
    <p:sldId id="368" r:id="rId69"/>
    <p:sldId id="369" r:id="rId70"/>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864">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A60"/>
    <a:srgbClr val="F4DF88"/>
    <a:srgbClr val="F1D661"/>
    <a:srgbClr val="000000"/>
    <a:srgbClr val="FF5757"/>
    <a:srgbClr val="FFD5D5"/>
    <a:srgbClr val="99FF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75"/>
    <p:restoredTop sz="94660"/>
  </p:normalViewPr>
  <p:slideViewPr>
    <p:cSldViewPr>
      <p:cViewPr varScale="1">
        <p:scale>
          <a:sx n="104" d="100"/>
          <a:sy n="104" d="100"/>
        </p:scale>
        <p:origin x="1880" y="352"/>
      </p:cViewPr>
      <p:guideLst>
        <p:guide orient="horz" pos="2160"/>
        <p:guide pos="864"/>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p:cViewPr varScale="1">
        <p:scale>
          <a:sx n="38" d="100"/>
          <a:sy n="38" d="100"/>
        </p:scale>
        <p:origin x="-1530"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6C489-97AE-47FC-91EC-117F53F86C0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EF96172-5AB8-4B9A-BE3D-623FF9B09371}">
      <dgm:prSet/>
      <dgm:spPr/>
      <dgm:t>
        <a:bodyPr/>
        <a:lstStyle/>
        <a:p>
          <a:r>
            <a:rPr lang="en-US"/>
            <a:t>The word autopsy means “to see for oneself”</a:t>
          </a:r>
        </a:p>
      </dgm:t>
    </dgm:pt>
    <dgm:pt modelId="{237A9536-0E72-4A30-BE3A-0AB557AAADA3}" type="parTrans" cxnId="{CBA1CBB6-012D-4CD0-9773-62E0A13352FF}">
      <dgm:prSet/>
      <dgm:spPr/>
      <dgm:t>
        <a:bodyPr/>
        <a:lstStyle/>
        <a:p>
          <a:endParaRPr lang="en-US"/>
        </a:p>
      </dgm:t>
    </dgm:pt>
    <dgm:pt modelId="{C3C46DC2-1B73-47E8-B34B-DA70703BFCA7}" type="sibTrans" cxnId="{CBA1CBB6-012D-4CD0-9773-62E0A13352FF}">
      <dgm:prSet/>
      <dgm:spPr/>
      <dgm:t>
        <a:bodyPr/>
        <a:lstStyle/>
        <a:p>
          <a:endParaRPr lang="en-US"/>
        </a:p>
      </dgm:t>
    </dgm:pt>
    <dgm:pt modelId="{125EBBC0-3B1C-4282-883C-902CC223FFB7}">
      <dgm:prSet/>
      <dgm:spPr/>
      <dgm:t>
        <a:bodyPr/>
        <a:lstStyle/>
        <a:p>
          <a:r>
            <a:rPr lang="en-US"/>
            <a:t>Only 5% of hospital deaths result in Autopsies, down from 50% in 1960.</a:t>
          </a:r>
        </a:p>
      </dgm:t>
    </dgm:pt>
    <dgm:pt modelId="{C26F8EF0-96F0-4954-90CD-12EEBD01054E}" type="parTrans" cxnId="{C3608767-6C6D-4B17-9345-5F2E78A8D03D}">
      <dgm:prSet/>
      <dgm:spPr/>
      <dgm:t>
        <a:bodyPr/>
        <a:lstStyle/>
        <a:p>
          <a:endParaRPr lang="en-US"/>
        </a:p>
      </dgm:t>
    </dgm:pt>
    <dgm:pt modelId="{74F399A3-A6CA-429D-9A2B-76760F2C9718}" type="sibTrans" cxnId="{C3608767-6C6D-4B17-9345-5F2E78A8D03D}">
      <dgm:prSet/>
      <dgm:spPr/>
      <dgm:t>
        <a:bodyPr/>
        <a:lstStyle/>
        <a:p>
          <a:endParaRPr lang="en-US"/>
        </a:p>
      </dgm:t>
    </dgm:pt>
    <dgm:pt modelId="{EACAB33B-A5D5-482C-9F9C-DF6D21D0E959}">
      <dgm:prSet/>
      <dgm:spPr/>
      <dgm:t>
        <a:bodyPr/>
        <a:lstStyle/>
        <a:p>
          <a:r>
            <a:rPr lang="en-US"/>
            <a:t>1998 AMA issued a report stating that cause of death is wrong 40% of the time</a:t>
          </a:r>
        </a:p>
      </dgm:t>
    </dgm:pt>
    <dgm:pt modelId="{FEB464C4-5A80-411D-AB1B-A6B5515A83EC}" type="parTrans" cxnId="{DAD5315E-937B-4F61-8261-B1DEF41B5520}">
      <dgm:prSet/>
      <dgm:spPr/>
      <dgm:t>
        <a:bodyPr/>
        <a:lstStyle/>
        <a:p>
          <a:endParaRPr lang="en-US"/>
        </a:p>
      </dgm:t>
    </dgm:pt>
    <dgm:pt modelId="{01C68F1A-DDC3-4DB1-9BCC-E0253400C3B5}" type="sibTrans" cxnId="{DAD5315E-937B-4F61-8261-B1DEF41B5520}">
      <dgm:prSet/>
      <dgm:spPr/>
      <dgm:t>
        <a:bodyPr/>
        <a:lstStyle/>
        <a:p>
          <a:endParaRPr lang="en-US"/>
        </a:p>
      </dgm:t>
    </dgm:pt>
    <dgm:pt modelId="{30E4DEA3-D4BD-4A81-A803-59A0028E07DB}">
      <dgm:prSet/>
      <dgm:spPr/>
      <dgm:t>
        <a:bodyPr/>
        <a:lstStyle/>
        <a:p>
          <a:r>
            <a:rPr lang="en-US"/>
            <a:t>40% of hospitals in the US do not perform autopsies at all</a:t>
          </a:r>
        </a:p>
      </dgm:t>
    </dgm:pt>
    <dgm:pt modelId="{C96D8A95-B840-472F-86EF-7D1D77E48500}" type="parTrans" cxnId="{588ED3D4-4D34-41BE-B14C-BD25E0BF9542}">
      <dgm:prSet/>
      <dgm:spPr/>
      <dgm:t>
        <a:bodyPr/>
        <a:lstStyle/>
        <a:p>
          <a:endParaRPr lang="en-US"/>
        </a:p>
      </dgm:t>
    </dgm:pt>
    <dgm:pt modelId="{1F91FFD9-4970-4352-9601-E9E6DF109FCD}" type="sibTrans" cxnId="{588ED3D4-4D34-41BE-B14C-BD25E0BF9542}">
      <dgm:prSet/>
      <dgm:spPr/>
      <dgm:t>
        <a:bodyPr/>
        <a:lstStyle/>
        <a:p>
          <a:endParaRPr lang="en-US"/>
        </a:p>
      </dgm:t>
    </dgm:pt>
    <dgm:pt modelId="{2B686A84-90C8-F043-B69D-E4B48F7692D2}" type="pres">
      <dgm:prSet presAssocID="{0506C489-97AE-47FC-91EC-117F53F86C08}" presName="linear" presStyleCnt="0">
        <dgm:presLayoutVars>
          <dgm:animLvl val="lvl"/>
          <dgm:resizeHandles val="exact"/>
        </dgm:presLayoutVars>
      </dgm:prSet>
      <dgm:spPr/>
    </dgm:pt>
    <dgm:pt modelId="{84A34F1A-E78B-8041-887B-01B0A687A5D6}" type="pres">
      <dgm:prSet presAssocID="{3EF96172-5AB8-4B9A-BE3D-623FF9B09371}" presName="parentText" presStyleLbl="node1" presStyleIdx="0" presStyleCnt="4">
        <dgm:presLayoutVars>
          <dgm:chMax val="0"/>
          <dgm:bulletEnabled val="1"/>
        </dgm:presLayoutVars>
      </dgm:prSet>
      <dgm:spPr/>
    </dgm:pt>
    <dgm:pt modelId="{8EABC86F-1527-6949-8AB8-892CC0F48509}" type="pres">
      <dgm:prSet presAssocID="{C3C46DC2-1B73-47E8-B34B-DA70703BFCA7}" presName="spacer" presStyleCnt="0"/>
      <dgm:spPr/>
    </dgm:pt>
    <dgm:pt modelId="{9B1D0A22-88C9-0145-A0CC-EF2814A4ADF9}" type="pres">
      <dgm:prSet presAssocID="{125EBBC0-3B1C-4282-883C-902CC223FFB7}" presName="parentText" presStyleLbl="node1" presStyleIdx="1" presStyleCnt="4">
        <dgm:presLayoutVars>
          <dgm:chMax val="0"/>
          <dgm:bulletEnabled val="1"/>
        </dgm:presLayoutVars>
      </dgm:prSet>
      <dgm:spPr/>
    </dgm:pt>
    <dgm:pt modelId="{619E0C15-F5BF-6347-B2CF-899AF49DFBD4}" type="pres">
      <dgm:prSet presAssocID="{74F399A3-A6CA-429D-9A2B-76760F2C9718}" presName="spacer" presStyleCnt="0"/>
      <dgm:spPr/>
    </dgm:pt>
    <dgm:pt modelId="{4083524D-EB94-D54F-9C53-8CAEEF06C481}" type="pres">
      <dgm:prSet presAssocID="{EACAB33B-A5D5-482C-9F9C-DF6D21D0E959}" presName="parentText" presStyleLbl="node1" presStyleIdx="2" presStyleCnt="4">
        <dgm:presLayoutVars>
          <dgm:chMax val="0"/>
          <dgm:bulletEnabled val="1"/>
        </dgm:presLayoutVars>
      </dgm:prSet>
      <dgm:spPr/>
    </dgm:pt>
    <dgm:pt modelId="{44F93372-363B-D74F-99F6-66D31DC3424F}" type="pres">
      <dgm:prSet presAssocID="{01C68F1A-DDC3-4DB1-9BCC-E0253400C3B5}" presName="spacer" presStyleCnt="0"/>
      <dgm:spPr/>
    </dgm:pt>
    <dgm:pt modelId="{0DD35F59-42C6-7248-B09E-869CAE6A71CA}" type="pres">
      <dgm:prSet presAssocID="{30E4DEA3-D4BD-4A81-A803-59A0028E07DB}" presName="parentText" presStyleLbl="node1" presStyleIdx="3" presStyleCnt="4">
        <dgm:presLayoutVars>
          <dgm:chMax val="0"/>
          <dgm:bulletEnabled val="1"/>
        </dgm:presLayoutVars>
      </dgm:prSet>
      <dgm:spPr/>
    </dgm:pt>
  </dgm:ptLst>
  <dgm:cxnLst>
    <dgm:cxn modelId="{A3360611-22D7-854C-8491-551F8EC9567E}" type="presOf" srcId="{125EBBC0-3B1C-4282-883C-902CC223FFB7}" destId="{9B1D0A22-88C9-0145-A0CC-EF2814A4ADF9}" srcOrd="0" destOrd="0" presId="urn:microsoft.com/office/officeart/2005/8/layout/vList2"/>
    <dgm:cxn modelId="{6A6C8C15-261A-EC48-A317-B60F03BCDADB}" type="presOf" srcId="{3EF96172-5AB8-4B9A-BE3D-623FF9B09371}" destId="{84A34F1A-E78B-8041-887B-01B0A687A5D6}" srcOrd="0" destOrd="0" presId="urn:microsoft.com/office/officeart/2005/8/layout/vList2"/>
    <dgm:cxn modelId="{DAD5315E-937B-4F61-8261-B1DEF41B5520}" srcId="{0506C489-97AE-47FC-91EC-117F53F86C08}" destId="{EACAB33B-A5D5-482C-9F9C-DF6D21D0E959}" srcOrd="2" destOrd="0" parTransId="{FEB464C4-5A80-411D-AB1B-A6B5515A83EC}" sibTransId="{01C68F1A-DDC3-4DB1-9BCC-E0253400C3B5}"/>
    <dgm:cxn modelId="{C3608767-6C6D-4B17-9345-5F2E78A8D03D}" srcId="{0506C489-97AE-47FC-91EC-117F53F86C08}" destId="{125EBBC0-3B1C-4282-883C-902CC223FFB7}" srcOrd="1" destOrd="0" parTransId="{C26F8EF0-96F0-4954-90CD-12EEBD01054E}" sibTransId="{74F399A3-A6CA-429D-9A2B-76760F2C9718}"/>
    <dgm:cxn modelId="{A153E16C-5A99-C941-9FDE-8D02780DED83}" type="presOf" srcId="{30E4DEA3-D4BD-4A81-A803-59A0028E07DB}" destId="{0DD35F59-42C6-7248-B09E-869CAE6A71CA}" srcOrd="0" destOrd="0" presId="urn:microsoft.com/office/officeart/2005/8/layout/vList2"/>
    <dgm:cxn modelId="{A419F2A6-E030-9E48-A163-D45F7930850D}" type="presOf" srcId="{EACAB33B-A5D5-482C-9F9C-DF6D21D0E959}" destId="{4083524D-EB94-D54F-9C53-8CAEEF06C481}" srcOrd="0" destOrd="0" presId="urn:microsoft.com/office/officeart/2005/8/layout/vList2"/>
    <dgm:cxn modelId="{9B90E7B2-BD43-4B41-911B-B32C4BEA36EE}" type="presOf" srcId="{0506C489-97AE-47FC-91EC-117F53F86C08}" destId="{2B686A84-90C8-F043-B69D-E4B48F7692D2}" srcOrd="0" destOrd="0" presId="urn:microsoft.com/office/officeart/2005/8/layout/vList2"/>
    <dgm:cxn modelId="{CBA1CBB6-012D-4CD0-9773-62E0A13352FF}" srcId="{0506C489-97AE-47FC-91EC-117F53F86C08}" destId="{3EF96172-5AB8-4B9A-BE3D-623FF9B09371}" srcOrd="0" destOrd="0" parTransId="{237A9536-0E72-4A30-BE3A-0AB557AAADA3}" sibTransId="{C3C46DC2-1B73-47E8-B34B-DA70703BFCA7}"/>
    <dgm:cxn modelId="{588ED3D4-4D34-41BE-B14C-BD25E0BF9542}" srcId="{0506C489-97AE-47FC-91EC-117F53F86C08}" destId="{30E4DEA3-D4BD-4A81-A803-59A0028E07DB}" srcOrd="3" destOrd="0" parTransId="{C96D8A95-B840-472F-86EF-7D1D77E48500}" sibTransId="{1F91FFD9-4970-4352-9601-E9E6DF109FCD}"/>
    <dgm:cxn modelId="{EEE6F9B5-4D77-AE4F-B7A0-BC4E4FAF1441}" type="presParOf" srcId="{2B686A84-90C8-F043-B69D-E4B48F7692D2}" destId="{84A34F1A-E78B-8041-887B-01B0A687A5D6}" srcOrd="0" destOrd="0" presId="urn:microsoft.com/office/officeart/2005/8/layout/vList2"/>
    <dgm:cxn modelId="{7D92389B-D1A4-B846-A586-04D12EC62542}" type="presParOf" srcId="{2B686A84-90C8-F043-B69D-E4B48F7692D2}" destId="{8EABC86F-1527-6949-8AB8-892CC0F48509}" srcOrd="1" destOrd="0" presId="urn:microsoft.com/office/officeart/2005/8/layout/vList2"/>
    <dgm:cxn modelId="{AE347BAF-6C9D-A240-9D36-C719DACB2FBD}" type="presParOf" srcId="{2B686A84-90C8-F043-B69D-E4B48F7692D2}" destId="{9B1D0A22-88C9-0145-A0CC-EF2814A4ADF9}" srcOrd="2" destOrd="0" presId="urn:microsoft.com/office/officeart/2005/8/layout/vList2"/>
    <dgm:cxn modelId="{AD8C720B-DF2D-8F42-8F12-692DC6541758}" type="presParOf" srcId="{2B686A84-90C8-F043-B69D-E4B48F7692D2}" destId="{619E0C15-F5BF-6347-B2CF-899AF49DFBD4}" srcOrd="3" destOrd="0" presId="urn:microsoft.com/office/officeart/2005/8/layout/vList2"/>
    <dgm:cxn modelId="{2BF38F91-9E29-5246-B412-614EA324AEE0}" type="presParOf" srcId="{2B686A84-90C8-F043-B69D-E4B48F7692D2}" destId="{4083524D-EB94-D54F-9C53-8CAEEF06C481}" srcOrd="4" destOrd="0" presId="urn:microsoft.com/office/officeart/2005/8/layout/vList2"/>
    <dgm:cxn modelId="{D02DE152-D463-C147-B3DD-E5A245A13483}" type="presParOf" srcId="{2B686A84-90C8-F043-B69D-E4B48F7692D2}" destId="{44F93372-363B-D74F-99F6-66D31DC3424F}" srcOrd="5" destOrd="0" presId="urn:microsoft.com/office/officeart/2005/8/layout/vList2"/>
    <dgm:cxn modelId="{D6B95E8B-9F8B-5245-8983-14B04AC213AB}" type="presParOf" srcId="{2B686A84-90C8-F043-B69D-E4B48F7692D2}" destId="{0DD35F59-42C6-7248-B09E-869CAE6A71C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34F1A-E78B-8041-887B-01B0A687A5D6}">
      <dsp:nvSpPr>
        <dsp:cNvPr id="0" name=""/>
        <dsp:cNvSpPr/>
      </dsp:nvSpPr>
      <dsp:spPr>
        <a:xfrm>
          <a:off x="0" y="17212"/>
          <a:ext cx="7620000" cy="9639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word autopsy means “to see for oneself”</a:t>
          </a:r>
        </a:p>
      </dsp:txBody>
      <dsp:txXfrm>
        <a:off x="47055" y="64267"/>
        <a:ext cx="7525890" cy="869823"/>
      </dsp:txXfrm>
    </dsp:sp>
    <dsp:sp modelId="{9B1D0A22-88C9-0145-A0CC-EF2814A4ADF9}">
      <dsp:nvSpPr>
        <dsp:cNvPr id="0" name=""/>
        <dsp:cNvSpPr/>
      </dsp:nvSpPr>
      <dsp:spPr>
        <a:xfrm>
          <a:off x="0" y="1056026"/>
          <a:ext cx="7620000" cy="9639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Only 5% of hospital deaths result in Autopsies, down from 50% in 1960.</a:t>
          </a:r>
        </a:p>
      </dsp:txBody>
      <dsp:txXfrm>
        <a:off x="47055" y="1103081"/>
        <a:ext cx="7525890" cy="869823"/>
      </dsp:txXfrm>
    </dsp:sp>
    <dsp:sp modelId="{4083524D-EB94-D54F-9C53-8CAEEF06C481}">
      <dsp:nvSpPr>
        <dsp:cNvPr id="0" name=""/>
        <dsp:cNvSpPr/>
      </dsp:nvSpPr>
      <dsp:spPr>
        <a:xfrm>
          <a:off x="0" y="2094839"/>
          <a:ext cx="7620000" cy="9639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1998 AMA issued a report stating that cause of death is wrong 40% of the time</a:t>
          </a:r>
        </a:p>
      </dsp:txBody>
      <dsp:txXfrm>
        <a:off x="47055" y="2141894"/>
        <a:ext cx="7525890" cy="869823"/>
      </dsp:txXfrm>
    </dsp:sp>
    <dsp:sp modelId="{0DD35F59-42C6-7248-B09E-869CAE6A71CA}">
      <dsp:nvSpPr>
        <dsp:cNvPr id="0" name=""/>
        <dsp:cNvSpPr/>
      </dsp:nvSpPr>
      <dsp:spPr>
        <a:xfrm>
          <a:off x="0" y="3133653"/>
          <a:ext cx="7620000" cy="9639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40% of hospitals in the US do not perform autopsies at all</a:t>
          </a:r>
        </a:p>
      </dsp:txBody>
      <dsp:txXfrm>
        <a:off x="47055" y="3180708"/>
        <a:ext cx="7525890" cy="8698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pPr>
              <a:defRPr/>
            </a:pPr>
            <a:endParaRPr lang="en-US"/>
          </a:p>
        </p:txBody>
      </p:sp>
      <p:sp>
        <p:nvSpPr>
          <p:cNvPr id="92163" name="Rectangle 3"/>
          <p:cNvSpPr>
            <a:spLocks noGrp="1" noChangeArrowheads="1"/>
          </p:cNvSpPr>
          <p:nvPr>
            <p:ph type="dt" sz="quarter" idx="1"/>
          </p:nvPr>
        </p:nvSpPr>
        <p:spPr bwMode="auto">
          <a:xfrm>
            <a:off x="4010342"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pPr>
              <a:defRPr/>
            </a:pPr>
            <a:endParaRPr lang="en-US"/>
          </a:p>
        </p:txBody>
      </p:sp>
      <p:sp>
        <p:nvSpPr>
          <p:cNvPr id="92164" name="Rectangle 4"/>
          <p:cNvSpPr>
            <a:spLocks noGrp="1" noChangeArrowheads="1"/>
          </p:cNvSpPr>
          <p:nvPr>
            <p:ph type="ftr" sz="quarter" idx="2"/>
          </p:nvPr>
        </p:nvSpPr>
        <p:spPr bwMode="auto">
          <a:xfrm>
            <a:off x="0" y="8894921"/>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pPr>
              <a:defRPr/>
            </a:pPr>
            <a:endParaRPr lang="en-US"/>
          </a:p>
        </p:txBody>
      </p:sp>
      <p:sp>
        <p:nvSpPr>
          <p:cNvPr id="92165" name="Rectangle 5"/>
          <p:cNvSpPr>
            <a:spLocks noGrp="1" noChangeArrowheads="1"/>
          </p:cNvSpPr>
          <p:nvPr>
            <p:ph type="sldNum" sz="quarter" idx="3"/>
          </p:nvPr>
        </p:nvSpPr>
        <p:spPr bwMode="auto">
          <a:xfrm>
            <a:off x="4010342" y="8894921"/>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pPr>
              <a:defRPr/>
            </a:pPr>
            <a:fld id="{C98F3914-3F72-4382-B739-E9ABD9723E05}" type="slidenum">
              <a:rPr lang="en-US"/>
              <a:pPr>
                <a:defRPr/>
              </a:pPr>
              <a:t>‹#›</a:t>
            </a:fld>
            <a:endParaRPr lang="en-US"/>
          </a:p>
        </p:txBody>
      </p:sp>
    </p:spTree>
    <p:extLst>
      <p:ext uri="{BB962C8B-B14F-4D97-AF65-F5344CB8AC3E}">
        <p14:creationId xmlns:p14="http://schemas.microsoft.com/office/powerpoint/2010/main" val="286048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66733" cy="468154"/>
          </a:xfrm>
          <a:prstGeom prst="rect">
            <a:avLst/>
          </a:prstGeom>
          <a:noFill/>
          <a:ln w="12700" cap="sq">
            <a:noFill/>
            <a:miter lim="800000"/>
            <a:headEnd type="none" w="sm" len="sm"/>
            <a:tailEnd type="none" w="sm" len="sm"/>
          </a:ln>
          <a:effectLst/>
        </p:spPr>
        <p:txBody>
          <a:bodyPr vert="horz" wrap="square" lIns="93936" tIns="46968" rIns="93936" bIns="46968" numCol="1" anchor="t" anchorCtr="0" compatLnSpc="1">
            <a:prstTxWarp prst="textNoShape">
              <a:avLst/>
            </a:prstTxWarp>
          </a:bodyPr>
          <a:lstStyle>
            <a:lvl1pPr eaLnBrk="0" hangingPunct="0">
              <a:defRPr sz="1200"/>
            </a:lvl1pPr>
          </a:lstStyle>
          <a:p>
            <a:pPr>
              <a:defRPr/>
            </a:pPr>
            <a:endParaRPr lang="en-US"/>
          </a:p>
        </p:txBody>
      </p:sp>
      <p:sp>
        <p:nvSpPr>
          <p:cNvPr id="48131" name="Rectangle 3"/>
          <p:cNvSpPr>
            <a:spLocks noGrp="1" noChangeArrowheads="1"/>
          </p:cNvSpPr>
          <p:nvPr>
            <p:ph type="dt" idx="1"/>
          </p:nvPr>
        </p:nvSpPr>
        <p:spPr bwMode="auto">
          <a:xfrm>
            <a:off x="4010342" y="0"/>
            <a:ext cx="3066733" cy="468154"/>
          </a:xfrm>
          <a:prstGeom prst="rect">
            <a:avLst/>
          </a:prstGeom>
          <a:noFill/>
          <a:ln w="12700" cap="sq">
            <a:noFill/>
            <a:miter lim="800000"/>
            <a:headEnd type="none" w="sm" len="sm"/>
            <a:tailEnd type="none" w="sm" len="sm"/>
          </a:ln>
          <a:effectLst/>
        </p:spPr>
        <p:txBody>
          <a:bodyPr vert="horz" wrap="square" lIns="93936" tIns="46968" rIns="93936" bIns="46968" numCol="1" anchor="t" anchorCtr="0" compatLnSpc="1">
            <a:prstTxWarp prst="textNoShape">
              <a:avLst/>
            </a:prstTxWarp>
          </a:bodyPr>
          <a:lstStyle>
            <a:lvl1pPr algn="r" eaLnBrk="0" hangingPunct="0">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43610" y="4447461"/>
            <a:ext cx="5189855" cy="4213384"/>
          </a:xfrm>
          <a:prstGeom prst="rect">
            <a:avLst/>
          </a:prstGeom>
          <a:noFill/>
          <a:ln w="12700" cap="sq">
            <a:noFill/>
            <a:miter lim="800000"/>
            <a:headEnd type="none" w="sm" len="sm"/>
            <a:tailEnd type="none" w="sm" len="sm"/>
          </a:ln>
          <a:effectLst/>
        </p:spPr>
        <p:txBody>
          <a:bodyPr vert="horz" wrap="square" lIns="93936" tIns="46968" rIns="93936" bIns="469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8894921"/>
            <a:ext cx="3066733" cy="468154"/>
          </a:xfrm>
          <a:prstGeom prst="rect">
            <a:avLst/>
          </a:prstGeom>
          <a:noFill/>
          <a:ln w="12700" cap="sq">
            <a:noFill/>
            <a:miter lim="800000"/>
            <a:headEnd type="none" w="sm" len="sm"/>
            <a:tailEnd type="none" w="sm" len="sm"/>
          </a:ln>
          <a:effectLst/>
        </p:spPr>
        <p:txBody>
          <a:bodyPr vert="horz" wrap="square" lIns="93936" tIns="46968" rIns="93936" bIns="46968" numCol="1" anchor="b" anchorCtr="0" compatLnSpc="1">
            <a:prstTxWarp prst="textNoShape">
              <a:avLst/>
            </a:prstTxWarp>
          </a:bodyPr>
          <a:lstStyle>
            <a:lvl1pPr eaLnBrk="0" hangingPunct="0">
              <a:defRPr sz="1200"/>
            </a:lvl1pPr>
          </a:lstStyle>
          <a:p>
            <a:pPr>
              <a:defRPr/>
            </a:pPr>
            <a:endParaRPr lang="en-US"/>
          </a:p>
        </p:txBody>
      </p:sp>
      <p:sp>
        <p:nvSpPr>
          <p:cNvPr id="48135" name="Rectangle 7"/>
          <p:cNvSpPr>
            <a:spLocks noGrp="1" noChangeArrowheads="1"/>
          </p:cNvSpPr>
          <p:nvPr>
            <p:ph type="sldNum" sz="quarter" idx="5"/>
          </p:nvPr>
        </p:nvSpPr>
        <p:spPr bwMode="auto">
          <a:xfrm>
            <a:off x="4010342" y="8894921"/>
            <a:ext cx="3066733" cy="468154"/>
          </a:xfrm>
          <a:prstGeom prst="rect">
            <a:avLst/>
          </a:prstGeom>
          <a:noFill/>
          <a:ln w="12700" cap="sq">
            <a:noFill/>
            <a:miter lim="800000"/>
            <a:headEnd type="none" w="sm" len="sm"/>
            <a:tailEnd type="none" w="sm" len="sm"/>
          </a:ln>
          <a:effectLst/>
        </p:spPr>
        <p:txBody>
          <a:bodyPr vert="horz" wrap="square" lIns="93936" tIns="46968" rIns="93936" bIns="46968" numCol="1" anchor="b" anchorCtr="0" compatLnSpc="1">
            <a:prstTxWarp prst="textNoShape">
              <a:avLst/>
            </a:prstTxWarp>
          </a:bodyPr>
          <a:lstStyle>
            <a:lvl1pPr algn="r" eaLnBrk="0" hangingPunct="0">
              <a:defRPr sz="1200"/>
            </a:lvl1pPr>
          </a:lstStyle>
          <a:p>
            <a:pPr>
              <a:defRPr/>
            </a:pPr>
            <a:fld id="{0296DEAD-460C-462E-A48D-BDC2FD30EC6E}" type="slidenum">
              <a:rPr lang="en-US"/>
              <a:pPr>
                <a:defRPr/>
              </a:pPr>
              <a:t>‹#›</a:t>
            </a:fld>
            <a:endParaRPr lang="en-US"/>
          </a:p>
        </p:txBody>
      </p:sp>
    </p:spTree>
    <p:extLst>
      <p:ext uri="{BB962C8B-B14F-4D97-AF65-F5344CB8AC3E}">
        <p14:creationId xmlns:p14="http://schemas.microsoft.com/office/powerpoint/2010/main" val="3471207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E29B535-1671-4328-B454-F00A7DF86698}" type="slidenum">
              <a:rPr lang="en-US"/>
              <a:pPr/>
              <a:t>29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9F69058-09DB-4CE9-A4F0-D2FA73277899}" type="slidenum">
              <a:rPr lang="en-US"/>
              <a:pPr/>
              <a:t>68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61164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084A377-F9B5-407A-B90C-7199BB32CA76}" type="slidenum">
              <a:rPr lang="en-US"/>
              <a:pPr/>
              <a:t>30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BE702C-7463-421F-9E38-A761B26EE31B}" type="slidenum">
              <a:rPr lang="en-US"/>
              <a:pPr/>
              <a:t>31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61807EF-DD16-43B7-888D-FEE194A88879}" type="slidenum">
              <a:rPr lang="en-US"/>
              <a:pPr/>
              <a:t>32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B2D5660-EDC6-4000-9BA0-5FC644914767}" type="slidenum">
              <a:rPr lang="en-US"/>
              <a:pPr/>
              <a:t>33</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2225A0C-AFE2-4D7F-8FB8-EB481BE45E7E}" type="slidenum">
              <a:rPr lang="en-US"/>
              <a:pPr/>
              <a:t>34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AFA0F35-B596-4B65-977B-E392337573F0}" type="slidenum">
              <a:rPr lang="en-US"/>
              <a:pPr/>
              <a:t>45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C019E6E-6798-4C31-BCEA-A729C1EE7C46}" type="slidenum">
              <a:rPr lang="en-US"/>
              <a:pPr/>
              <a:t>46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EA69AD7-A6E6-40B3-9E24-5D5C82C8A2FD}" type="slidenum">
              <a:rPr lang="en-US"/>
              <a:pPr/>
              <a:t>66</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a:defRPr/>
            </a:pPr>
            <a:endParaRPr kumimoji="1" lang="en-US"/>
          </a:p>
        </p:txBody>
      </p:sp>
      <p:pic>
        <p:nvPicPr>
          <p:cNvPr id="5" name="Picture 3" descr="minispir"/>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a:defRPr/>
            </a:pPr>
            <a:endParaRPr kumimoji="1" lang="en-US"/>
          </a:p>
        </p:txBody>
      </p:sp>
      <p:pic>
        <p:nvPicPr>
          <p:cNvPr id="7" name="Picture 5" descr="minispir"/>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a:ln w="9525">
            <a:noFill/>
            <a:miter lim="800000"/>
            <a:headEnd/>
            <a:tailEnd/>
          </a:ln>
        </p:spPr>
      </p:pic>
      <p:sp>
        <p:nvSpPr>
          <p:cNvPr id="73734"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73735"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pPr>
              <a:defRPr/>
            </a:pPr>
            <a:fld id="{30BF9B24-AA63-41D8-89C1-6183C11C2CD9}"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3E00C71-9AD9-4787-A6AE-C4A8287A3301}"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B1146D1-52A4-48C9-90C2-865791D4833F}"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14413" y="61071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52813" y="610711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81813" y="6107113"/>
            <a:ext cx="1905000" cy="457200"/>
          </a:xfrm>
        </p:spPr>
        <p:txBody>
          <a:bodyPr/>
          <a:lstStyle>
            <a:lvl1pPr>
              <a:defRPr/>
            </a:lvl1pPr>
          </a:lstStyle>
          <a:p>
            <a:fld id="{7F63D5DB-E50C-4775-A4B2-F6CBC7A1EDB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14413" y="61071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52813" y="610711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81813" y="6107113"/>
            <a:ext cx="1905000" cy="457200"/>
          </a:xfrm>
        </p:spPr>
        <p:txBody>
          <a:bodyPr/>
          <a:lstStyle>
            <a:lvl1pPr>
              <a:defRPr/>
            </a:lvl1pPr>
          </a:lstStyle>
          <a:p>
            <a:fld id="{9849D1D4-630B-4BB5-9DF4-E6D218FB487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p>
        </p:txBody>
      </p:sp>
      <p:sp>
        <p:nvSpPr>
          <p:cNvPr id="3" name="Chart Placeholder 2"/>
          <p:cNvSpPr>
            <a:spLocks noGrp="1"/>
          </p:cNvSpPr>
          <p:nvPr>
            <p:ph type="chart" idx="1"/>
          </p:nvPr>
        </p:nvSpPr>
        <p:spPr>
          <a:xfrm>
            <a:off x="1066800" y="1752600"/>
            <a:ext cx="7620000" cy="41148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6878136-F4AE-4CB5-9CD6-DD0CEDEB2129}" type="slidenum">
              <a:rPr lang="en-US"/>
              <a:pPr>
                <a:defRPr/>
              </a:pPr>
              <a:t>‹#›</a:t>
            </a:fld>
            <a:endParaRPr lang="en-US"/>
          </a:p>
        </p:txBody>
      </p:sp>
    </p:spTree>
    <p:extLst>
      <p:ext uri="{BB962C8B-B14F-4D97-AF65-F5344CB8AC3E}">
        <p14:creationId xmlns:p14="http://schemas.microsoft.com/office/powerpoint/2010/main" val="344719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D88AAFF-D6CC-4563-8DB9-CF72199005D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B504550-BA7C-45A5-BD5D-FD4DC4E976B8}"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090A1AEE-969E-42D7-884A-42EDE0F5DF5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B8BBF653-96B6-4DC6-B2EB-14DB74D14673}"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66832549-C91C-4A5B-BDD9-937B8426DBC6}"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DF1DFD07-EB2B-46BD-897F-BFD6228D676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EDFFC7B-0B83-405A-877B-8D4D81906578}"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D5CBB1A-15FA-4AF8-9E06-5E4067E777A3}"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a:defRPr/>
            </a:pPr>
            <a:endParaRPr kumimoji="1" lang="en-US"/>
          </a:p>
        </p:txBody>
      </p:sp>
      <p:sp>
        <p:nvSpPr>
          <p:cNvPr id="72707"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a:defRPr/>
            </a:pPr>
            <a:endParaRPr lang="en-US"/>
          </a:p>
        </p:txBody>
      </p:sp>
      <p:pic>
        <p:nvPicPr>
          <p:cNvPr id="4100" name="Picture 4" descr="minispir"/>
          <p:cNvPicPr>
            <a:picLocks noChangeAspect="1" noChangeArrowheads="1"/>
          </p:cNvPicPr>
          <p:nvPr/>
        </p:nvPicPr>
        <p:blipFill>
          <a:blip r:embed="rId16" cstate="print"/>
          <a:srcRect b="5333"/>
          <a:stretch>
            <a:fillRect/>
          </a:stretch>
        </p:blipFill>
        <p:spPr bwMode="ltGray">
          <a:xfrm>
            <a:off x="0" y="50800"/>
            <a:ext cx="1181100" cy="4057650"/>
          </a:xfrm>
          <a:prstGeom prst="rect">
            <a:avLst/>
          </a:prstGeom>
          <a:noFill/>
          <a:ln w="9525">
            <a:noFill/>
            <a:miter lim="800000"/>
            <a:headEnd/>
            <a:tailEnd/>
          </a:ln>
        </p:spPr>
      </p:pic>
      <p:pic>
        <p:nvPicPr>
          <p:cNvPr id="4101" name="Picture 5" descr="minispir"/>
          <p:cNvPicPr>
            <a:picLocks noChangeAspect="1" noChangeArrowheads="1"/>
          </p:cNvPicPr>
          <p:nvPr/>
        </p:nvPicPr>
        <p:blipFill>
          <a:blip r:embed="rId16" cstate="print"/>
          <a:srcRect t="39999"/>
          <a:stretch>
            <a:fillRect/>
          </a:stretch>
        </p:blipFill>
        <p:spPr bwMode="ltGray">
          <a:xfrm>
            <a:off x="0" y="4222750"/>
            <a:ext cx="1181100" cy="2571750"/>
          </a:xfrm>
          <a:prstGeom prst="rect">
            <a:avLst/>
          </a:prstGeom>
          <a:noFill/>
          <a:ln w="9525">
            <a:noFill/>
            <a:miter lim="800000"/>
            <a:headEnd/>
            <a:tailEnd/>
          </a:ln>
        </p:spPr>
      </p:pic>
      <p:sp>
        <p:nvSpPr>
          <p:cNvPr id="4102"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3"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71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271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271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E7AA5F9-F5C3-4BC8-B67B-DA64B4435E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0"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3" r:id="rId12"/>
    <p:sldLayoutId id="2147483774" r:id="rId13"/>
    <p:sldLayoutId id="2147483776"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nypost.com/2023/08/19/colleagues-of-convicted-killer-nurse-lucy-letby-had-to-apologize-for-warning-hospital-about-her-report/?utm_campaign=iphone_nyp&amp;utm_source=mail_ap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dynamic.uoregon.edu/jjf/articles/sf2014.pdf"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media" Target="../media/media3.WAV"/><Relationship Id="rId7" Type="http://schemas.openxmlformats.org/officeDocument/2006/relationships/image" Target="../media/image11.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audio" Target="../media/media3.WAV"/></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1.png"/><Relationship Id="rId5" Type="http://schemas.openxmlformats.org/officeDocument/2006/relationships/image" Target="../media/image28.png"/><Relationship Id="rId4"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about:blank" TargetMode="External"/><Relationship Id="rId5" Type="http://schemas.openxmlformats.org/officeDocument/2006/relationships/image" Target="../media/image11.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about:blank"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about:blank"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abcnews.go.com/author/sasha_pezenik"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g1.globo.com/sp/sao-jose-do-rio-preto-aracatuba/noticia/2024/03/05/falsa-medica-que-usou-crm-de-outro-profissional-e-presa-depois-de-atender-30-pacientes-no-interior-de-sp.ghtml" TargetMode="External"/><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50.jpeg"/><Relationship Id="rId5" Type="http://schemas.openxmlformats.org/officeDocument/2006/relationships/image" Target="../media/image11.png"/><Relationship Id="rId4" Type="http://schemas.openxmlformats.org/officeDocument/2006/relationships/notesSlide" Target="../notesSlides/notesSlide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51.jpe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6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FD3A-6948-42A9-BB2F-AB9328218B6F}"/>
              </a:ext>
            </a:extLst>
          </p:cNvPr>
          <p:cNvSpPr>
            <a:spLocks noGrp="1"/>
          </p:cNvSpPr>
          <p:nvPr>
            <p:ph type="ctrTitle"/>
          </p:nvPr>
        </p:nvSpPr>
        <p:spPr>
          <a:xfrm>
            <a:off x="914400" y="609600"/>
            <a:ext cx="7721600" cy="1371600"/>
          </a:xfrm>
        </p:spPr>
        <p:txBody>
          <a:bodyPr/>
          <a:lstStyle/>
          <a:p>
            <a:r>
              <a:rPr lang="en-US" dirty="0"/>
              <a:t>Healthcare Serial Killers</a:t>
            </a:r>
          </a:p>
        </p:txBody>
      </p:sp>
      <p:sp>
        <p:nvSpPr>
          <p:cNvPr id="3" name="Subtitle 2">
            <a:extLst>
              <a:ext uri="{FF2B5EF4-FFF2-40B4-BE49-F238E27FC236}">
                <a16:creationId xmlns:a16="http://schemas.microsoft.com/office/drawing/2014/main" id="{69B55670-E6F6-4FBD-B51A-9F638FDFE353}"/>
              </a:ext>
            </a:extLst>
          </p:cNvPr>
          <p:cNvSpPr>
            <a:spLocks noGrp="1"/>
          </p:cNvSpPr>
          <p:nvPr>
            <p:ph type="subTitle" idx="1"/>
          </p:nvPr>
        </p:nvSpPr>
        <p:spPr>
          <a:xfrm>
            <a:off x="1905000" y="4876800"/>
            <a:ext cx="6121400" cy="781049"/>
          </a:xfrm>
        </p:spPr>
        <p:txBody>
          <a:bodyPr/>
          <a:lstStyle/>
          <a:p>
            <a:r>
              <a:rPr lang="en-US" b="1" i="1"/>
              <a:t>The Monster No One Sees Coming</a:t>
            </a:r>
            <a:endParaRPr lang="en-US" b="1" i="1" dirty="0"/>
          </a:p>
        </p:txBody>
      </p:sp>
      <p:pic>
        <p:nvPicPr>
          <p:cNvPr id="1026" name="Picture 2">
            <a:extLst>
              <a:ext uri="{FF2B5EF4-FFF2-40B4-BE49-F238E27FC236}">
                <a16:creationId xmlns:a16="http://schemas.microsoft.com/office/drawing/2014/main" id="{83374188-8016-412F-B720-8B1E754DE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599"/>
            <a:ext cx="5410200" cy="306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1143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t>Choose a location for Murder</a:t>
            </a:r>
          </a:p>
        </p:txBody>
      </p:sp>
      <p:sp>
        <p:nvSpPr>
          <p:cNvPr id="9219" name="Content Placeholder 4"/>
          <p:cNvSpPr>
            <a:spLocks noGrp="1"/>
          </p:cNvSpPr>
          <p:nvPr>
            <p:ph idx="1"/>
          </p:nvPr>
        </p:nvSpPr>
        <p:spPr/>
        <p:txBody>
          <a:bodyPr/>
          <a:lstStyle/>
          <a:p>
            <a:r>
              <a:rPr lang="en-US" dirty="0"/>
              <a:t> Death is a common everyday occurrence</a:t>
            </a:r>
          </a:p>
          <a:p>
            <a:r>
              <a:rPr lang="en-US" dirty="0"/>
              <a:t>Work alone at night, draw a curtain around you and the victim.</a:t>
            </a:r>
          </a:p>
          <a:p>
            <a:r>
              <a:rPr lang="en-US" dirty="0"/>
              <a:t>  Environment that police are unfamiliar with. Very easily challenged, scientifically, administratively and legally.</a:t>
            </a:r>
          </a:p>
          <a:p>
            <a:r>
              <a:rPr lang="en-US" dirty="0"/>
              <a:t> Victim’s cries for help ignored.  </a:t>
            </a:r>
          </a:p>
          <a:p>
            <a:r>
              <a:rPr lang="en-US" dirty="0"/>
              <a:t> Murder weapons provided by employer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down)">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down)">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down)">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down)">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66800" y="381000"/>
            <a:ext cx="7620000" cy="1143000"/>
          </a:xfrm>
        </p:spPr>
        <p:txBody>
          <a:bodyPr wrap="square" anchor="ctr">
            <a:normAutofit/>
          </a:bodyPr>
          <a:lstStyle/>
          <a:p>
            <a:pPr>
              <a:lnSpc>
                <a:spcPct val="90000"/>
              </a:lnSpc>
            </a:pPr>
            <a:r>
              <a:rPr lang="en-US" sz="2800"/>
              <a:t>Hallucinations in Hospital Pose Risk to Elderly</a:t>
            </a:r>
            <a:br>
              <a:rPr lang="en-US" sz="2800"/>
            </a:br>
            <a:endParaRPr lang="en-US" sz="2800"/>
          </a:p>
        </p:txBody>
      </p:sp>
      <p:sp>
        <p:nvSpPr>
          <p:cNvPr id="11267" name="Content Placeholder 2"/>
          <p:cNvSpPr>
            <a:spLocks noGrp="1"/>
          </p:cNvSpPr>
          <p:nvPr>
            <p:ph sz="half" idx="1"/>
          </p:nvPr>
        </p:nvSpPr>
        <p:spPr>
          <a:xfrm>
            <a:off x="1066800" y="1752600"/>
            <a:ext cx="3733800" cy="4114800"/>
          </a:xfrm>
        </p:spPr>
        <p:txBody>
          <a:bodyPr wrap="square" anchor="t">
            <a:normAutofit/>
          </a:bodyPr>
          <a:lstStyle/>
          <a:p>
            <a:pPr>
              <a:lnSpc>
                <a:spcPct val="90000"/>
              </a:lnSpc>
            </a:pPr>
            <a:r>
              <a:rPr lang="en-US" sz="1500"/>
              <a:t>By </a:t>
            </a:r>
            <a:r>
              <a:rPr lang="en-US" sz="1500">
                <a:hlinkClick r:id="rId2" tooltip="More Articles by Pam Belluck"/>
              </a:rPr>
              <a:t>PAM BELLUCK</a:t>
            </a:r>
            <a:endParaRPr lang="en-US" sz="1500"/>
          </a:p>
          <a:p>
            <a:pPr>
              <a:lnSpc>
                <a:spcPct val="90000"/>
              </a:lnSpc>
            </a:pPr>
            <a:r>
              <a:rPr lang="en-US" sz="1500"/>
              <a:t>Published: NY Times June 20, 2010</a:t>
            </a:r>
          </a:p>
          <a:p>
            <a:pPr>
              <a:lnSpc>
                <a:spcPct val="90000"/>
              </a:lnSpc>
            </a:pPr>
            <a:r>
              <a:rPr lang="en-US" sz="1500"/>
              <a:t>No one who knows Justin Kaplan would ever have expected this. A </a:t>
            </a:r>
            <a:r>
              <a:rPr lang="en-US" sz="1500">
                <a:hlinkClick r:id="rId2" tooltip="More articles about the Pulitzer Prizes."/>
              </a:rPr>
              <a:t>Pulitzer Prize</a:t>
            </a:r>
            <a:r>
              <a:rPr lang="en-US" sz="1500"/>
              <a:t>-winning historian with a razor intellect, </a:t>
            </a:r>
            <a:r>
              <a:rPr lang="en-US" sz="1500">
                <a:hlinkClick r:id="rId2" tooltip="Information about Justin Kaplan."/>
              </a:rPr>
              <a:t>Mr. Kaplan,</a:t>
            </a:r>
            <a:r>
              <a:rPr lang="en-US" sz="1500"/>
              <a:t> 84, became profoundly delirious while hospitalized for </a:t>
            </a:r>
            <a:r>
              <a:rPr lang="en-US" sz="1500">
                <a:hlinkClick r:id="rId2" tooltip="In-depth reference and news articles about Pneumonia."/>
              </a:rPr>
              <a:t>pneumonia</a:t>
            </a:r>
            <a:r>
              <a:rPr lang="en-US" sz="1500"/>
              <a:t> last year. For hours in the hospital, he said, he imagined despotic aliens, and he struck a nurse and threatened to kill his wife and daughter. </a:t>
            </a:r>
          </a:p>
          <a:p>
            <a:pPr>
              <a:lnSpc>
                <a:spcPct val="90000"/>
              </a:lnSpc>
            </a:pPr>
            <a:r>
              <a:rPr lang="en-US" sz="1500"/>
              <a:t>Mr. Kaplan’s </a:t>
            </a:r>
            <a:r>
              <a:rPr lang="en-US" sz="1500">
                <a:hlinkClick r:id="rId2" tooltip="In-depth reference and news articles about Hallucinations."/>
              </a:rPr>
              <a:t>hallucinations</a:t>
            </a:r>
            <a:r>
              <a:rPr lang="en-US" sz="1500"/>
              <a:t> lifted as doctors treated his pneumonia. But </a:t>
            </a:r>
            <a:r>
              <a:rPr lang="en-US" sz="1500">
                <a:hlinkClick r:id="rId2" tooltip="Recent and archival health news about hospitals."/>
              </a:rPr>
              <a:t>hospitals</a:t>
            </a:r>
            <a:r>
              <a:rPr lang="en-US" sz="1500"/>
              <a:t> say many patients are experiencing such inexplicable disorienting episodes. Doctors call it “hospital </a:t>
            </a:r>
            <a:r>
              <a:rPr lang="en-US" sz="1500">
                <a:hlinkClick r:id="rId2" tooltip="In-depth reference and news articles about Delirium."/>
              </a:rPr>
              <a:t>delirium</a:t>
            </a:r>
            <a:r>
              <a:rPr lang="en-US" sz="1500"/>
              <a:t>,” and are increasingly trying to prevent or treat it. </a:t>
            </a:r>
          </a:p>
          <a:p>
            <a:pPr>
              <a:lnSpc>
                <a:spcPct val="90000"/>
              </a:lnSpc>
            </a:pPr>
            <a:endParaRPr lang="en-US" sz="1500"/>
          </a:p>
        </p:txBody>
      </p:sp>
      <p:pic>
        <p:nvPicPr>
          <p:cNvPr id="1026" name="Picture 2" descr="Why Older Patients Are at Greater Risk for Hospital Delirium">
            <a:extLst>
              <a:ext uri="{FF2B5EF4-FFF2-40B4-BE49-F238E27FC236}">
                <a16:creationId xmlns:a16="http://schemas.microsoft.com/office/drawing/2014/main" id="{BEA597E6-CF34-0147-462C-9F300A0D036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91100" y="1981200"/>
            <a:ext cx="36576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3FD6-6C78-EA70-BE67-D5C3DC2A15BA}"/>
              </a:ext>
            </a:extLst>
          </p:cNvPr>
          <p:cNvSpPr>
            <a:spLocks noGrp="1"/>
          </p:cNvSpPr>
          <p:nvPr>
            <p:ph type="title"/>
          </p:nvPr>
        </p:nvSpPr>
        <p:spPr>
          <a:xfrm>
            <a:off x="1066800" y="685800"/>
            <a:ext cx="7620000" cy="1447800"/>
          </a:xfrm>
        </p:spPr>
        <p:txBody>
          <a:bodyPr/>
          <a:lstStyle/>
          <a:p>
            <a:br>
              <a:rPr lang="en-US" sz="2800" dirty="0"/>
            </a:br>
            <a:r>
              <a:rPr lang="en-US" sz="1600" b="1" dirty="0"/>
              <a:t>Julian Gill, Staff writer</a:t>
            </a:r>
            <a:r>
              <a:rPr lang="en-US" sz="1600" dirty="0"/>
              <a:t> Houston Chronicle May 31, 2022 | Updated: </a:t>
            </a:r>
            <a:r>
              <a:rPr lang="en-US" sz="1600" b="1" dirty="0"/>
              <a:t>June 1, 2022 </a:t>
            </a:r>
            <a:r>
              <a:rPr lang="en-US" sz="1600" dirty="0"/>
              <a:t>6:07 p.m.</a:t>
            </a:r>
            <a:br>
              <a:rPr lang="en-US" sz="1600" dirty="0"/>
            </a:br>
            <a:br>
              <a:rPr lang="en-US" sz="2800" dirty="0"/>
            </a:br>
            <a:r>
              <a:rPr lang="en-US" sz="2800" b="1" dirty="0"/>
              <a:t>What is ICU delirium? Houston doctors grapple with mystery diagnosis that affects survival</a:t>
            </a:r>
            <a:br>
              <a:rPr lang="en-US" b="1" dirty="0"/>
            </a:br>
            <a:endParaRPr lang="en-US" b="1" dirty="0"/>
          </a:p>
        </p:txBody>
      </p:sp>
      <p:sp>
        <p:nvSpPr>
          <p:cNvPr id="3" name="Content Placeholder 2">
            <a:extLst>
              <a:ext uri="{FF2B5EF4-FFF2-40B4-BE49-F238E27FC236}">
                <a16:creationId xmlns:a16="http://schemas.microsoft.com/office/drawing/2014/main" id="{7ACB62EE-8C42-667E-299E-421E1AB142EB}"/>
              </a:ext>
            </a:extLst>
          </p:cNvPr>
          <p:cNvSpPr>
            <a:spLocks noGrp="1"/>
          </p:cNvSpPr>
          <p:nvPr>
            <p:ph idx="1"/>
          </p:nvPr>
        </p:nvSpPr>
        <p:spPr>
          <a:xfrm>
            <a:off x="1066800" y="2438400"/>
            <a:ext cx="7620000" cy="3429000"/>
          </a:xfrm>
        </p:spPr>
        <p:txBody>
          <a:bodyPr/>
          <a:lstStyle/>
          <a:p>
            <a:r>
              <a:rPr lang="en-US" sz="2400" dirty="0"/>
              <a:t>Up to 80 percent of ICU patients are diagnosed </a:t>
            </a:r>
            <a:r>
              <a:rPr lang="en-US" sz="2400" u="sng" dirty="0">
                <a:hlinkClick r:id="rId2"/>
              </a:rPr>
              <a:t>with some form of delirium,</a:t>
            </a:r>
            <a:r>
              <a:rPr lang="en-US" sz="2400" dirty="0"/>
              <a:t> which is defined by the American Psychiatric Association as a “disturbance of consciousness and cognition” that develops quickly and fluctuates over time. It can present itself through a wide range of temporary or long-lasting states of confusion, from hallucinations to forgetting a family member’s name to more generalized disorientation. Post-traumatic stress disorder and depression are also common symptoms.</a:t>
            </a:r>
          </a:p>
          <a:p>
            <a:endParaRPr lang="en-US" dirty="0"/>
          </a:p>
        </p:txBody>
      </p:sp>
    </p:spTree>
    <p:extLst>
      <p:ext uri="{BB962C8B-B14F-4D97-AF65-F5344CB8AC3E}">
        <p14:creationId xmlns:p14="http://schemas.microsoft.com/office/powerpoint/2010/main" val="9306660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Choose a location for Murder</a:t>
            </a:r>
          </a:p>
        </p:txBody>
      </p:sp>
      <p:sp>
        <p:nvSpPr>
          <p:cNvPr id="12291" name="Content Placeholder 2"/>
          <p:cNvSpPr>
            <a:spLocks noGrp="1"/>
          </p:cNvSpPr>
          <p:nvPr>
            <p:ph idx="1"/>
          </p:nvPr>
        </p:nvSpPr>
        <p:spPr/>
        <p:txBody>
          <a:bodyPr/>
          <a:lstStyle/>
          <a:p>
            <a:r>
              <a:rPr lang="en-US" sz="6600"/>
              <a:t>Huge Obstacles For Whistleblowers </a:t>
            </a:r>
          </a:p>
          <a:p>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66800" y="381000"/>
            <a:ext cx="7620000" cy="1219200"/>
          </a:xfrm>
        </p:spPr>
        <p:txBody>
          <a:bodyPr/>
          <a:lstStyle/>
          <a:p>
            <a:pPr eaLnBrk="1" hangingPunct="1"/>
            <a:r>
              <a:rPr lang="en-US" sz="4000" dirty="0"/>
              <a:t>Nurses Criminally Prosecuted for Alleging Physician Wrongdoing</a:t>
            </a:r>
          </a:p>
        </p:txBody>
      </p:sp>
      <p:pic>
        <p:nvPicPr>
          <p:cNvPr id="13315" name="Picture 2"/>
          <p:cNvPicPr>
            <a:picLocks noGrp="1" noChangeAspect="1" noChangeArrowheads="1"/>
          </p:cNvPicPr>
          <p:nvPr>
            <p:ph idx="1"/>
          </p:nvPr>
        </p:nvPicPr>
        <p:blipFill>
          <a:blip r:embed="rId2" cstate="print"/>
          <a:srcRect/>
          <a:stretch>
            <a:fillRect/>
          </a:stretch>
        </p:blipFill>
        <p:spPr>
          <a:xfrm>
            <a:off x="3379788" y="1752600"/>
            <a:ext cx="2994025" cy="4800600"/>
          </a:xfr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Choose a location for Murder</a:t>
            </a:r>
          </a:p>
        </p:txBody>
      </p:sp>
      <p:sp>
        <p:nvSpPr>
          <p:cNvPr id="11267" name="Content Placeholder 2"/>
          <p:cNvSpPr>
            <a:spLocks noGrp="1"/>
          </p:cNvSpPr>
          <p:nvPr>
            <p:ph idx="1"/>
          </p:nvPr>
        </p:nvSpPr>
        <p:spPr/>
        <p:txBody>
          <a:bodyPr/>
          <a:lstStyle/>
          <a:p>
            <a:r>
              <a:rPr lang="en-US"/>
              <a:t>Hospital peer review finds no evidence of crime</a:t>
            </a:r>
          </a:p>
          <a:p>
            <a:r>
              <a:rPr lang="en-US"/>
              <a:t>Hospital supports accused medical professional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dow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down)">
                                      <p:cBhvr>
                                        <p:cTn id="12"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C136-655F-8144-C5DD-92A4E71D18F2}"/>
              </a:ext>
            </a:extLst>
          </p:cNvPr>
          <p:cNvSpPr>
            <a:spLocks noGrp="1"/>
          </p:cNvSpPr>
          <p:nvPr>
            <p:ph type="title"/>
          </p:nvPr>
        </p:nvSpPr>
        <p:spPr>
          <a:xfrm>
            <a:off x="1066800" y="381000"/>
            <a:ext cx="7620000" cy="1905000"/>
          </a:xfrm>
        </p:spPr>
        <p:txBody>
          <a:bodyPr/>
          <a:lstStyle/>
          <a:p>
            <a:pPr fontAlgn="base"/>
            <a:br>
              <a:rPr lang="en-US" b="0" i="0" dirty="0">
                <a:solidFill>
                  <a:srgbClr val="585858"/>
                </a:solidFill>
                <a:effectLst/>
                <a:latin typeface="Arial" panose="020B0604020202020204" pitchFamily="34" charset="0"/>
              </a:rPr>
            </a:br>
            <a:r>
              <a:rPr lang="en-US" sz="2000" b="1" i="0" dirty="0">
                <a:effectLst/>
                <a:latin typeface="neue-haas-grotesk-display"/>
              </a:rPr>
              <a:t>Colleagues of convicted ‘Killer Nurse’ Lucy </a:t>
            </a:r>
            <a:r>
              <a:rPr lang="en-US" sz="2000" b="1" i="0" dirty="0" err="1">
                <a:effectLst/>
                <a:latin typeface="neue-haas-grotesk-display"/>
              </a:rPr>
              <a:t>Letby</a:t>
            </a:r>
            <a:r>
              <a:rPr lang="en-US" sz="2000" b="1" i="0" dirty="0">
                <a:effectLst/>
                <a:latin typeface="neue-haas-grotesk-display"/>
              </a:rPr>
              <a:t> had to apologize for warning hospital about dead babies on her watch: report</a:t>
            </a:r>
            <a:br>
              <a:rPr lang="en-US" sz="2000" b="1" i="0" dirty="0">
                <a:effectLst/>
                <a:latin typeface="neue-haas-grotesk-display"/>
              </a:rPr>
            </a:br>
            <a:r>
              <a:rPr lang="en-US" sz="2000" b="0" i="0" dirty="0">
                <a:solidFill>
                  <a:srgbClr val="585858"/>
                </a:solidFill>
                <a:effectLst/>
                <a:latin typeface="Arial" panose="020B0604020202020204" pitchFamily="34" charset="0"/>
              </a:rPr>
              <a:t>By </a:t>
            </a:r>
            <a:r>
              <a:rPr lang="en-US" sz="2000" b="0" i="0" u="none" strike="noStrike" dirty="0">
                <a:solidFill>
                  <a:srgbClr val="585858"/>
                </a:solidFill>
                <a:effectLst/>
                <a:latin typeface="Arial" panose="020B0604020202020204" pitchFamily="34" charset="0"/>
                <a:hlinkClick r:id="rId2"/>
              </a:rPr>
              <a:t>Dana Kennedy</a:t>
            </a:r>
            <a:br>
              <a:rPr lang="en-US" sz="2000" b="0" i="0" dirty="0">
                <a:solidFill>
                  <a:srgbClr val="585858"/>
                </a:solidFill>
                <a:effectLst/>
                <a:latin typeface="Arial" panose="020B0604020202020204" pitchFamily="34" charset="0"/>
              </a:rPr>
            </a:br>
            <a:r>
              <a:rPr lang="en-US" sz="2000" b="0" i="0" dirty="0">
                <a:solidFill>
                  <a:srgbClr val="585858"/>
                </a:solidFill>
                <a:effectLst/>
                <a:latin typeface="Arial" panose="020B0604020202020204" pitchFamily="34" charset="0"/>
              </a:rPr>
              <a:t>Published Aug. 19, 2023 NY POST</a:t>
            </a:r>
            <a:br>
              <a:rPr lang="en-US" sz="2000" b="0" i="0" dirty="0">
                <a:solidFill>
                  <a:srgbClr val="585858"/>
                </a:solidFill>
                <a:effectLst/>
                <a:latin typeface="Arial" panose="020B0604020202020204" pitchFamily="34" charset="0"/>
              </a:rPr>
            </a:br>
            <a:r>
              <a:rPr lang="en-US" sz="2000" b="0" i="0" dirty="0">
                <a:solidFill>
                  <a:srgbClr val="585858"/>
                </a:solidFill>
                <a:effectLst/>
                <a:latin typeface="Arial" panose="020B0604020202020204" pitchFamily="34" charset="0"/>
              </a:rPr>
              <a:t> Updated Aug. 19, 2023, 2:12 p.m. ET</a:t>
            </a:r>
            <a:br>
              <a:rPr lang="en-US" sz="2000" b="0" i="0" dirty="0">
                <a:solidFill>
                  <a:srgbClr val="585858"/>
                </a:solidFill>
                <a:effectLst/>
                <a:latin typeface="Arial" panose="020B0604020202020204" pitchFamily="34" charset="0"/>
              </a:rPr>
            </a:br>
            <a:endParaRPr lang="en-US" sz="2000" dirty="0"/>
          </a:p>
        </p:txBody>
      </p:sp>
      <p:pic>
        <p:nvPicPr>
          <p:cNvPr id="1026" name="Picture 2" descr="A photo of Lucy Letby.">
            <a:extLst>
              <a:ext uri="{FF2B5EF4-FFF2-40B4-BE49-F238E27FC236}">
                <a16:creationId xmlns:a16="http://schemas.microsoft.com/office/drawing/2014/main" id="{724A8442-6A48-2FCE-23DA-BE9B103680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2294263"/>
            <a:ext cx="5181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071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itle 1">
            <a:extLst>
              <a:ext uri="{FF2B5EF4-FFF2-40B4-BE49-F238E27FC236}">
                <a16:creationId xmlns:a16="http://schemas.microsoft.com/office/drawing/2014/main" id="{2AB5E474-D2B3-93C2-7BF3-4C1034A8DE9D}"/>
              </a:ext>
            </a:extLst>
          </p:cNvPr>
          <p:cNvSpPr>
            <a:spLocks noGrp="1"/>
          </p:cNvSpPr>
          <p:nvPr>
            <p:ph type="title"/>
          </p:nvPr>
        </p:nvSpPr>
        <p:spPr>
          <a:xfrm>
            <a:off x="1066800" y="838200"/>
            <a:ext cx="7620000" cy="685800"/>
          </a:xfrm>
        </p:spPr>
        <p:txBody>
          <a:bodyPr/>
          <a:lstStyle/>
          <a:p>
            <a:r>
              <a:rPr lang="en-US" sz="2800" b="1" i="0" u="none" strike="noStrike" dirty="0">
                <a:solidFill>
                  <a:srgbClr val="4A4A4A"/>
                </a:solidFill>
                <a:effectLst/>
                <a:latin typeface="Sky Text"/>
              </a:rPr>
              <a:t>Lucy </a:t>
            </a:r>
            <a:r>
              <a:rPr lang="en-US" sz="2800" b="1" i="0" u="none" strike="noStrike" dirty="0" err="1">
                <a:solidFill>
                  <a:srgbClr val="4A4A4A"/>
                </a:solidFill>
                <a:effectLst/>
                <a:latin typeface="Sky Text"/>
              </a:rPr>
              <a:t>Letby</a:t>
            </a:r>
            <a:r>
              <a:rPr lang="en-US" sz="2800" b="1" i="0" u="none" strike="noStrike" dirty="0">
                <a:solidFill>
                  <a:srgbClr val="4A4A4A"/>
                </a:solidFill>
                <a:effectLst/>
                <a:latin typeface="Sky Text"/>
              </a:rPr>
              <a:t> hospital consultant warns of another big scandal if whistleblowers aren't protected</a:t>
            </a:r>
            <a:br>
              <a:rPr lang="en-US" b="1" i="0" u="none" strike="noStrike" dirty="0">
                <a:solidFill>
                  <a:srgbClr val="4A4A4A"/>
                </a:solidFill>
                <a:effectLst/>
                <a:latin typeface="Sky Text"/>
              </a:rPr>
            </a:br>
            <a:endParaRPr lang="en-US" dirty="0"/>
          </a:p>
        </p:txBody>
      </p:sp>
      <p:sp>
        <p:nvSpPr>
          <p:cNvPr id="5129" name="Content Placeholder 2">
            <a:extLst>
              <a:ext uri="{FF2B5EF4-FFF2-40B4-BE49-F238E27FC236}">
                <a16:creationId xmlns:a16="http://schemas.microsoft.com/office/drawing/2014/main" id="{15F43213-0642-1E9B-E5C6-B6E09299DF5F}"/>
              </a:ext>
            </a:extLst>
          </p:cNvPr>
          <p:cNvSpPr>
            <a:spLocks noGrp="1"/>
          </p:cNvSpPr>
          <p:nvPr>
            <p:ph sz="half" idx="1"/>
          </p:nvPr>
        </p:nvSpPr>
        <p:spPr>
          <a:xfrm>
            <a:off x="1066800" y="1752600"/>
            <a:ext cx="3733800" cy="4114800"/>
          </a:xfrm>
        </p:spPr>
        <p:txBody>
          <a:bodyPr/>
          <a:lstStyle/>
          <a:p>
            <a:r>
              <a:rPr lang="en-US" sz="2400" b="0" i="0" u="none" strike="noStrike" dirty="0">
                <a:solidFill>
                  <a:srgbClr val="4A4A4A"/>
                </a:solidFill>
                <a:effectLst/>
                <a:latin typeface="Sky Text"/>
              </a:rPr>
              <a:t>Dr Ravi Jayaram has described a "culture of cover-up" he believes has major implications for all institutions, not just the health service, and said many employees are too scared to speak out for "fear of personal harm and retribution".</a:t>
            </a:r>
            <a:endParaRPr lang="en-US" sz="2400" dirty="0"/>
          </a:p>
        </p:txBody>
      </p:sp>
      <p:pic>
        <p:nvPicPr>
          <p:cNvPr id="5122" name="Picture 2" descr="Lucy Letby back in court in final bid ...">
            <a:extLst>
              <a:ext uri="{FF2B5EF4-FFF2-40B4-BE49-F238E27FC236}">
                <a16:creationId xmlns:a16="http://schemas.microsoft.com/office/drawing/2014/main" id="{25219318-C1F5-A2E3-6802-20D89A4850A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5990" r="13625" b="-1"/>
          <a:stretch/>
        </p:blipFill>
        <p:spPr bwMode="auto">
          <a:xfrm>
            <a:off x="4953000" y="1752600"/>
            <a:ext cx="3733800" cy="4114800"/>
          </a:xfrm>
          <a:prstGeom prst="rect">
            <a:avLst/>
          </a:prstGeom>
          <a:solidFill>
            <a:srgbClr val="FFFFFF"/>
          </a:solidFill>
        </p:spPr>
      </p:pic>
    </p:spTree>
    <p:extLst>
      <p:ext uri="{BB962C8B-B14F-4D97-AF65-F5344CB8AC3E}">
        <p14:creationId xmlns:p14="http://schemas.microsoft.com/office/powerpoint/2010/main" val="42830427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E7F6-30CD-B6BF-D0AD-19C57DDE2343}"/>
              </a:ext>
            </a:extLst>
          </p:cNvPr>
          <p:cNvSpPr>
            <a:spLocks noGrp="1"/>
          </p:cNvSpPr>
          <p:nvPr>
            <p:ph type="title"/>
          </p:nvPr>
        </p:nvSpPr>
        <p:spPr>
          <a:xfrm>
            <a:off x="1066800" y="381000"/>
            <a:ext cx="7620000" cy="1143000"/>
          </a:xfrm>
        </p:spPr>
        <p:txBody>
          <a:bodyPr wrap="square" anchor="ctr">
            <a:normAutofit/>
          </a:bodyPr>
          <a:lstStyle/>
          <a:p>
            <a:pPr>
              <a:lnSpc>
                <a:spcPct val="90000"/>
              </a:lnSpc>
            </a:pPr>
            <a:r>
              <a:rPr lang="en-US" sz="1800" b="1" i="0" u="none" strike="noStrike">
                <a:effectLst/>
              </a:rPr>
              <a:t>How Columbia Ignored Women, Undermined Prosecutors and Protected a Predator For More Than 20 Years</a:t>
            </a:r>
            <a:br>
              <a:rPr lang="en-US" sz="1800" b="1" i="0" u="none" strike="noStrike">
                <a:effectLst/>
              </a:rPr>
            </a:br>
            <a:r>
              <a:rPr lang="en-US" sz="1800" b="1" i="1" u="none" strike="noStrike">
                <a:effectLst/>
              </a:rPr>
              <a:t>Bianca Fortis and Laura </a:t>
            </a:r>
            <a:r>
              <a:rPr lang="en-US" sz="1800" b="1" i="1" u="none" strike="noStrike" err="1">
                <a:effectLst/>
              </a:rPr>
              <a:t>Beil</a:t>
            </a:r>
            <a:r>
              <a:rPr lang="en-US" sz="1800" b="1" i="1" u="none" strike="noStrike">
                <a:effectLst/>
              </a:rPr>
              <a:t> | ProPublica | September 12, 2023 | 8,522 words</a:t>
            </a:r>
            <a:br>
              <a:rPr lang="en-US" sz="1800" b="0" i="1" u="none" strike="noStrike">
                <a:effectLst/>
              </a:rPr>
            </a:br>
            <a:endParaRPr lang="en-US" sz="1800"/>
          </a:p>
        </p:txBody>
      </p:sp>
      <p:sp>
        <p:nvSpPr>
          <p:cNvPr id="3" name="Content Placeholder 2">
            <a:extLst>
              <a:ext uri="{FF2B5EF4-FFF2-40B4-BE49-F238E27FC236}">
                <a16:creationId xmlns:a16="http://schemas.microsoft.com/office/drawing/2014/main" id="{ECA88F97-D8D3-933A-47E2-436257AE6C8A}"/>
              </a:ext>
            </a:extLst>
          </p:cNvPr>
          <p:cNvSpPr>
            <a:spLocks noGrp="1"/>
          </p:cNvSpPr>
          <p:nvPr>
            <p:ph sz="half" idx="1"/>
          </p:nvPr>
        </p:nvSpPr>
        <p:spPr>
          <a:xfrm>
            <a:off x="1066800" y="1752600"/>
            <a:ext cx="3733800" cy="4114800"/>
          </a:xfrm>
        </p:spPr>
        <p:txBody>
          <a:bodyPr wrap="square" anchor="t">
            <a:normAutofit/>
          </a:bodyPr>
          <a:lstStyle/>
          <a:p>
            <a:pPr>
              <a:lnSpc>
                <a:spcPct val="90000"/>
              </a:lnSpc>
            </a:pPr>
            <a:r>
              <a:rPr lang="en-US" sz="1500" b="0" i="0" u="none" strike="noStrike" dirty="0">
                <a:effectLst/>
              </a:rPr>
              <a:t>For more than two decades, patients of an OB/GYN named Robert Hadden warned Columbia University that he was sexually inappropriate and abusive. One woman even called the police and had him arrested, but Hadden was allowed to return to work days later.. Over the years, Hadden’s superiors failed to take action. To date, more than 245 patients have alleged that the obstetrician abused them, and Columbia—a prestigious institution committed to “the highest standards of ethical conduct”—continues to aggressively fight new lawsuits from his victims.</a:t>
            </a:r>
            <a:endParaRPr lang="en-US" sz="1500" dirty="0"/>
          </a:p>
        </p:txBody>
      </p:sp>
      <p:pic>
        <p:nvPicPr>
          <p:cNvPr id="1026" name="Picture 2" descr="Shielded Predator OB-GYN Robert Hadden ...">
            <a:extLst>
              <a:ext uri="{FF2B5EF4-FFF2-40B4-BE49-F238E27FC236}">
                <a16:creationId xmlns:a16="http://schemas.microsoft.com/office/drawing/2014/main" id="{9AE3DBC6-BBA6-00C3-AA6C-AC624B5BF71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2675" r="6510" b="1"/>
          <a:stretch/>
        </p:blipFill>
        <p:spPr bwMode="auto">
          <a:xfrm>
            <a:off x="4953000" y="1752600"/>
            <a:ext cx="3733800" cy="4114800"/>
          </a:xfrm>
          <a:prstGeom prst="rect">
            <a:avLst/>
          </a:prstGeom>
          <a:solidFill>
            <a:srgbClr val="FFFFFF"/>
          </a:solidFill>
        </p:spPr>
      </p:pic>
    </p:spTree>
    <p:extLst>
      <p:ext uri="{BB962C8B-B14F-4D97-AF65-F5344CB8AC3E}">
        <p14:creationId xmlns:p14="http://schemas.microsoft.com/office/powerpoint/2010/main" val="34236591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A51CA3-B6ED-7D15-FA73-336C2F824574}"/>
              </a:ext>
            </a:extLst>
          </p:cNvPr>
          <p:cNvSpPr>
            <a:spLocks noGrp="1"/>
          </p:cNvSpPr>
          <p:nvPr>
            <p:ph type="title"/>
          </p:nvPr>
        </p:nvSpPr>
        <p:spPr>
          <a:xfrm>
            <a:off x="1066800" y="228600"/>
            <a:ext cx="7620000" cy="1524000"/>
          </a:xfrm>
        </p:spPr>
        <p:txBody>
          <a:bodyPr/>
          <a:lstStyle/>
          <a:p>
            <a:r>
              <a:rPr lang="en-US" sz="2400" b="1" i="0" dirty="0">
                <a:effectLst/>
                <a:latin typeface="Limerick Serial"/>
              </a:rPr>
              <a:t>Larry Nassar's Gymnastics Victims to Receive Nearly $139 Million from </a:t>
            </a:r>
            <a:r>
              <a:rPr lang="en-US" sz="2400" b="1" dirty="0">
                <a:latin typeface="Limerick Serial"/>
              </a:rPr>
              <a:t>DOJ for </a:t>
            </a:r>
            <a:r>
              <a:rPr lang="en-US" sz="2400" b="1" i="0" dirty="0">
                <a:effectLst/>
                <a:latin typeface="Limerick Serial"/>
              </a:rPr>
              <a:t>Botched FBI Investigation</a:t>
            </a:r>
            <a:br>
              <a:rPr lang="en-US" sz="2000" b="1" i="0" dirty="0">
                <a:effectLst/>
                <a:latin typeface="Limerick Serial"/>
              </a:rPr>
            </a:br>
            <a:r>
              <a:rPr lang="en-US" sz="2000" b="0" i="0" dirty="0">
                <a:effectLst/>
                <a:latin typeface="Limerick Serial"/>
              </a:rPr>
              <a:t>“These allegations should have been taken seriously from the outset," Acting Associate Attorney General Benjamin</a:t>
            </a:r>
            <a:br>
              <a:rPr lang="en-US" sz="2000" b="0" i="0" dirty="0">
                <a:effectLst/>
                <a:latin typeface="Limerick Serial"/>
              </a:rPr>
            </a:br>
            <a:endParaRPr lang="en-US" sz="2000" dirty="0"/>
          </a:p>
        </p:txBody>
      </p:sp>
      <p:sp>
        <p:nvSpPr>
          <p:cNvPr id="6" name="Text Placeholder 5">
            <a:extLst>
              <a:ext uri="{FF2B5EF4-FFF2-40B4-BE49-F238E27FC236}">
                <a16:creationId xmlns:a16="http://schemas.microsoft.com/office/drawing/2014/main" id="{A5D64EDD-59BF-D9DA-A928-54A293F98113}"/>
              </a:ext>
            </a:extLst>
          </p:cNvPr>
          <p:cNvSpPr>
            <a:spLocks noGrp="1"/>
          </p:cNvSpPr>
          <p:nvPr>
            <p:ph type="body" sz="half" idx="1"/>
          </p:nvPr>
        </p:nvSpPr>
        <p:spPr/>
        <p:txBody>
          <a:bodyPr/>
          <a:lstStyle/>
          <a:p>
            <a:r>
              <a:rPr lang="en-US" sz="2400" b="0" i="0" dirty="0">
                <a:effectLst/>
                <a:latin typeface="Limerick Serial"/>
              </a:rPr>
              <a:t>Nassar, who pleaded guilty to several counts of sexual assault in 2018 and was sentenced to 175 years in prison, was accused by more than 150 women and girls of sexually abusing them under the guise of medical treatment.</a:t>
            </a:r>
            <a:endParaRPr lang="en-US" sz="2400" dirty="0"/>
          </a:p>
        </p:txBody>
      </p:sp>
      <p:pic>
        <p:nvPicPr>
          <p:cNvPr id="2050" name="Picture 2" descr="Larry Nassar appears in court ">
            <a:extLst>
              <a:ext uri="{FF2B5EF4-FFF2-40B4-BE49-F238E27FC236}">
                <a16:creationId xmlns:a16="http://schemas.microsoft.com/office/drawing/2014/main" id="{573E91E5-812E-68A6-6795-D7AC47EF482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733800" cy="33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541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vert="horz" wrap="square" lIns="91440" tIns="45720" rIns="91440" bIns="45720" numCol="1" anchor="ctr" anchorCtr="0" compatLnSpc="1">
            <a:prstTxWarp prst="textNoShape">
              <a:avLst/>
            </a:prstTxWarp>
            <a:normAutofit/>
          </a:bodyPr>
          <a:lstStyle/>
          <a:p>
            <a:pPr>
              <a:lnSpc>
                <a:spcPct val="90000"/>
              </a:lnSpc>
            </a:pPr>
            <a:r>
              <a:rPr lang="en-US" sz="3700" b="1">
                <a:latin typeface="+mj-lt"/>
                <a:ea typeface="+mj-ea"/>
                <a:cs typeface="+mj-cs"/>
              </a:rPr>
              <a:t>German nurse charged with 97 more murders at hospitals</a:t>
            </a:r>
            <a:endParaRPr lang="en-US" sz="3700">
              <a:latin typeface="+mj-lt"/>
              <a:ea typeface="+mj-ea"/>
              <a:cs typeface="+mj-cs"/>
            </a:endParaRPr>
          </a:p>
        </p:txBody>
      </p:sp>
      <p:sp>
        <p:nvSpPr>
          <p:cNvPr id="4" name="Rectangle 3"/>
          <p:cNvSpPr/>
          <p:nvPr/>
        </p:nvSpPr>
        <p:spPr bwMode="auto">
          <a:xfrm>
            <a:off x="1066800" y="1752600"/>
            <a:ext cx="373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0" hangingPunct="0">
              <a:lnSpc>
                <a:spcPct val="90000"/>
              </a:lnSpc>
              <a:spcBef>
                <a:spcPct val="20000"/>
              </a:spcBef>
            </a:pPr>
            <a:r>
              <a:rPr lang="en-US" dirty="0">
                <a:latin typeface="+mn-lt"/>
              </a:rPr>
              <a:t>German nurse serving a life sentence for two murders has been charged with killing 97 additional patients, prosecutors said Monday.</a:t>
            </a:r>
          </a:p>
          <a:p>
            <a:pPr eaLnBrk="0" hangingPunct="0">
              <a:lnSpc>
                <a:spcPct val="90000"/>
              </a:lnSpc>
              <a:spcBef>
                <a:spcPct val="20000"/>
              </a:spcBef>
            </a:pPr>
            <a:r>
              <a:rPr lang="en-US" dirty="0">
                <a:latin typeface="+mn-lt"/>
              </a:rPr>
              <a:t>The new indictment against Niels </a:t>
            </a:r>
            <a:r>
              <a:rPr lang="en-US" dirty="0" err="1">
                <a:latin typeface="+mn-lt"/>
              </a:rPr>
              <a:t>Hoegel</a:t>
            </a:r>
            <a:r>
              <a:rPr lang="en-US" dirty="0">
                <a:latin typeface="+mn-lt"/>
              </a:rPr>
              <a:t> was expected after officials said in November he may have killed more than 100 patients in total.</a:t>
            </a:r>
          </a:p>
        </p:txBody>
      </p:sp>
      <p:pic>
        <p:nvPicPr>
          <p:cNvPr id="3" name="Picture 2" descr="A person with a red book over his face&#10;&#10;Description automatically generated with low confidence"/>
          <p:cNvPicPr>
            <a:picLocks noChangeAspect="1"/>
          </p:cNvPicPr>
          <p:nvPr/>
        </p:nvPicPr>
        <p:blipFill rotWithShape="1">
          <a:blip r:embed="rId2">
            <a:extLst>
              <a:ext uri="{28A0092B-C50C-407E-A947-70E740481C1C}">
                <a14:useLocalDpi xmlns:a14="http://schemas.microsoft.com/office/drawing/2010/main" val="0"/>
              </a:ext>
            </a:extLst>
          </a:blip>
          <a:srcRect l="31676" r="17245" b="1"/>
          <a:stretch/>
        </p:blipFill>
        <p:spPr>
          <a:xfrm>
            <a:off x="4953000" y="1752600"/>
            <a:ext cx="3733800" cy="4114800"/>
          </a:xfrm>
          <a:prstGeom prst="rect">
            <a:avLst/>
          </a:prstGeom>
          <a:noFill/>
        </p:spPr>
      </p:pic>
    </p:spTree>
    <p:extLst>
      <p:ext uri="{BB962C8B-B14F-4D97-AF65-F5344CB8AC3E}">
        <p14:creationId xmlns:p14="http://schemas.microsoft.com/office/powerpoint/2010/main" val="9534962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25838-E877-AF70-E7CD-4729CC229A60}"/>
              </a:ext>
            </a:extLst>
          </p:cNvPr>
          <p:cNvSpPr>
            <a:spLocks noGrp="1"/>
          </p:cNvSpPr>
          <p:nvPr>
            <p:ph type="title"/>
          </p:nvPr>
        </p:nvSpPr>
        <p:spPr>
          <a:xfrm>
            <a:off x="1066800" y="381000"/>
            <a:ext cx="7620000" cy="1143000"/>
          </a:xfrm>
        </p:spPr>
        <p:txBody>
          <a:bodyPr wrap="square" anchor="ctr">
            <a:normAutofit/>
          </a:bodyPr>
          <a:lstStyle/>
          <a:p>
            <a:pPr>
              <a:lnSpc>
                <a:spcPct val="90000"/>
              </a:lnSpc>
            </a:pPr>
            <a:r>
              <a:rPr lang="en-US" sz="1800" b="1" i="0" u="none" strike="noStrike">
                <a:effectLst/>
              </a:rPr>
              <a:t>Illinois Ob/Gyn Gets 3 Years in Prison for Sexual Assaults</a:t>
            </a:r>
            <a:br>
              <a:rPr lang="en-US" sz="1800" b="1" i="0" u="none" strike="noStrike">
                <a:effectLst/>
              </a:rPr>
            </a:br>
            <a:r>
              <a:rPr lang="en-US" sz="1800" b="1" i="0" u="none" strike="noStrike">
                <a:effectLst/>
              </a:rPr>
              <a:t>— Dozens of patients allege Fabio Ortega, MD, abused them while hospital system turned a blind eye</a:t>
            </a:r>
            <a:br>
              <a:rPr lang="en-US" sz="1800" b="1" i="0" u="none" strike="noStrike">
                <a:effectLst/>
              </a:rPr>
            </a:br>
            <a:endParaRPr lang="en-US" sz="1800" b="1"/>
          </a:p>
        </p:txBody>
      </p:sp>
      <p:sp>
        <p:nvSpPr>
          <p:cNvPr id="4103" name="Content Placeholder 2">
            <a:extLst>
              <a:ext uri="{FF2B5EF4-FFF2-40B4-BE49-F238E27FC236}">
                <a16:creationId xmlns:a16="http://schemas.microsoft.com/office/drawing/2014/main" id="{72EE3B25-7A64-3A74-0809-E7CF48080E30}"/>
              </a:ext>
            </a:extLst>
          </p:cNvPr>
          <p:cNvSpPr>
            <a:spLocks noGrp="1"/>
          </p:cNvSpPr>
          <p:nvPr>
            <p:ph sz="half" idx="1"/>
          </p:nvPr>
        </p:nvSpPr>
        <p:spPr>
          <a:xfrm>
            <a:off x="1066800" y="1752600"/>
            <a:ext cx="3733800" cy="4114800"/>
          </a:xfrm>
        </p:spPr>
        <p:txBody>
          <a:bodyPr/>
          <a:lstStyle/>
          <a:p>
            <a:r>
              <a:rPr lang="en-US" sz="1600" b="0" i="0" u="none" strike="noStrike" dirty="0">
                <a:solidFill>
                  <a:srgbClr val="222222"/>
                </a:solidFill>
                <a:effectLst/>
                <a:latin typeface="BerninaSansWeb"/>
              </a:rPr>
              <a:t>"The sexual abuse is the tip of the iceberg," said Tamara Holder, the attorney representing 36 women -- in civil lawsuits against Ortega and former employer NorthShore University </a:t>
            </a:r>
            <a:r>
              <a:rPr lang="en-US" sz="1600" b="0" i="0" u="none" strike="noStrike" dirty="0" err="1">
                <a:solidFill>
                  <a:srgbClr val="222222"/>
                </a:solidFill>
                <a:effectLst/>
                <a:latin typeface="BerninaSansWeb"/>
              </a:rPr>
              <a:t>HealthSystem</a:t>
            </a:r>
            <a:r>
              <a:rPr lang="en-US" sz="1600" b="0" i="0" u="none" strike="noStrike" dirty="0">
                <a:solidFill>
                  <a:srgbClr val="222222"/>
                </a:solidFill>
                <a:effectLst/>
                <a:latin typeface="BerninaSansWeb"/>
              </a:rPr>
              <a:t> -- who have accused the physician of sexually assaulting them under the guise of medical care.</a:t>
            </a:r>
          </a:p>
          <a:p>
            <a:endParaRPr lang="en-US" sz="1600" dirty="0">
              <a:solidFill>
                <a:srgbClr val="222222"/>
              </a:solidFill>
              <a:latin typeface="BerninaSansWeb"/>
            </a:endParaRPr>
          </a:p>
          <a:p>
            <a:r>
              <a:rPr lang="en-US" sz="1600" b="1" i="1" u="none" strike="noStrike" dirty="0">
                <a:solidFill>
                  <a:srgbClr val="222222"/>
                </a:solidFill>
                <a:effectLst/>
                <a:latin typeface="BerninaSansWeb"/>
              </a:rPr>
              <a:t> "Not only did NorthShore refuse to believe its female patients ... it also billed them for Ortega's abuses," one complaint reads</a:t>
            </a:r>
            <a:r>
              <a:rPr lang="en-US" sz="900" b="1" i="1" u="none" strike="noStrike" dirty="0">
                <a:solidFill>
                  <a:srgbClr val="222222"/>
                </a:solidFill>
                <a:effectLst/>
                <a:latin typeface="BerninaSansWeb"/>
              </a:rPr>
              <a:t>.</a:t>
            </a:r>
            <a:endParaRPr lang="en-US" sz="1100" b="1" i="1" dirty="0"/>
          </a:p>
        </p:txBody>
      </p:sp>
      <p:pic>
        <p:nvPicPr>
          <p:cNvPr id="4098" name="Picture 2" descr="A photo of the exterior of NorthShore University HealthSystem next to a photo of Fabio Ortega, MD">
            <a:extLst>
              <a:ext uri="{FF2B5EF4-FFF2-40B4-BE49-F238E27FC236}">
                <a16:creationId xmlns:a16="http://schemas.microsoft.com/office/drawing/2014/main" id="{AF95E798-D463-00A7-60BC-7D9E38FF4DD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2354" r="6604"/>
          <a:stretch/>
        </p:blipFill>
        <p:spPr bwMode="auto">
          <a:xfrm>
            <a:off x="4953000" y="1752600"/>
            <a:ext cx="3733800" cy="4114800"/>
          </a:xfrm>
          <a:prstGeom prst="rect">
            <a:avLst/>
          </a:prstGeom>
          <a:solidFill>
            <a:srgbClr val="FFFFFF"/>
          </a:solidFill>
        </p:spPr>
      </p:pic>
    </p:spTree>
    <p:extLst>
      <p:ext uri="{BB962C8B-B14F-4D97-AF65-F5344CB8AC3E}">
        <p14:creationId xmlns:p14="http://schemas.microsoft.com/office/powerpoint/2010/main" val="13099235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F326-F307-893F-B9BD-509F72C2655F}"/>
              </a:ext>
            </a:extLst>
          </p:cNvPr>
          <p:cNvSpPr>
            <a:spLocks noGrp="1"/>
          </p:cNvSpPr>
          <p:nvPr>
            <p:ph type="title"/>
          </p:nvPr>
        </p:nvSpPr>
        <p:spPr/>
        <p:txBody>
          <a:bodyPr/>
          <a:lstStyle/>
          <a:p>
            <a:r>
              <a:rPr lang="en-US" sz="2400" b="0" i="0" u="none" strike="noStrike" dirty="0">
                <a:solidFill>
                  <a:srgbClr val="222222"/>
                </a:solidFill>
                <a:effectLst/>
                <a:latin typeface="minion-pro"/>
              </a:rPr>
              <a:t>I Feel So Violated': Over 200 Patients Accuse Doc of Sex Abuse, Unnecessary Exams</a:t>
            </a:r>
            <a:br>
              <a:rPr lang="en-US" sz="2400" b="0" i="0" u="none" strike="noStrike" dirty="0">
                <a:solidFill>
                  <a:srgbClr val="222222"/>
                </a:solidFill>
                <a:effectLst/>
                <a:latin typeface="minion-pro"/>
              </a:rPr>
            </a:br>
            <a:r>
              <a:rPr lang="en-US" sz="2400" b="0" i="0" u="none" strike="noStrike" dirty="0">
                <a:solidFill>
                  <a:srgbClr val="222222"/>
                </a:solidFill>
                <a:effectLst/>
                <a:latin typeface="minion-pro"/>
              </a:rPr>
              <a:t>— Alleged victims included women and several men</a:t>
            </a:r>
            <a:endParaRPr lang="en-US" sz="2400" dirty="0"/>
          </a:p>
        </p:txBody>
      </p:sp>
      <p:sp>
        <p:nvSpPr>
          <p:cNvPr id="3" name="Content Placeholder 2">
            <a:extLst>
              <a:ext uri="{FF2B5EF4-FFF2-40B4-BE49-F238E27FC236}">
                <a16:creationId xmlns:a16="http://schemas.microsoft.com/office/drawing/2014/main" id="{52D74BA4-DC31-C01C-D7F7-D2335B76448C}"/>
              </a:ext>
            </a:extLst>
          </p:cNvPr>
          <p:cNvSpPr>
            <a:spLocks noGrp="1"/>
          </p:cNvSpPr>
          <p:nvPr>
            <p:ph sz="half" idx="1"/>
          </p:nvPr>
        </p:nvSpPr>
        <p:spPr>
          <a:xfrm>
            <a:off x="1066800" y="1752600"/>
            <a:ext cx="3733800" cy="4419600"/>
          </a:xfrm>
        </p:spPr>
        <p:txBody>
          <a:bodyPr/>
          <a:lstStyle/>
          <a:p>
            <a:pPr algn="l"/>
            <a:r>
              <a:rPr lang="en-US" sz="1600" dirty="0">
                <a:solidFill>
                  <a:srgbClr val="222222"/>
                </a:solidFill>
                <a:latin typeface="BerninaSansWeb"/>
              </a:rPr>
              <a:t>M</a:t>
            </a:r>
            <a:r>
              <a:rPr lang="en-US" sz="1600" b="0" i="0" u="none" strike="noStrike" dirty="0">
                <a:solidFill>
                  <a:srgbClr val="222222"/>
                </a:solidFill>
                <a:effectLst/>
                <a:latin typeface="BerninaSansWeb"/>
              </a:rPr>
              <a:t>ore than 200 women and several men who have joined a consolidated lawsuit against </a:t>
            </a:r>
            <a:r>
              <a:rPr lang="en-US" sz="1600" b="1" i="0" u="none" strike="noStrike" dirty="0">
                <a:solidFill>
                  <a:srgbClr val="222222"/>
                </a:solidFill>
                <a:effectLst/>
                <a:latin typeface="BerninaSansWeb"/>
              </a:rPr>
              <a:t>Dr. Derrick Todd </a:t>
            </a:r>
            <a:r>
              <a:rPr lang="en-US" sz="1600" b="0" i="0" u="none" strike="noStrike" dirty="0">
                <a:solidFill>
                  <a:srgbClr val="222222"/>
                </a:solidFill>
                <a:effectLst/>
                <a:latin typeface="BerninaSansWeb"/>
              </a:rPr>
              <a:t>in Massachusetts' Suffolk Superior Court.</a:t>
            </a:r>
          </a:p>
          <a:p>
            <a:pPr algn="l"/>
            <a:r>
              <a:rPr lang="en-US" sz="1600" b="0" i="0" u="none" strike="noStrike" dirty="0">
                <a:solidFill>
                  <a:srgbClr val="222222"/>
                </a:solidFill>
                <a:effectLst/>
                <a:latin typeface="BerninaSansWeb"/>
              </a:rPr>
              <a:t>It alleges that Todd -- a former rheumatologist at Brigham and Women's Hospital whose specialty involves treating inflammatory conditions of the muscles, joints, and bones -- </a:t>
            </a:r>
            <a:r>
              <a:rPr lang="en-US" sz="1600" b="1" i="0" u="none" strike="noStrike" dirty="0">
                <a:solidFill>
                  <a:srgbClr val="222222"/>
                </a:solidFill>
                <a:effectLst/>
                <a:latin typeface="BerninaSansWeb"/>
              </a:rPr>
              <a:t>began abusing patients in 2010. </a:t>
            </a:r>
          </a:p>
          <a:p>
            <a:pPr algn="l"/>
            <a:r>
              <a:rPr lang="en-US" sz="1600" b="0" i="0" u="none" strike="noStrike" dirty="0">
                <a:solidFill>
                  <a:srgbClr val="222222"/>
                </a:solidFill>
                <a:effectLst/>
                <a:latin typeface="BerninaSansWeb"/>
              </a:rPr>
              <a:t>The lawsuit, combining several filed last year, accuses Todd of performing unnecessary pelvic floor therapy, breast examinations, testicular examinations, and rectal examinations on patients.</a:t>
            </a:r>
          </a:p>
          <a:p>
            <a:endParaRPr lang="en-US" dirty="0"/>
          </a:p>
        </p:txBody>
      </p:sp>
      <p:sp>
        <p:nvSpPr>
          <p:cNvPr id="4" name="Content Placeholder 3">
            <a:extLst>
              <a:ext uri="{FF2B5EF4-FFF2-40B4-BE49-F238E27FC236}">
                <a16:creationId xmlns:a16="http://schemas.microsoft.com/office/drawing/2014/main" id="{C4F5C002-8138-A33B-2679-A87289D7FBF3}"/>
              </a:ext>
            </a:extLst>
          </p:cNvPr>
          <p:cNvSpPr>
            <a:spLocks noGrp="1"/>
          </p:cNvSpPr>
          <p:nvPr>
            <p:ph sz="half" idx="2"/>
          </p:nvPr>
        </p:nvSpPr>
        <p:spPr/>
        <p:txBody>
          <a:bodyPr/>
          <a:lstStyle/>
          <a:p>
            <a:r>
              <a:rPr lang="en-US" sz="1800" b="1" i="0" u="none" strike="noStrike" dirty="0">
                <a:solidFill>
                  <a:srgbClr val="222222"/>
                </a:solidFill>
                <a:effectLst/>
                <a:latin typeface="BerninaSansWeb"/>
              </a:rPr>
              <a:t>"The other thing that strikes me about this case is how could this have been going on at the hospital, at the practice group for so long without somebody recognizing ... that something suspicious was going on," he continued. "Yet, they allowed him to continue to do this week after week, month after month, year after year, to more and more victims."</a:t>
            </a:r>
            <a:endParaRPr lang="en-US" sz="1800" b="1" dirty="0"/>
          </a:p>
        </p:txBody>
      </p:sp>
    </p:spTree>
    <p:extLst>
      <p:ext uri="{BB962C8B-B14F-4D97-AF65-F5344CB8AC3E}">
        <p14:creationId xmlns:p14="http://schemas.microsoft.com/office/powerpoint/2010/main" val="32374391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BFAE-ED9E-4254-EE20-BC975AFBB73A}"/>
              </a:ext>
            </a:extLst>
          </p:cNvPr>
          <p:cNvSpPr>
            <a:spLocks noGrp="1"/>
          </p:cNvSpPr>
          <p:nvPr>
            <p:ph type="title"/>
          </p:nvPr>
        </p:nvSpPr>
        <p:spPr/>
        <p:txBody>
          <a:bodyPr/>
          <a:lstStyle/>
          <a:p>
            <a:r>
              <a:rPr lang="en-US" sz="4000" b="1" i="0" u="none" strike="noStrike" dirty="0">
                <a:solidFill>
                  <a:srgbClr val="222222"/>
                </a:solidFill>
                <a:effectLst/>
                <a:latin typeface="BerninaSansWeb"/>
              </a:rPr>
              <a:t>DARVO</a:t>
            </a:r>
            <a:br>
              <a:rPr lang="en-US" sz="2800" b="1" i="0" u="none" strike="noStrike" dirty="0">
                <a:solidFill>
                  <a:srgbClr val="222222"/>
                </a:solidFill>
                <a:effectLst/>
                <a:latin typeface="BerninaSansWeb"/>
              </a:rPr>
            </a:br>
            <a:r>
              <a:rPr lang="en-US" sz="2800" b="1" i="1" dirty="0">
                <a:solidFill>
                  <a:srgbClr val="222222"/>
                </a:solidFill>
                <a:latin typeface="BerninaSansWeb"/>
              </a:rPr>
              <a:t>D</a:t>
            </a:r>
            <a:r>
              <a:rPr lang="en-US" sz="2800" b="1" i="1" u="none" strike="noStrike" dirty="0">
                <a:solidFill>
                  <a:srgbClr val="222222"/>
                </a:solidFill>
                <a:effectLst/>
                <a:latin typeface="BerninaSansWeb"/>
              </a:rPr>
              <a:t>eny, Attack, Reverse </a:t>
            </a:r>
            <a:r>
              <a:rPr lang="en-US" sz="2800" b="1" i="1" dirty="0">
                <a:solidFill>
                  <a:srgbClr val="222222"/>
                </a:solidFill>
                <a:latin typeface="BerninaSansWeb"/>
              </a:rPr>
              <a:t>V</a:t>
            </a:r>
            <a:r>
              <a:rPr lang="en-US" sz="2800" b="1" i="1" u="none" strike="noStrike" dirty="0">
                <a:solidFill>
                  <a:srgbClr val="222222"/>
                </a:solidFill>
                <a:effectLst/>
                <a:latin typeface="BerninaSansWeb"/>
              </a:rPr>
              <a:t>ictim and Offender</a:t>
            </a:r>
            <a:endParaRPr lang="en-US" sz="2800" b="1" dirty="0"/>
          </a:p>
        </p:txBody>
      </p:sp>
      <p:sp>
        <p:nvSpPr>
          <p:cNvPr id="7" name="TextBox 6">
            <a:extLst>
              <a:ext uri="{FF2B5EF4-FFF2-40B4-BE49-F238E27FC236}">
                <a16:creationId xmlns:a16="http://schemas.microsoft.com/office/drawing/2014/main" id="{316C9B57-6CC3-7704-C3A5-39CEF73EDAA1}"/>
              </a:ext>
            </a:extLst>
          </p:cNvPr>
          <p:cNvSpPr txBox="1"/>
          <p:nvPr/>
        </p:nvSpPr>
        <p:spPr>
          <a:xfrm>
            <a:off x="1524000" y="1579578"/>
            <a:ext cx="7162800" cy="3539430"/>
          </a:xfrm>
          <a:prstGeom prst="rect">
            <a:avLst/>
          </a:prstGeom>
          <a:noFill/>
        </p:spPr>
        <p:txBody>
          <a:bodyPr wrap="square">
            <a:spAutoFit/>
          </a:bodyPr>
          <a:lstStyle/>
          <a:p>
            <a:endParaRPr lang="en-US" sz="2800" b="0" i="1" u="none" strike="noStrike" dirty="0">
              <a:solidFill>
                <a:srgbClr val="222222"/>
              </a:solidFill>
              <a:effectLst/>
              <a:latin typeface="BerninaSansWeb"/>
            </a:endParaRPr>
          </a:p>
          <a:p>
            <a:endParaRPr lang="en-US" sz="2800" i="1" dirty="0">
              <a:solidFill>
                <a:srgbClr val="222222"/>
              </a:solidFill>
              <a:latin typeface="BerninaSansWeb"/>
            </a:endParaRPr>
          </a:p>
          <a:p>
            <a:r>
              <a:rPr lang="en-US" sz="2800" b="0" i="1" u="none" strike="noStrike" dirty="0">
                <a:solidFill>
                  <a:srgbClr val="222222"/>
                </a:solidFill>
                <a:effectLst/>
                <a:latin typeface="BerninaSansWeb"/>
              </a:rPr>
              <a:t>In 1997, Jennifer </a:t>
            </a:r>
            <a:r>
              <a:rPr lang="en-US" sz="2800" b="0" i="1" u="none" strike="noStrike" dirty="0" err="1">
                <a:solidFill>
                  <a:srgbClr val="222222"/>
                </a:solidFill>
                <a:effectLst/>
                <a:latin typeface="BerninaSansWeb"/>
              </a:rPr>
              <a:t>Freyd</a:t>
            </a:r>
            <a:r>
              <a:rPr lang="en-US" sz="2800" b="0" i="1" u="none" strike="noStrike" dirty="0">
                <a:solidFill>
                  <a:srgbClr val="222222"/>
                </a:solidFill>
                <a:effectLst/>
                <a:latin typeface="BerninaSansWeb"/>
              </a:rPr>
              <a:t>, PhD, identified the "DARVO" reaction -- deny, attack, reverse victim and offender -- among sexual offenders who face accountability. DARVO is additionally seen in </a:t>
            </a:r>
            <a:r>
              <a:rPr lang="en-US" sz="2800" b="0" i="1" u="none" strike="noStrike" dirty="0">
                <a:solidFill>
                  <a:srgbClr val="0271C1"/>
                </a:solidFill>
                <a:effectLst/>
                <a:latin typeface="BerninaSansWeb"/>
                <a:hlinkClick r:id="rId2" tooltip="Opens in a new tab or window"/>
              </a:rPr>
              <a:t>institutional betrayal </a:t>
            </a:r>
            <a:r>
              <a:rPr lang="en-US" sz="2800" b="0" i="1" u="none" strike="noStrike" dirty="0">
                <a:solidFill>
                  <a:srgbClr val="222222"/>
                </a:solidFill>
                <a:effectLst/>
                <a:latin typeface="BerninaSansWeb"/>
              </a:rPr>
              <a:t>where institutions reactively harm people dependent on them.</a:t>
            </a:r>
            <a:endParaRPr lang="en-US" sz="2800" i="1" dirty="0"/>
          </a:p>
        </p:txBody>
      </p:sp>
    </p:spTree>
    <p:extLst>
      <p:ext uri="{BB962C8B-B14F-4D97-AF65-F5344CB8AC3E}">
        <p14:creationId xmlns:p14="http://schemas.microsoft.com/office/powerpoint/2010/main" val="18444513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a:t>Choosing a location for murder</a:t>
            </a:r>
          </a:p>
        </p:txBody>
      </p:sp>
      <p:sp>
        <p:nvSpPr>
          <p:cNvPr id="13315" name="Content Placeholder 4"/>
          <p:cNvSpPr>
            <a:spLocks noGrp="1"/>
          </p:cNvSpPr>
          <p:nvPr>
            <p:ph idx="1"/>
          </p:nvPr>
        </p:nvSpPr>
        <p:spPr/>
        <p:txBody>
          <a:bodyPr/>
          <a:lstStyle/>
          <a:p>
            <a:r>
              <a:rPr lang="en-US"/>
              <a:t>Hospital autopsy confirms patient could have expired as a result of one or more of his underlying disease processes  </a:t>
            </a:r>
          </a:p>
          <a:p>
            <a:r>
              <a:rPr lang="en-US"/>
              <a:t>Death Certificate may list inaccurate cause of Death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dow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down)">
                                      <p:cBhvr>
                                        <p:cTn id="12"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6EC4-EAEC-894C-B3BC-9652B875B97B}"/>
              </a:ext>
            </a:extLst>
          </p:cNvPr>
          <p:cNvSpPr>
            <a:spLocks noGrp="1"/>
          </p:cNvSpPr>
          <p:nvPr>
            <p:ph type="title"/>
          </p:nvPr>
        </p:nvSpPr>
        <p:spPr>
          <a:xfrm>
            <a:off x="1066800" y="381000"/>
            <a:ext cx="7620000" cy="1143000"/>
          </a:xfrm>
        </p:spPr>
        <p:txBody>
          <a:bodyPr wrap="square" anchor="ctr">
            <a:normAutofit/>
          </a:bodyPr>
          <a:lstStyle/>
          <a:p>
            <a:r>
              <a:rPr lang="en-US" dirty="0"/>
              <a:t>Autopsy</a:t>
            </a:r>
          </a:p>
        </p:txBody>
      </p:sp>
      <p:graphicFrame>
        <p:nvGraphicFramePr>
          <p:cNvPr id="5" name="Content Placeholder 2">
            <a:extLst>
              <a:ext uri="{FF2B5EF4-FFF2-40B4-BE49-F238E27FC236}">
                <a16:creationId xmlns:a16="http://schemas.microsoft.com/office/drawing/2014/main" id="{075B4413-C473-5BE1-EC13-4768DF109651}"/>
              </a:ext>
            </a:extLst>
          </p:cNvPr>
          <p:cNvGraphicFramePr>
            <a:graphicFrameLocks noGrp="1"/>
          </p:cNvGraphicFramePr>
          <p:nvPr>
            <p:ph idx="1"/>
            <p:extLst>
              <p:ext uri="{D42A27DB-BD31-4B8C-83A1-F6EECF244321}">
                <p14:modId xmlns:p14="http://schemas.microsoft.com/office/powerpoint/2010/main" val="2643635879"/>
              </p:ext>
            </p:extLst>
          </p:nvPr>
        </p:nvGraphicFramePr>
        <p:xfrm>
          <a:off x="1066800" y="1752600"/>
          <a:ext cx="7620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861611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990600" y="250825"/>
            <a:ext cx="7848600" cy="6248400"/>
          </a:xfrm>
          <a:prstGeom prst="rect">
            <a:avLst/>
          </a:prstGeom>
          <a:noFill/>
          <a:ln w="12700" cap="sq">
            <a:noFill/>
            <a:miter lim="800000"/>
            <a:headEnd type="none" w="sm" len="sm"/>
            <a:tailEnd type="none" w="sm" len="sm"/>
          </a:ln>
        </p:spPr>
        <p:txBody>
          <a:bodyPr anchor="ctr">
            <a:spAutoFit/>
          </a:bodyPr>
          <a:lstStyle/>
          <a:p>
            <a:pPr eaLnBrk="0" hangingPunct="0">
              <a:tabLst>
                <a:tab pos="457200" algn="l"/>
              </a:tabLst>
            </a:pPr>
            <a:r>
              <a:rPr lang="en-US" sz="2000" b="1">
                <a:latin typeface="Calibri" pitchFamily="34" charset="0"/>
                <a:cs typeface="Times New Roman" pitchFamily="18" charset="0"/>
              </a:rPr>
              <a:t>Cause of death investigations often dead wrong </a:t>
            </a:r>
            <a:endParaRPr lang="en-US" sz="2000"/>
          </a:p>
          <a:p>
            <a:pPr eaLnBrk="0" hangingPunct="0">
              <a:buFontTx/>
              <a:buChar char="•"/>
              <a:tabLst>
                <a:tab pos="457200" algn="l"/>
              </a:tabLst>
            </a:pPr>
            <a:r>
              <a:rPr lang="en-US" sz="2000">
                <a:solidFill>
                  <a:srgbClr val="0000FF"/>
                </a:solidFill>
                <a:latin typeface="Calibri" pitchFamily="34" charset="0"/>
                <a:cs typeface="Times New Roman" pitchFamily="18" charset="0"/>
                <a:hlinkClick r:id="rId2"/>
              </a:rPr>
              <a:t>By THOMAS HARGROVE and LEE BOWMAN, Scripps Howard News Service</a:t>
            </a:r>
            <a:r>
              <a:rPr lang="en-US" sz="2000">
                <a:latin typeface="Calibri" pitchFamily="34" charset="0"/>
                <a:cs typeface="Times New Roman" pitchFamily="18" charset="0"/>
              </a:rPr>
              <a:t> </a:t>
            </a:r>
            <a:endParaRPr lang="en-US" sz="2000"/>
          </a:p>
          <a:p>
            <a:pPr eaLnBrk="0" hangingPunct="0">
              <a:buFontTx/>
              <a:buChar char="•"/>
              <a:tabLst>
                <a:tab pos="457200" algn="l"/>
              </a:tabLst>
            </a:pPr>
            <a:r>
              <a:rPr lang="en-US" sz="2000">
                <a:solidFill>
                  <a:srgbClr val="0000FF"/>
                </a:solidFill>
                <a:latin typeface="Calibri" pitchFamily="34" charset="0"/>
                <a:cs typeface="Times New Roman" pitchFamily="18" charset="0"/>
                <a:hlinkClick r:id="rId2"/>
              </a:rPr>
              <a:t>national</a:t>
            </a:r>
            <a:r>
              <a:rPr lang="en-US" sz="2000">
                <a:latin typeface="Calibri" pitchFamily="34" charset="0"/>
                <a:cs typeface="Times New Roman" pitchFamily="18" charset="0"/>
              </a:rPr>
              <a:t> </a:t>
            </a:r>
            <a:endParaRPr lang="en-US" sz="2000"/>
          </a:p>
          <a:p>
            <a:pPr eaLnBrk="0" hangingPunct="0">
              <a:tabLst>
                <a:tab pos="457200" algn="l"/>
              </a:tabLst>
            </a:pPr>
            <a:r>
              <a:rPr lang="en-US" sz="2000">
                <a:latin typeface="Calibri" pitchFamily="34" charset="0"/>
                <a:cs typeface="Times New Roman" pitchFamily="18" charset="0"/>
              </a:rPr>
              <a:t>Hundreds of thousands of death certificates filed every year in the United States are wrong, meaning we don't really know what's killing Americans.</a:t>
            </a:r>
            <a:endParaRPr lang="en-US" sz="2000"/>
          </a:p>
          <a:p>
            <a:pPr eaLnBrk="0" hangingPunct="0">
              <a:tabLst>
                <a:tab pos="457200" algn="l"/>
              </a:tabLst>
            </a:pPr>
            <a:r>
              <a:rPr lang="en-US" sz="2000">
                <a:latin typeface="Calibri" pitchFamily="34" charset="0"/>
                <a:cs typeface="Times New Roman" pitchFamily="18" charset="0"/>
              </a:rPr>
              <a:t>The erroneous death certificates cause medical researchers to look at the wrong health threats, and mislead people to the real diseases that run in their families.</a:t>
            </a:r>
            <a:endParaRPr lang="en-US" sz="2000"/>
          </a:p>
          <a:p>
            <a:pPr eaLnBrk="0" hangingPunct="0">
              <a:tabLst>
                <a:tab pos="457200" algn="l"/>
              </a:tabLst>
            </a:pPr>
            <a:r>
              <a:rPr lang="en-US" sz="2000">
                <a:latin typeface="Calibri" pitchFamily="34" charset="0"/>
                <a:cs typeface="Times New Roman" pitchFamily="18" charset="0"/>
              </a:rPr>
              <a:t>More than 2.4 million Americans die each year, and each one has an official cause of death on a death certificate. But medical experts think that about one third of them are incorrect, fraudulent or even just guesses.</a:t>
            </a:r>
            <a:endParaRPr lang="en-US" sz="2000"/>
          </a:p>
          <a:p>
            <a:pPr eaLnBrk="0" hangingPunct="0">
              <a:tabLst>
                <a:tab pos="457200" algn="l"/>
              </a:tabLst>
            </a:pPr>
            <a:r>
              <a:rPr lang="en-US" sz="2000">
                <a:latin typeface="Calibri" pitchFamily="34" charset="0"/>
                <a:cs typeface="Times New Roman" pitchFamily="18" charset="0"/>
              </a:rPr>
              <a:t>"I've been preaching for years to anyone who will listen that death certificates are worthless," said Dr. Stephen Geller, former chief of pathology at New York's Mount Sinai Medical Center.</a:t>
            </a:r>
            <a:endParaRPr lang="en-US" sz="2000"/>
          </a:p>
          <a:p>
            <a:pPr eaLnBrk="0" hangingPunct="0">
              <a:tabLst>
                <a:tab pos="457200" algn="l"/>
              </a:tabLst>
            </a:pPr>
            <a:r>
              <a:rPr lang="en-US" sz="2000">
                <a:latin typeface="Calibri" pitchFamily="34" charset="0"/>
                <a:cs typeface="Times New Roman" pitchFamily="18" charset="0"/>
              </a:rPr>
              <a:t>The most common error is blaming some form of heart disease for other kinds of deaths. Every day, overburdened doctors and coroners routinely stamp "cardiac arrest" or one of a variety of heart diseases onto death certificates for people they've not examined or even seen.</a:t>
            </a:r>
            <a:endParaRPr lang="en-US" sz="20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11C5EA-851B-EF47-B0E9-38F41C057B46}"/>
              </a:ext>
            </a:extLst>
          </p:cNvPr>
          <p:cNvSpPr txBox="1"/>
          <p:nvPr/>
        </p:nvSpPr>
        <p:spPr bwMode="auto">
          <a:xfrm>
            <a:off x="1066800" y="6096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20000"/>
          </a:bodyPr>
          <a:lstStyle/>
          <a:p>
            <a:pPr algn="ctr" eaLnBrk="0" hangingPunct="0">
              <a:lnSpc>
                <a:spcPct val="90000"/>
              </a:lnSpc>
              <a:spcAft>
                <a:spcPts val="600"/>
              </a:spcAft>
            </a:pPr>
            <a:r>
              <a:rPr lang="en-US" sz="2000" b="1" i="0" u="none" strike="noStrike" dirty="0">
                <a:solidFill>
                  <a:schemeClr val="tx2"/>
                </a:solidFill>
                <a:effectLst/>
                <a:latin typeface="+mj-lt"/>
                <a:ea typeface="+mj-ea"/>
                <a:cs typeface="+mj-cs"/>
                <a:hlinkClick r:id="rId2"/>
              </a:rPr>
              <a:t>When the Death Certificate Omits the True Cause of Death</a:t>
            </a:r>
          </a:p>
          <a:p>
            <a:pPr algn="ctr" eaLnBrk="0" hangingPunct="0">
              <a:lnSpc>
                <a:spcPct val="90000"/>
              </a:lnSpc>
              <a:spcAft>
                <a:spcPts val="600"/>
              </a:spcAft>
            </a:pPr>
            <a:r>
              <a:rPr lang="en-US" sz="2000" b="1" i="0" u="none" strike="noStrike" dirty="0">
                <a:solidFill>
                  <a:schemeClr val="tx2"/>
                </a:solidFill>
                <a:effectLst/>
                <a:latin typeface="+mj-lt"/>
                <a:ea typeface="+mj-ea"/>
                <a:cs typeface="+mj-cs"/>
                <a:hlinkClick r:id="rId2"/>
              </a:rPr>
              <a:t>Having accurate death records saves lives.</a:t>
            </a:r>
          </a:p>
          <a:p>
            <a:pPr algn="ctr" eaLnBrk="0" hangingPunct="0">
              <a:lnSpc>
                <a:spcPct val="90000"/>
              </a:lnSpc>
              <a:spcAft>
                <a:spcPts val="600"/>
              </a:spcAft>
            </a:pPr>
            <a:r>
              <a:rPr lang="en-US" sz="2000" b="1" dirty="0">
                <a:solidFill>
                  <a:schemeClr val="tx2"/>
                </a:solidFill>
                <a:latin typeface="+mj-lt"/>
                <a:ea typeface="+mj-ea"/>
                <a:cs typeface="+mj-cs"/>
                <a:hlinkClick r:id="rId2"/>
              </a:rPr>
              <a:t>https://www.nytimes.com/by/jane-e-brody</a:t>
            </a:r>
            <a:br>
              <a:rPr lang="en-US" sz="2000" b="1" u="none" strike="noStrike" dirty="0">
                <a:solidFill>
                  <a:schemeClr val="tx2"/>
                </a:solidFill>
                <a:effectLst/>
                <a:latin typeface="+mj-lt"/>
                <a:ea typeface="+mj-ea"/>
                <a:cs typeface="+mj-cs"/>
                <a:hlinkClick r:id="rId2"/>
              </a:rPr>
            </a:br>
            <a:endParaRPr lang="en-US" sz="2000" b="1" dirty="0">
              <a:solidFill>
                <a:schemeClr val="tx2"/>
              </a:solidFill>
              <a:effectLst/>
              <a:latin typeface="+mj-lt"/>
              <a:ea typeface="+mj-ea"/>
              <a:cs typeface="+mj-cs"/>
            </a:endParaRPr>
          </a:p>
        </p:txBody>
      </p:sp>
      <p:pic>
        <p:nvPicPr>
          <p:cNvPr id="60418" name="Picture 2">
            <a:extLst>
              <a:ext uri="{FF2B5EF4-FFF2-40B4-BE49-F238E27FC236}">
                <a16:creationId xmlns:a16="http://schemas.microsoft.com/office/drawing/2014/main" id="{6C224DB3-F3C5-544C-B1C1-342C612EDB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1291" y="1752600"/>
            <a:ext cx="6211018" cy="4114800"/>
          </a:xfrm>
          <a:prstGeom prst="rect">
            <a:avLst/>
          </a:prstGeom>
          <a:solidFill>
            <a:srgbClr val="FFFFFF"/>
          </a:solidFill>
        </p:spPr>
      </p:pic>
    </p:spTree>
    <p:extLst>
      <p:ext uri="{BB962C8B-B14F-4D97-AF65-F5344CB8AC3E}">
        <p14:creationId xmlns:p14="http://schemas.microsoft.com/office/powerpoint/2010/main" val="13938773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66800" y="381000"/>
            <a:ext cx="7620000" cy="1143000"/>
          </a:xfrm>
        </p:spPr>
        <p:txBody>
          <a:bodyPr wrap="square" anchor="ctr">
            <a:normAutofit/>
          </a:bodyPr>
          <a:lstStyle/>
          <a:p>
            <a:r>
              <a:rPr lang="en-US"/>
              <a:t>Police Arrive </a:t>
            </a:r>
          </a:p>
        </p:txBody>
      </p:sp>
      <p:pic>
        <p:nvPicPr>
          <p:cNvPr id="17411" name="Content Placeholder 5" descr="policePA_468x311.jpg"/>
          <p:cNvPicPr>
            <a:picLocks noGrp="1" noChangeAspect="1"/>
          </p:cNvPicPr>
          <p:nvPr>
            <p:ph idx="1"/>
          </p:nvPr>
        </p:nvPicPr>
        <p:blipFill rotWithShape="1">
          <a:blip r:embed="rId2" cstate="print"/>
          <a:srcRect b="18739"/>
          <a:stretch/>
        </p:blipFill>
        <p:spPr>
          <a:xfrm>
            <a:off x="1066800" y="1752600"/>
            <a:ext cx="7620000" cy="4114800"/>
          </a:xfr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919" y="1676400"/>
            <a:ext cx="2543796" cy="1905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405" y="4038600"/>
            <a:ext cx="2558310" cy="1828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9140" y="1672769"/>
            <a:ext cx="1960747" cy="1981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9140" y="4038600"/>
            <a:ext cx="1960747" cy="18288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4091801"/>
            <a:ext cx="2457450" cy="1857375"/>
          </a:xfrm>
          <a:prstGeom prst="rect">
            <a:avLst/>
          </a:prstGeom>
        </p:spPr>
      </p:pic>
      <p:sp>
        <p:nvSpPr>
          <p:cNvPr id="9" name="TextBox 8"/>
          <p:cNvSpPr txBox="1"/>
          <p:nvPr/>
        </p:nvSpPr>
        <p:spPr>
          <a:xfrm>
            <a:off x="1034920" y="914400"/>
            <a:ext cx="7747130" cy="461665"/>
          </a:xfrm>
          <a:prstGeom prst="rect">
            <a:avLst/>
          </a:prstGeom>
          <a:noFill/>
        </p:spPr>
        <p:txBody>
          <a:bodyPr wrap="square" rtlCol="0">
            <a:spAutoFit/>
          </a:bodyPr>
          <a:lstStyle/>
          <a:p>
            <a:pPr algn="ctr"/>
            <a:r>
              <a:rPr lang="en-US" dirty="0"/>
              <a:t>The Faces of Accused Medical Serial Killers</a:t>
            </a:r>
          </a:p>
        </p:txBody>
      </p:sp>
      <p:pic>
        <p:nvPicPr>
          <p:cNvPr id="59394" name="Picture 2">
            <a:extLst>
              <a:ext uri="{FF2B5EF4-FFF2-40B4-BE49-F238E27FC236}">
                <a16:creationId xmlns:a16="http://schemas.microsoft.com/office/drawing/2014/main" id="{98D2AE6B-0D07-394A-B271-C05B18E02B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672768"/>
            <a:ext cx="24574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35142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cstate="print"/>
          <a:srcRect/>
          <a:stretch>
            <a:fillRect/>
          </a:stretch>
        </p:blipFill>
        <p:spPr bwMode="auto">
          <a:xfrm>
            <a:off x="0" y="6451600"/>
            <a:ext cx="406400" cy="406400"/>
          </a:xfrm>
          <a:prstGeom prst="rect">
            <a:avLst/>
          </a:prstGeom>
          <a:noFill/>
          <a:ln w="9525">
            <a:noFill/>
            <a:miter lim="800000"/>
            <a:headEnd/>
            <a:tailEnd/>
          </a:ln>
        </p:spPr>
      </p:pic>
      <p:sp>
        <p:nvSpPr>
          <p:cNvPr id="10243" name="Text Box 6"/>
          <p:cNvSpPr txBox="1">
            <a:spLocks noChangeArrowheads="1"/>
          </p:cNvSpPr>
          <p:nvPr/>
        </p:nvSpPr>
        <p:spPr bwMode="auto">
          <a:xfrm>
            <a:off x="304800" y="1600200"/>
            <a:ext cx="3429000" cy="3382963"/>
          </a:xfrm>
          <a:prstGeom prst="rect">
            <a:avLst/>
          </a:prstGeom>
          <a:noFill/>
          <a:ln w="9525">
            <a:noFill/>
            <a:miter lim="800000"/>
            <a:headEnd/>
            <a:tailEnd/>
          </a:ln>
        </p:spPr>
        <p:txBody>
          <a:bodyPr>
            <a:spAutoFit/>
          </a:bodyPr>
          <a:lstStyle/>
          <a:p>
            <a:pPr algn="ctr" eaLnBrk="0" hangingPunct="0">
              <a:spcBef>
                <a:spcPct val="50000"/>
              </a:spcBef>
            </a:pPr>
            <a:r>
              <a:rPr lang="en-US" altLang="en-US" sz="7200">
                <a:solidFill>
                  <a:srgbClr val="99FF33"/>
                </a:solidFill>
                <a:latin typeface="Times" charset="0"/>
              </a:rPr>
              <a:t>Our man on the scene</a:t>
            </a:r>
            <a:r>
              <a:rPr lang="en-US" altLang="en-US">
                <a:solidFill>
                  <a:srgbClr val="99FF33"/>
                </a:solidFill>
                <a:latin typeface="Times" charset="0"/>
              </a:rPr>
              <a:t>.</a:t>
            </a:r>
            <a:endParaRPr lang="en-US" altLang="en-US">
              <a:latin typeface="Times" charset="0"/>
            </a:endParaRPr>
          </a:p>
        </p:txBody>
      </p:sp>
      <p:pic>
        <p:nvPicPr>
          <p:cNvPr id="10244" name="Picture 7"/>
          <p:cNvPicPr>
            <a:picLocks noChangeAspect="1" noChangeArrowheads="1"/>
          </p:cNvPicPr>
          <p:nvPr/>
        </p:nvPicPr>
        <p:blipFill>
          <a:blip r:embed="rId8" cstate="print"/>
          <a:srcRect/>
          <a:stretch>
            <a:fillRect/>
          </a:stretch>
        </p:blipFill>
        <p:spPr bwMode="auto">
          <a:xfrm>
            <a:off x="3657600" y="457200"/>
            <a:ext cx="5486400" cy="5791200"/>
          </a:xfrm>
          <a:prstGeom prst="rect">
            <a:avLst/>
          </a:prstGeom>
          <a:noFill/>
          <a:ln w="9525">
            <a:noFill/>
            <a:miter lim="800000"/>
            <a:headEnd/>
            <a:tailEnd/>
          </a:ln>
        </p:spPr>
      </p:pic>
      <p:pic>
        <p:nvPicPr>
          <p:cNvPr id="33800" name="Picture 8">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7" cstate="print"/>
          <a:srcRect/>
          <a:stretch>
            <a:fillRect/>
          </a:stretch>
        </p:blipFill>
        <p:spPr bwMode="auto">
          <a:xfrm>
            <a:off x="381000" y="6451600"/>
            <a:ext cx="406400" cy="406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0" fill="hold"/>
                                        <p:tgtEl>
                                          <p:spTgt spid="33797"/>
                                        </p:tgtEl>
                                      </p:cBhvr>
                                    </p:cmd>
                                  </p:childTnLst>
                                </p:cTn>
                              </p:par>
                            </p:childTnLst>
                          </p:cTn>
                        </p:par>
                        <p:par>
                          <p:cTn id="7" fill="hold">
                            <p:stCondLst>
                              <p:cond delay="8000"/>
                            </p:stCondLst>
                            <p:childTnLst>
                              <p:par>
                                <p:cTn id="8" presetID="1" presetClass="mediacall" presetSubtype="0" fill="hold" nodeType="afterEffect">
                                  <p:stCondLst>
                                    <p:cond delay="0"/>
                                  </p:stCondLst>
                                  <p:childTnLst>
                                    <p:cmd type="call" cmd="playFrom(0.0)">
                                      <p:cBhvr>
                                        <p:cTn id="9" dur="3000" fill="hold"/>
                                        <p:tgtEl>
                                          <p:spTgt spid="3380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33797"/>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3380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wrap="square" anchor="ctr">
            <a:normAutofit/>
          </a:bodyPr>
          <a:lstStyle/>
          <a:p>
            <a:pPr>
              <a:lnSpc>
                <a:spcPct val="90000"/>
              </a:lnSpc>
            </a:pPr>
            <a:r>
              <a:rPr lang="en-US" sz="3700"/>
              <a:t>Nurse in Italy Accused of murdering 38 Patients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1736" b="23993"/>
          <a:stretch/>
        </p:blipFill>
        <p:spPr>
          <a:xfrm>
            <a:off x="1066800" y="1752600"/>
            <a:ext cx="7620000" cy="4114800"/>
          </a:xfrm>
          <a:prstGeom prst="rect">
            <a:avLst/>
          </a:prstGeom>
          <a:noFill/>
        </p:spPr>
      </p:pic>
    </p:spTree>
    <p:extLst>
      <p:ext uri="{BB962C8B-B14F-4D97-AF65-F5344CB8AC3E}">
        <p14:creationId xmlns:p14="http://schemas.microsoft.com/office/powerpoint/2010/main" val="31757723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124200" y="3733800"/>
            <a:ext cx="2590800" cy="457200"/>
          </a:xfrm>
          <a:prstGeom prst="rect">
            <a:avLst/>
          </a:prstGeom>
          <a:noFill/>
          <a:ln w="9525">
            <a:noFill/>
            <a:miter lim="800000"/>
            <a:headEnd/>
            <a:tailEnd/>
          </a:ln>
        </p:spPr>
        <p:txBody>
          <a:bodyPr>
            <a:spAutoFit/>
          </a:bodyPr>
          <a:lstStyle/>
          <a:p>
            <a:pPr eaLnBrk="0" hangingPunct="0"/>
            <a:endParaRPr lang="en-US" altLang="en-US">
              <a:latin typeface="Times" charset="0"/>
            </a:endParaRPr>
          </a:p>
        </p:txBody>
      </p:sp>
      <p:pic>
        <p:nvPicPr>
          <p:cNvPr id="11267" name="Picture 3"/>
          <p:cNvPicPr>
            <a:picLocks noChangeAspect="1" noChangeArrowheads="1"/>
          </p:cNvPicPr>
          <p:nvPr/>
        </p:nvPicPr>
        <p:blipFill>
          <a:blip r:embed="rId5" cstate="print"/>
          <a:srcRect/>
          <a:stretch>
            <a:fillRect/>
          </a:stretch>
        </p:blipFill>
        <p:spPr bwMode="auto">
          <a:xfrm>
            <a:off x="0" y="0"/>
            <a:ext cx="9144000" cy="6891338"/>
          </a:xfrm>
          <a:prstGeom prst="rect">
            <a:avLst/>
          </a:prstGeom>
          <a:noFill/>
          <a:ln w="9525">
            <a:noFill/>
            <a:miter lim="800000"/>
            <a:headEnd/>
            <a:tailEnd/>
          </a:ln>
        </p:spPr>
      </p:pic>
      <p:pic>
        <p:nvPicPr>
          <p:cNvPr id="9222" name="Picture 6">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1981200" y="7239000"/>
            <a:ext cx="406400" cy="40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 fill="hold"/>
                                        <p:tgtEl>
                                          <p:spTgt spid="92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2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2362200" y="457200"/>
            <a:ext cx="4343400" cy="5867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200400" y="3276600"/>
            <a:ext cx="2720975" cy="457200"/>
          </a:xfrm>
          <a:prstGeom prst="rect">
            <a:avLst/>
          </a:prstGeom>
          <a:noFill/>
          <a:ln w="9525">
            <a:noFill/>
            <a:miter lim="800000"/>
            <a:headEnd/>
            <a:tailEnd/>
          </a:ln>
        </p:spPr>
        <p:txBody>
          <a:bodyPr wrap="none">
            <a:spAutoFit/>
          </a:bodyPr>
          <a:lstStyle/>
          <a:p>
            <a:pPr eaLnBrk="0" hangingPunct="0"/>
            <a:r>
              <a:rPr lang="en-US" altLang="en-US">
                <a:latin typeface="Times" charset="0"/>
              </a:rPr>
              <a:t>Medical Ward Photo</a:t>
            </a:r>
          </a:p>
        </p:txBody>
      </p:sp>
      <p:pic>
        <p:nvPicPr>
          <p:cNvPr id="13315" name="Picture 3" descr="Ward4"/>
          <p:cNvPicPr>
            <a:picLocks noChangeAspect="1" noChangeArrowheads="1"/>
          </p:cNvPicPr>
          <p:nvPr/>
        </p:nvPicPr>
        <p:blipFill>
          <a:blip r:embed="rId3" cstate="print"/>
          <a:srcRect/>
          <a:stretch>
            <a:fillRect/>
          </a:stretch>
        </p:blipFill>
        <p:spPr bwMode="auto">
          <a:xfrm>
            <a:off x="0" y="-2667000"/>
            <a:ext cx="11811000" cy="12192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052" descr="ccu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90600" y="304800"/>
            <a:ext cx="7848600" cy="1311275"/>
          </a:xfrm>
          <a:prstGeom prst="rect">
            <a:avLst/>
          </a:prstGeom>
          <a:noFill/>
          <a:ln w="9525">
            <a:noFill/>
            <a:miter lim="800000"/>
            <a:headEnd/>
            <a:tailEnd/>
          </a:ln>
        </p:spPr>
        <p:txBody>
          <a:bodyPr>
            <a:spAutoFit/>
          </a:bodyPr>
          <a:lstStyle/>
          <a:p>
            <a:pPr eaLnBrk="0" hangingPunct="0"/>
            <a:r>
              <a:rPr lang="en-US" altLang="en-US" sz="4000" b="1" u="sng">
                <a:solidFill>
                  <a:srgbClr val="FF0000"/>
                </a:solidFill>
                <a:latin typeface="Kidprint" charset="0"/>
              </a:rPr>
              <a:t>PROFILE OF A HOSPITAL SERIAL KILLER</a:t>
            </a:r>
            <a:endParaRPr lang="en-US" altLang="en-US" sz="2800" b="1">
              <a:latin typeface="Kidprint" charset="0"/>
            </a:endParaRPr>
          </a:p>
        </p:txBody>
      </p:sp>
      <p:sp>
        <p:nvSpPr>
          <p:cNvPr id="15363" name="Text Box 3"/>
          <p:cNvSpPr txBox="1">
            <a:spLocks noChangeArrowheads="1"/>
          </p:cNvSpPr>
          <p:nvPr/>
        </p:nvSpPr>
        <p:spPr bwMode="auto">
          <a:xfrm>
            <a:off x="4572000" y="1828800"/>
            <a:ext cx="3382963" cy="3384550"/>
          </a:xfrm>
          <a:prstGeom prst="rect">
            <a:avLst/>
          </a:prstGeom>
          <a:noFill/>
          <a:ln w="9525">
            <a:noFill/>
            <a:miter lim="800000"/>
            <a:headEnd/>
            <a:tailEnd/>
          </a:ln>
        </p:spPr>
        <p:txBody>
          <a:bodyPr>
            <a:spAutoFit/>
          </a:bodyPr>
          <a:lstStyle/>
          <a:p>
            <a:pPr algn="ctr" eaLnBrk="0" hangingPunct="0"/>
            <a:r>
              <a:rPr lang="en-US" altLang="en-US" sz="4800" b="1">
                <a:solidFill>
                  <a:srgbClr val="FF0000"/>
                </a:solidFill>
                <a:latin typeface="Times" charset="0"/>
              </a:rPr>
              <a:t>Red Flags</a:t>
            </a:r>
          </a:p>
          <a:p>
            <a:pPr algn="ctr" eaLnBrk="0" hangingPunct="0"/>
            <a:r>
              <a:rPr lang="en-US" altLang="en-US" sz="4800" b="1">
                <a:solidFill>
                  <a:srgbClr val="FF0000"/>
                </a:solidFill>
                <a:latin typeface="Times" charset="0"/>
              </a:rPr>
              <a:t>for</a:t>
            </a:r>
          </a:p>
          <a:p>
            <a:pPr algn="ctr" eaLnBrk="0" hangingPunct="0"/>
            <a:r>
              <a:rPr lang="en-US" altLang="en-US" sz="4800" b="1">
                <a:solidFill>
                  <a:srgbClr val="FF0000"/>
                </a:solidFill>
                <a:latin typeface="Times" charset="0"/>
              </a:rPr>
              <a:t>Health Care</a:t>
            </a:r>
          </a:p>
          <a:p>
            <a:pPr algn="ctr" eaLnBrk="0" hangingPunct="0"/>
            <a:r>
              <a:rPr lang="en-US" altLang="en-US" sz="4800" b="1">
                <a:solidFill>
                  <a:srgbClr val="FF0000"/>
                </a:solidFill>
                <a:latin typeface="Times" charset="0"/>
              </a:rPr>
              <a:t>Inspectors</a:t>
            </a:r>
            <a:endParaRPr lang="en-US" altLang="en-US" sz="4800">
              <a:latin typeface="Times" charset="0"/>
            </a:endParaRPr>
          </a:p>
          <a:p>
            <a:pPr algn="ctr" eaLnBrk="0" hangingPunct="0"/>
            <a:endParaRPr lang="en-US" altLang="en-US">
              <a:latin typeface="Times" charset="0"/>
            </a:endParaRPr>
          </a:p>
        </p:txBody>
      </p:sp>
      <p:pic>
        <p:nvPicPr>
          <p:cNvPr id="15364" name="Picture 11" descr="ExFedbadge"/>
          <p:cNvPicPr>
            <a:picLocks noChangeAspect="1" noChangeArrowheads="1"/>
          </p:cNvPicPr>
          <p:nvPr/>
        </p:nvPicPr>
        <p:blipFill>
          <a:blip r:embed="rId4" cstate="print"/>
          <a:srcRect/>
          <a:stretch>
            <a:fillRect/>
          </a:stretch>
        </p:blipFill>
        <p:spPr bwMode="auto">
          <a:xfrm>
            <a:off x="990600" y="1828800"/>
            <a:ext cx="3276600" cy="4419600"/>
          </a:xfrm>
          <a:prstGeom prst="rect">
            <a:avLst/>
          </a:prstGeom>
          <a:noFill/>
          <a:ln w="9525">
            <a:noFill/>
            <a:miter lim="800000"/>
            <a:headEnd/>
            <a:tailEnd/>
          </a:ln>
        </p:spPr>
      </p:pic>
      <p:pic>
        <p:nvPicPr>
          <p:cNvPr id="5134" name="dragnet2.wav">
            <a:hlinkClick r:id="" action="ppaction://media"/>
          </p:cNvPr>
          <p:cNvPicPr>
            <a:picLocks noRot="1" noChangeAspect="1" noChangeArrowheads="1"/>
          </p:cNvPicPr>
          <p:nvPr>
            <a:audioFile r:link="rId1"/>
          </p:nvPr>
        </p:nvPicPr>
        <p:blipFill>
          <a:blip r:embed="rId5" cstate="print"/>
          <a:srcRect/>
          <a:stretch>
            <a:fillRect/>
          </a:stretch>
        </p:blipFill>
        <p:spPr bwMode="auto">
          <a:xfrm>
            <a:off x="8458200" y="3048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1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13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914400" y="1752600"/>
            <a:ext cx="8001000" cy="1006475"/>
          </a:xfrm>
          <a:prstGeom prst="rect">
            <a:avLst/>
          </a:prstGeom>
          <a:noFill/>
          <a:ln w="9525">
            <a:noFill/>
            <a:miter lim="800000"/>
            <a:headEnd/>
            <a:tailEnd/>
          </a:ln>
        </p:spPr>
        <p:txBody>
          <a:bodyPr>
            <a:spAutoFit/>
          </a:bodyPr>
          <a:lstStyle/>
          <a:p>
            <a:pPr eaLnBrk="0" hangingPunct="0">
              <a:buFont typeface="Monotype Sorts" pitchFamily="2" charset="2"/>
              <a:buNone/>
            </a:pPr>
            <a:r>
              <a:rPr lang="en-US" altLang="en-US" sz="3600" b="1">
                <a:solidFill>
                  <a:srgbClr val="FF0000"/>
                </a:solidFill>
                <a:latin typeface="Times" charset="0"/>
              </a:rPr>
              <a:t>A</a:t>
            </a:r>
            <a:r>
              <a:rPr lang="en-US" altLang="en-US" b="1">
                <a:solidFill>
                  <a:srgbClr val="FF0000"/>
                </a:solidFill>
                <a:latin typeface="Times" charset="0"/>
              </a:rPr>
              <a:t>. Statistically, a patient’s risk of “harm” (injury or death)</a:t>
            </a:r>
          </a:p>
          <a:p>
            <a:pPr eaLnBrk="0" hangingPunct="0"/>
            <a:r>
              <a:rPr lang="en-US" altLang="en-US" b="1">
                <a:solidFill>
                  <a:srgbClr val="FF0000"/>
                </a:solidFill>
                <a:latin typeface="Times" charset="0"/>
              </a:rPr>
              <a:t> is significantly greater when treated by the subject</a:t>
            </a:r>
          </a:p>
        </p:txBody>
      </p:sp>
      <p:sp>
        <p:nvSpPr>
          <p:cNvPr id="25603" name="WordArt 4"/>
          <p:cNvSpPr>
            <a:spLocks noChangeArrowheads="1" noChangeShapeType="1" noTextEdit="1"/>
          </p:cNvSpPr>
          <p:nvPr/>
        </p:nvSpPr>
        <p:spPr bwMode="auto">
          <a:xfrm>
            <a:off x="1524000" y="457200"/>
            <a:ext cx="5715000" cy="842963"/>
          </a:xfrm>
          <a:prstGeom prst="rect">
            <a:avLst/>
          </a:prstGeom>
        </p:spPr>
        <p:txBody>
          <a:bodyPr wrap="none" fromWordArt="1">
            <a:prstTxWarp prst="textWave2">
              <a:avLst>
                <a:gd name="adj1" fmla="val 13005"/>
                <a:gd name="adj2" fmla="val 0"/>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4800" b="1" kern="10" spc="2400">
                <a:ln w="9525">
                  <a:round/>
                  <a:headEnd/>
                  <a:tailEnd/>
                </a:ln>
                <a:gradFill rotWithShape="1">
                  <a:gsLst>
                    <a:gs pos="0">
                      <a:srgbClr val="FF0000"/>
                    </a:gs>
                    <a:gs pos="100000">
                      <a:srgbClr val="FFD1D1"/>
                    </a:gs>
                  </a:gsLst>
                  <a:lin ang="5400000" scaled="1"/>
                </a:gradFill>
                <a:latin typeface="Impact"/>
              </a:rPr>
              <a:t>Red Flags - From A - Z</a:t>
            </a:r>
          </a:p>
        </p:txBody>
      </p:sp>
      <p:sp>
        <p:nvSpPr>
          <p:cNvPr id="12294" name="Text Box 6"/>
          <p:cNvSpPr txBox="1">
            <a:spLocks noChangeArrowheads="1"/>
          </p:cNvSpPr>
          <p:nvPr/>
        </p:nvSpPr>
        <p:spPr bwMode="auto">
          <a:xfrm>
            <a:off x="914400" y="2925763"/>
            <a:ext cx="7924800" cy="1006475"/>
          </a:xfrm>
          <a:prstGeom prst="rect">
            <a:avLst/>
          </a:prstGeom>
          <a:noFill/>
          <a:ln w="12700" cap="sq">
            <a:noFill/>
            <a:miter lim="800000"/>
            <a:headEnd type="none" w="sm" len="sm"/>
            <a:tailEnd type="none" w="sm" len="sm"/>
          </a:ln>
        </p:spPr>
        <p:txBody>
          <a:bodyPr>
            <a:spAutoFit/>
          </a:bodyPr>
          <a:lstStyle/>
          <a:p>
            <a:pPr eaLnBrk="0" hangingPunct="0">
              <a:buFont typeface="Zapf Dingbats" charset="2"/>
              <a:buNone/>
            </a:pPr>
            <a:r>
              <a:rPr lang="en-US" altLang="en-US" sz="3600" b="1">
                <a:solidFill>
                  <a:srgbClr val="FF0000"/>
                </a:solidFill>
                <a:latin typeface="Times" charset="0"/>
              </a:rPr>
              <a:t>B</a:t>
            </a:r>
            <a:r>
              <a:rPr lang="en-US" altLang="en-US" b="1">
                <a:solidFill>
                  <a:srgbClr val="FF0000"/>
                </a:solidFill>
                <a:latin typeface="Times" charset="0"/>
              </a:rPr>
              <a:t>. Subject worked the “graveyard shift,” was alone with</a:t>
            </a:r>
          </a:p>
          <a:p>
            <a:pPr eaLnBrk="0" hangingPunct="0"/>
            <a:r>
              <a:rPr lang="en-US" altLang="en-US" b="1">
                <a:solidFill>
                  <a:srgbClr val="FF0000"/>
                </a:solidFill>
                <a:latin typeface="Times" charset="0"/>
              </a:rPr>
              <a:t>the patient, or patient was “screened off” from others.</a:t>
            </a:r>
          </a:p>
        </p:txBody>
      </p:sp>
      <p:sp>
        <p:nvSpPr>
          <p:cNvPr id="12295" name="Text Box 7"/>
          <p:cNvSpPr txBox="1">
            <a:spLocks noChangeArrowheads="1"/>
          </p:cNvSpPr>
          <p:nvPr/>
        </p:nvSpPr>
        <p:spPr bwMode="auto">
          <a:xfrm>
            <a:off x="914400" y="4191000"/>
            <a:ext cx="7924800" cy="1006475"/>
          </a:xfrm>
          <a:prstGeom prst="rect">
            <a:avLst/>
          </a:prstGeom>
          <a:noFill/>
          <a:ln w="12700" cap="sq">
            <a:noFill/>
            <a:miter lim="800000"/>
            <a:headEnd type="none" w="sm" len="sm"/>
            <a:tailEnd type="none" w="sm" len="sm"/>
          </a:ln>
        </p:spPr>
        <p:txBody>
          <a:bodyPr>
            <a:spAutoFit/>
          </a:bodyPr>
          <a:lstStyle/>
          <a:p>
            <a:pPr eaLnBrk="0" hangingPunct="0"/>
            <a:r>
              <a:rPr lang="en-US" altLang="en-US" sz="3600" b="1">
                <a:solidFill>
                  <a:srgbClr val="FF0000"/>
                </a:solidFill>
                <a:latin typeface="Times" charset="0"/>
              </a:rPr>
              <a:t>C</a:t>
            </a:r>
            <a:r>
              <a:rPr lang="en-US" altLang="en-US" b="1">
                <a:solidFill>
                  <a:srgbClr val="FF0000"/>
                </a:solidFill>
                <a:latin typeface="Times" charset="0"/>
              </a:rPr>
              <a:t>. Subject is uncommonly accurate in predicting patients’</a:t>
            </a:r>
          </a:p>
          <a:p>
            <a:pPr eaLnBrk="0" hangingPunct="0"/>
            <a:r>
              <a:rPr lang="en-US" altLang="en-US" b="1">
                <a:solidFill>
                  <a:srgbClr val="FF0000"/>
                </a:solidFill>
                <a:latin typeface="Times" charset="0"/>
              </a:rPr>
              <a:t>demise.</a:t>
            </a:r>
            <a:endParaRPr lang="en-US" altLang="en-US">
              <a:latin typeface="Times" charset="0"/>
            </a:endParaRPr>
          </a:p>
        </p:txBody>
      </p:sp>
      <p:sp>
        <p:nvSpPr>
          <p:cNvPr id="12297" name="Rectangle 9"/>
          <p:cNvSpPr>
            <a:spLocks noChangeArrowheads="1"/>
          </p:cNvSpPr>
          <p:nvPr/>
        </p:nvSpPr>
        <p:spPr bwMode="auto">
          <a:xfrm>
            <a:off x="914400" y="5257800"/>
            <a:ext cx="7167563" cy="1006475"/>
          </a:xfrm>
          <a:prstGeom prst="rect">
            <a:avLst/>
          </a:prstGeom>
          <a:noFill/>
          <a:ln w="12700" cap="sq">
            <a:noFill/>
            <a:miter lim="800000"/>
            <a:headEnd type="none" w="sm" len="sm"/>
            <a:tailEnd type="none" w="sm" len="sm"/>
          </a:ln>
        </p:spPr>
        <p:txBody>
          <a:bodyPr>
            <a:spAutoFit/>
          </a:bodyPr>
          <a:lstStyle/>
          <a:p>
            <a:pPr eaLnBrk="0" hangingPunct="0"/>
            <a:r>
              <a:rPr lang="en-US" altLang="en-US" sz="3600" b="1">
                <a:solidFill>
                  <a:srgbClr val="FF0000"/>
                </a:solidFill>
                <a:latin typeface="Times" charset="0"/>
              </a:rPr>
              <a:t>D</a:t>
            </a:r>
            <a:r>
              <a:rPr lang="en-US" altLang="en-US" b="1">
                <a:solidFill>
                  <a:srgbClr val="FF0000"/>
                </a:solidFill>
                <a:latin typeface="Times" charset="0"/>
              </a:rPr>
              <a:t>. Patient deaths were unexpected by staff or family.</a:t>
            </a:r>
          </a:p>
          <a:p>
            <a:pPr eaLnBrk="0" hangingPunct="0"/>
            <a:r>
              <a:rPr lang="en-US" altLang="en-US" b="1">
                <a:solidFill>
                  <a:srgbClr val="FF0000"/>
                </a:solidFill>
                <a:latin typeface="Times" charset="0"/>
              </a:rPr>
              <a:t>Family not at the patient’s bedside.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dissolve">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dissolve">
                                      <p:cBhvr>
                                        <p:cTn id="12" dur="500"/>
                                        <p:tgtEl>
                                          <p:spTgt spid="1229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7"/>
                                        </p:tgtEl>
                                        <p:attrNameLst>
                                          <p:attrName>style.visibility</p:attrName>
                                        </p:attrNameLst>
                                      </p:cBhvr>
                                      <p:to>
                                        <p:strVal val="visible"/>
                                      </p:to>
                                    </p:set>
                                    <p:animEffect transition="in" filter="dissolve">
                                      <p:cBhvr>
                                        <p:cTn id="17"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utoUpdateAnimBg="0"/>
      <p:bldP spid="12295" grpId="0" autoUpdateAnimBg="0"/>
      <p:bldP spid="1229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vert="horz" wrap="square" lIns="91440" tIns="45720" rIns="91440" bIns="45720" numCol="1" anchor="ctr" anchorCtr="0" compatLnSpc="1">
            <a:prstTxWarp prst="textNoShape">
              <a:avLst/>
            </a:prstTxWarp>
            <a:normAutofit/>
          </a:bodyPr>
          <a:lstStyle/>
          <a:p>
            <a:pPr>
              <a:lnSpc>
                <a:spcPct val="90000"/>
              </a:lnSpc>
            </a:pPr>
            <a:r>
              <a:rPr lang="en-US" sz="1800" b="1">
                <a:effectLst/>
                <a:latin typeface="+mj-lt"/>
                <a:ea typeface="+mj-ea"/>
                <a:cs typeface="+mj-cs"/>
              </a:rPr>
              <a:t>Nurse accused of killing at least 13 patients at state-run Italian hospital by giving them deadly doses of blood thinner</a:t>
            </a:r>
            <a:r>
              <a:rPr lang="en-US" sz="1800">
                <a:effectLst/>
                <a:latin typeface="+mj-lt"/>
                <a:ea typeface="+mj-ea"/>
                <a:cs typeface="+mj-cs"/>
              </a:rPr>
              <a:t> NEW YORK DAILY NEWS</a:t>
            </a:r>
            <a:br>
              <a:rPr lang="en-US" sz="1800">
                <a:effectLst/>
                <a:latin typeface="+mj-lt"/>
                <a:ea typeface="+mj-ea"/>
                <a:cs typeface="+mj-cs"/>
              </a:rPr>
            </a:br>
            <a:r>
              <a:rPr lang="en-US" sz="1800">
                <a:effectLst/>
                <a:latin typeface="+mj-lt"/>
                <a:ea typeface="+mj-ea"/>
                <a:cs typeface="+mj-cs"/>
              </a:rPr>
              <a:t>Thursday, March 31, 2016</a:t>
            </a:r>
            <a:br>
              <a:rPr lang="en-US" sz="1800">
                <a:effectLst/>
                <a:latin typeface="+mj-lt"/>
                <a:ea typeface="+mj-ea"/>
                <a:cs typeface="+mj-cs"/>
              </a:rPr>
            </a:br>
            <a:endParaRPr lang="en-US" sz="1800">
              <a:latin typeface="+mj-lt"/>
              <a:ea typeface="+mj-ea"/>
              <a:cs typeface="+mj-cs"/>
            </a:endParaRPr>
          </a:p>
        </p:txBody>
      </p:sp>
      <p:sp>
        <p:nvSpPr>
          <p:cNvPr id="5" name="Rectangle 4"/>
          <p:cNvSpPr/>
          <p:nvPr/>
        </p:nvSpPr>
        <p:spPr bwMode="auto">
          <a:xfrm>
            <a:off x="1066800" y="1752600"/>
            <a:ext cx="373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0" hangingPunct="0">
              <a:lnSpc>
                <a:spcPct val="90000"/>
              </a:lnSpc>
              <a:spcBef>
                <a:spcPct val="20000"/>
              </a:spcBef>
            </a:pPr>
            <a:r>
              <a:rPr lang="en-US" sz="1500">
                <a:effectLst/>
                <a:latin typeface="+mn-lt"/>
              </a:rPr>
              <a:t>  A probe was launched last year after statistical anomalies were flagged in the anesthesia and intensive care department of the hospital in Piombino, a coastal city approximately 40 miles from Florence. A nurse is accused of killing at least 13 patients at a state-run Italian hospital by giving them deadly doses of the blood thinner Heparin.</a:t>
            </a:r>
          </a:p>
          <a:p>
            <a:pPr eaLnBrk="0" hangingPunct="0">
              <a:lnSpc>
                <a:spcPct val="90000"/>
              </a:lnSpc>
              <a:spcBef>
                <a:spcPct val="20000"/>
              </a:spcBef>
            </a:pPr>
            <a:endParaRPr lang="en-US" sz="1500">
              <a:effectLst/>
              <a:latin typeface="+mn-lt"/>
            </a:endParaRPr>
          </a:p>
          <a:p>
            <a:pPr eaLnBrk="0" hangingPunct="0">
              <a:lnSpc>
                <a:spcPct val="90000"/>
              </a:lnSpc>
              <a:spcBef>
                <a:spcPct val="20000"/>
              </a:spcBef>
            </a:pPr>
            <a:r>
              <a:rPr lang="en-US" sz="1500">
                <a:effectLst/>
                <a:latin typeface="+mn-lt"/>
              </a:rPr>
              <a:t>Most of those who died at the Piombino facility suffered severe hemorrhaging while undergoing relatively safe procedures. Each of the patients was given 10 times the normal limit of the drug, </a:t>
            </a:r>
            <a:r>
              <a:rPr lang="en-US" sz="1500">
                <a:effectLst/>
                <a:latin typeface="+mn-lt"/>
                <a:hlinkClick r:id="rId2"/>
              </a:rPr>
              <a:t>according to the Guardian</a:t>
            </a:r>
            <a:r>
              <a:rPr lang="en-US" sz="1500">
                <a:effectLst/>
                <a:latin typeface="+mn-lt"/>
              </a:rPr>
              <a:t>.</a:t>
            </a:r>
          </a:p>
          <a:p>
            <a:pPr eaLnBrk="0" hangingPunct="0">
              <a:lnSpc>
                <a:spcPct val="90000"/>
              </a:lnSpc>
              <a:spcBef>
                <a:spcPct val="20000"/>
              </a:spcBef>
            </a:pPr>
            <a:endParaRPr lang="en-US" sz="1500">
              <a:latin typeface="+mn-lt"/>
            </a:endParaRPr>
          </a:p>
        </p:txBody>
      </p:sp>
      <p:pic>
        <p:nvPicPr>
          <p:cNvPr id="4" name="Content Placeholder 3"/>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110" r="16396" b="-4"/>
          <a:stretch/>
        </p:blipFill>
        <p:spPr>
          <a:xfrm>
            <a:off x="4953000" y="1752600"/>
            <a:ext cx="3733800" cy="4114800"/>
          </a:xfrm>
          <a:noFill/>
        </p:spPr>
      </p:pic>
    </p:spTree>
    <p:extLst>
      <p:ext uri="{BB962C8B-B14F-4D97-AF65-F5344CB8AC3E}">
        <p14:creationId xmlns:p14="http://schemas.microsoft.com/office/powerpoint/2010/main" val="264417464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990600" y="1828800"/>
            <a:ext cx="7696200" cy="1371600"/>
          </a:xfrm>
          <a:prstGeom prst="rect">
            <a:avLst/>
          </a:prstGeom>
          <a:noFill/>
          <a:ln w="9525">
            <a:noFill/>
            <a:miter lim="800000"/>
            <a:headEnd/>
            <a:tailEnd/>
          </a:ln>
        </p:spPr>
        <p:txBody>
          <a:bodyPr>
            <a:spAutoFit/>
          </a:bodyPr>
          <a:lstStyle/>
          <a:p>
            <a:pPr eaLnBrk="0" hangingPunct="0"/>
            <a:r>
              <a:rPr lang="en-US" altLang="en-US" sz="3600" b="1">
                <a:solidFill>
                  <a:srgbClr val="FF0000"/>
                </a:solidFill>
                <a:latin typeface="Times" charset="0"/>
              </a:rPr>
              <a:t>E</a:t>
            </a:r>
            <a:r>
              <a:rPr lang="en-US" altLang="en-US" b="1">
                <a:solidFill>
                  <a:srgbClr val="FF0000"/>
                </a:solidFill>
                <a:latin typeface="Times" charset="0"/>
              </a:rPr>
              <a:t>. Death certificate cites patient’s last illness as cause of death, or a catchall (e.g. cardiopulmonary arrest, cardiac arrest).</a:t>
            </a:r>
          </a:p>
        </p:txBody>
      </p:sp>
      <p:sp>
        <p:nvSpPr>
          <p:cNvPr id="26627" name="WordArt 5"/>
          <p:cNvSpPr>
            <a:spLocks noChangeArrowheads="1" noChangeShapeType="1" noTextEdit="1"/>
          </p:cNvSpPr>
          <p:nvPr/>
        </p:nvSpPr>
        <p:spPr bwMode="auto">
          <a:xfrm>
            <a:off x="1524000" y="304800"/>
            <a:ext cx="5410200" cy="1219200"/>
          </a:xfrm>
          <a:prstGeom prst="rect">
            <a:avLst/>
          </a:prstGeom>
        </p:spPr>
        <p:txBody>
          <a:bodyPr wrap="none" fromWordArt="1">
            <a:prstTxWarp prst="textWave2">
              <a:avLst>
                <a:gd name="adj1" fmla="val 13005"/>
                <a:gd name="adj2" fmla="val 0"/>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7200" b="1" kern="10" spc="3600">
                <a:ln w="9525">
                  <a:round/>
                  <a:headEnd/>
                  <a:tailEnd/>
                </a:ln>
                <a:gradFill rotWithShape="1">
                  <a:gsLst>
                    <a:gs pos="0">
                      <a:srgbClr val="FF0000"/>
                    </a:gs>
                    <a:gs pos="100000">
                      <a:srgbClr val="FFD1D1"/>
                    </a:gs>
                  </a:gsLst>
                  <a:lin ang="5400000" scaled="1"/>
                </a:gradFill>
                <a:latin typeface="Impact"/>
              </a:rPr>
              <a:t>Red Flags</a:t>
            </a:r>
          </a:p>
        </p:txBody>
      </p:sp>
      <p:sp>
        <p:nvSpPr>
          <p:cNvPr id="13318" name="Rectangle 6"/>
          <p:cNvSpPr>
            <a:spLocks noChangeArrowheads="1"/>
          </p:cNvSpPr>
          <p:nvPr/>
        </p:nvSpPr>
        <p:spPr bwMode="auto">
          <a:xfrm>
            <a:off x="1052513" y="3429000"/>
            <a:ext cx="7710487" cy="1371600"/>
          </a:xfrm>
          <a:prstGeom prst="rect">
            <a:avLst/>
          </a:prstGeom>
          <a:noFill/>
          <a:ln w="12700" cap="sq">
            <a:noFill/>
            <a:miter lim="800000"/>
            <a:headEnd type="none" w="sm" len="sm"/>
            <a:tailEnd type="none" w="sm" len="sm"/>
          </a:ln>
        </p:spPr>
        <p:txBody>
          <a:bodyPr>
            <a:spAutoFit/>
          </a:bodyPr>
          <a:lstStyle/>
          <a:p>
            <a:pPr eaLnBrk="0" hangingPunct="0"/>
            <a:r>
              <a:rPr lang="en-US" altLang="en-US" sz="3600" b="1">
                <a:solidFill>
                  <a:srgbClr val="FF0000"/>
                </a:solidFill>
                <a:latin typeface="Times" charset="0"/>
              </a:rPr>
              <a:t>F</a:t>
            </a:r>
            <a:r>
              <a:rPr lang="en-US" altLang="en-US" b="1">
                <a:solidFill>
                  <a:srgbClr val="FF0000"/>
                </a:solidFill>
                <a:latin typeface="Times" charset="0"/>
              </a:rPr>
              <a:t>. Initial review usually finds insufficient evidence to pursue the case -- protective management buys in quickly.</a:t>
            </a:r>
          </a:p>
        </p:txBody>
      </p:sp>
      <p:sp>
        <p:nvSpPr>
          <p:cNvPr id="13319" name="Rectangle 7"/>
          <p:cNvSpPr>
            <a:spLocks noChangeArrowheads="1"/>
          </p:cNvSpPr>
          <p:nvPr/>
        </p:nvSpPr>
        <p:spPr bwMode="auto">
          <a:xfrm>
            <a:off x="1052513" y="4953000"/>
            <a:ext cx="7710487" cy="1371600"/>
          </a:xfrm>
          <a:prstGeom prst="rect">
            <a:avLst/>
          </a:prstGeom>
          <a:noFill/>
          <a:ln w="12700" cap="sq">
            <a:noFill/>
            <a:miter lim="800000"/>
            <a:headEnd type="none" w="sm" len="sm"/>
            <a:tailEnd type="none" w="sm" len="sm"/>
          </a:ln>
        </p:spPr>
        <p:txBody>
          <a:bodyPr>
            <a:spAutoFit/>
          </a:bodyPr>
          <a:lstStyle/>
          <a:p>
            <a:pPr eaLnBrk="0" hangingPunct="0"/>
            <a:r>
              <a:rPr lang="en-US" altLang="en-US" sz="3600" b="1">
                <a:solidFill>
                  <a:srgbClr val="FF0000"/>
                </a:solidFill>
                <a:latin typeface="Times" charset="0"/>
              </a:rPr>
              <a:t>G</a:t>
            </a:r>
            <a:r>
              <a:rPr lang="en-US" altLang="en-US" b="1">
                <a:solidFill>
                  <a:srgbClr val="FF0000"/>
                </a:solidFill>
                <a:latin typeface="Times" charset="0"/>
              </a:rPr>
              <a:t>. Subject often continues patient care during investigation, and removed only after allegations become public knowledge.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dissolve">
                                      <p:cBhvr>
                                        <p:cTn id="7" dur="500"/>
                                        <p:tgtEl>
                                          <p:spTgt spid="133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dissolve">
                                      <p:cBhvr>
                                        <p:cTn id="1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utoUpdateAnimBg="0"/>
      <p:bldP spid="1331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914400" y="1676400"/>
            <a:ext cx="7680325" cy="1006475"/>
          </a:xfrm>
          <a:prstGeom prst="rect">
            <a:avLst/>
          </a:prstGeom>
          <a:noFill/>
          <a:ln w="9525">
            <a:noFill/>
            <a:miter lim="800000"/>
            <a:headEnd/>
            <a:tailEnd/>
          </a:ln>
        </p:spPr>
        <p:txBody>
          <a:bodyPr>
            <a:spAutoFit/>
          </a:bodyPr>
          <a:lstStyle/>
          <a:p>
            <a:pPr eaLnBrk="0" hangingPunct="0"/>
            <a:r>
              <a:rPr lang="en-US" altLang="en-US" sz="3600" b="1">
                <a:solidFill>
                  <a:srgbClr val="FF0000"/>
                </a:solidFill>
                <a:latin typeface="Times" charset="0"/>
              </a:rPr>
              <a:t>H</a:t>
            </a:r>
            <a:r>
              <a:rPr lang="en-US" altLang="en-US" b="1">
                <a:solidFill>
                  <a:srgbClr val="FF0000"/>
                </a:solidFill>
                <a:latin typeface="Times" charset="0"/>
              </a:rPr>
              <a:t>. Fellow employees often report allegations to investigators. not management.</a:t>
            </a:r>
          </a:p>
        </p:txBody>
      </p:sp>
      <p:sp>
        <p:nvSpPr>
          <p:cNvPr id="27651" name="WordArt 4"/>
          <p:cNvSpPr>
            <a:spLocks noChangeArrowheads="1" noChangeShapeType="1" noTextEdit="1"/>
          </p:cNvSpPr>
          <p:nvPr/>
        </p:nvSpPr>
        <p:spPr bwMode="auto">
          <a:xfrm>
            <a:off x="1524000" y="304800"/>
            <a:ext cx="5410200" cy="1143000"/>
          </a:xfrm>
          <a:prstGeom prst="rect">
            <a:avLst/>
          </a:prstGeom>
        </p:spPr>
        <p:txBody>
          <a:bodyPr wrap="none" fromWordArt="1">
            <a:prstTxWarp prst="textWave2">
              <a:avLst>
                <a:gd name="adj1" fmla="val 13005"/>
                <a:gd name="adj2" fmla="val 0"/>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7200" b="1" kern="10" spc="3600">
                <a:ln w="9525">
                  <a:round/>
                  <a:headEnd/>
                  <a:tailEnd/>
                </a:ln>
                <a:gradFill rotWithShape="1">
                  <a:gsLst>
                    <a:gs pos="0">
                      <a:srgbClr val="FF0000"/>
                    </a:gs>
                    <a:gs pos="100000">
                      <a:srgbClr val="FFD1D1"/>
                    </a:gs>
                  </a:gsLst>
                  <a:lin ang="5400000" scaled="1"/>
                </a:gradFill>
                <a:latin typeface="Impact"/>
              </a:rPr>
              <a:t>Red Flags</a:t>
            </a:r>
          </a:p>
        </p:txBody>
      </p:sp>
      <p:sp>
        <p:nvSpPr>
          <p:cNvPr id="14341" name="Rectangle 5"/>
          <p:cNvSpPr>
            <a:spLocks noChangeArrowheads="1"/>
          </p:cNvSpPr>
          <p:nvPr/>
        </p:nvSpPr>
        <p:spPr bwMode="auto">
          <a:xfrm>
            <a:off x="1066800" y="2787650"/>
            <a:ext cx="6904038" cy="646113"/>
          </a:xfrm>
          <a:prstGeom prst="rect">
            <a:avLst/>
          </a:prstGeom>
          <a:noFill/>
          <a:ln w="12700" cap="sq">
            <a:noFill/>
            <a:miter lim="800000"/>
            <a:headEnd type="none" w="sm" len="sm"/>
            <a:tailEnd type="none" w="sm" len="sm"/>
          </a:ln>
        </p:spPr>
        <p:txBody>
          <a:bodyPr wrap="none">
            <a:spAutoFit/>
          </a:bodyPr>
          <a:lstStyle/>
          <a:p>
            <a:pPr eaLnBrk="0" hangingPunct="0"/>
            <a:r>
              <a:rPr lang="en-US" altLang="en-US" sz="3600" b="1">
                <a:solidFill>
                  <a:srgbClr val="FF0000"/>
                </a:solidFill>
                <a:latin typeface="Times" charset="0"/>
              </a:rPr>
              <a:t>I</a:t>
            </a:r>
            <a:r>
              <a:rPr lang="en-US" altLang="en-US" b="1">
                <a:solidFill>
                  <a:srgbClr val="FF0000"/>
                </a:solidFill>
                <a:latin typeface="Times" charset="0"/>
              </a:rPr>
              <a:t>. High Probability of no eyewitnesses to the crime.</a:t>
            </a:r>
          </a:p>
        </p:txBody>
      </p:sp>
      <p:sp>
        <p:nvSpPr>
          <p:cNvPr id="14344" name="Rectangle 8"/>
          <p:cNvSpPr>
            <a:spLocks noChangeArrowheads="1"/>
          </p:cNvSpPr>
          <p:nvPr/>
        </p:nvSpPr>
        <p:spPr bwMode="auto">
          <a:xfrm>
            <a:off x="990600" y="4495800"/>
            <a:ext cx="7924800" cy="2101850"/>
          </a:xfrm>
          <a:prstGeom prst="rect">
            <a:avLst/>
          </a:prstGeom>
          <a:noFill/>
          <a:ln w="12700" cap="sq">
            <a:noFill/>
            <a:miter lim="800000"/>
            <a:headEnd type="none" w="sm" len="sm"/>
            <a:tailEnd type="none" w="sm" len="sm"/>
          </a:ln>
        </p:spPr>
        <p:txBody>
          <a:bodyPr>
            <a:spAutoFit/>
          </a:bodyPr>
          <a:lstStyle/>
          <a:p>
            <a:pPr eaLnBrk="0" hangingPunct="0"/>
            <a:r>
              <a:rPr lang="en-US" altLang="en-US" sz="3600" b="1">
                <a:solidFill>
                  <a:srgbClr val="FF0000"/>
                </a:solidFill>
                <a:latin typeface="Times" charset="0"/>
              </a:rPr>
              <a:t>K</a:t>
            </a:r>
            <a:r>
              <a:rPr lang="en-US" altLang="en-US" b="1">
                <a:solidFill>
                  <a:srgbClr val="FF0000"/>
                </a:solidFill>
                <a:latin typeface="Times" charset="0"/>
              </a:rPr>
              <a:t>. The weapon of choice is usually a “sudden death”</a:t>
            </a:r>
          </a:p>
          <a:p>
            <a:pPr eaLnBrk="0" hangingPunct="0"/>
            <a:r>
              <a:rPr lang="en-US" altLang="en-US" b="1">
                <a:solidFill>
                  <a:srgbClr val="FF0000"/>
                </a:solidFill>
                <a:latin typeface="Times" charset="0"/>
              </a:rPr>
              <a:t>chemical readily available on the ward, and often considered “non-detectable” or generally not checked on autopsy.  (Forty sudden death “injectables” are available on Truman VAMC wards).</a:t>
            </a:r>
          </a:p>
        </p:txBody>
      </p:sp>
      <p:sp>
        <p:nvSpPr>
          <p:cNvPr id="14345" name="Rectangle 9"/>
          <p:cNvSpPr>
            <a:spLocks noChangeArrowheads="1"/>
          </p:cNvSpPr>
          <p:nvPr/>
        </p:nvSpPr>
        <p:spPr bwMode="auto">
          <a:xfrm>
            <a:off x="1066800" y="3429000"/>
            <a:ext cx="7543800" cy="1006475"/>
          </a:xfrm>
          <a:prstGeom prst="rect">
            <a:avLst/>
          </a:prstGeom>
          <a:noFill/>
          <a:ln w="12700" cap="sq">
            <a:noFill/>
            <a:miter lim="800000"/>
            <a:headEnd type="none" w="sm" len="sm"/>
            <a:tailEnd type="none" w="sm" len="sm"/>
          </a:ln>
        </p:spPr>
        <p:txBody>
          <a:bodyPr wrap="none">
            <a:spAutoFit/>
          </a:bodyPr>
          <a:lstStyle/>
          <a:p>
            <a:pPr eaLnBrk="0" hangingPunct="0"/>
            <a:r>
              <a:rPr lang="en-US" altLang="en-US" sz="3600" b="1">
                <a:solidFill>
                  <a:srgbClr val="FF0000"/>
                </a:solidFill>
                <a:latin typeface="Times" charset="0"/>
              </a:rPr>
              <a:t>J</a:t>
            </a:r>
            <a:r>
              <a:rPr lang="en-US" altLang="en-US" b="1">
                <a:solidFill>
                  <a:srgbClr val="FF0000"/>
                </a:solidFill>
                <a:latin typeface="Times" charset="0"/>
              </a:rPr>
              <a:t>. Witnesses testify they saw the subject with the patient</a:t>
            </a:r>
          </a:p>
          <a:p>
            <a:pPr eaLnBrk="0" hangingPunct="0"/>
            <a:r>
              <a:rPr lang="en-US" altLang="en-US" b="1">
                <a:solidFill>
                  <a:srgbClr val="FF0000"/>
                </a:solidFill>
                <a:latin typeface="Times" charset="0"/>
              </a:rPr>
              <a:t>shortly before the patient died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dissolve">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dissolve">
                                      <p:cBhvr>
                                        <p:cTn id="12" dur="500"/>
                                        <p:tgtEl>
                                          <p:spTgt spid="143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dissolve">
                                      <p:cBhvr>
                                        <p:cTn id="17"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P spid="14344" grpId="0" autoUpdateAnimBg="0"/>
      <p:bldP spid="1434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743200" y="1127125"/>
            <a:ext cx="3429000" cy="5730875"/>
          </a:xfrm>
          <a:prstGeom prst="rect">
            <a:avLst/>
          </a:prstGeom>
          <a:noFill/>
          <a:ln w="9525">
            <a:noFill/>
            <a:miter lim="800000"/>
            <a:headEnd/>
            <a:tailEnd/>
          </a:ln>
        </p:spPr>
        <p:txBody>
          <a:bodyPr>
            <a:spAutoFit/>
          </a:bodyPr>
          <a:lstStyle/>
          <a:p>
            <a:pPr eaLnBrk="0" hangingPunct="0"/>
            <a:r>
              <a:rPr lang="en-US" altLang="en-US" sz="37000" b="1">
                <a:solidFill>
                  <a:srgbClr val="FF0000"/>
                </a:solidFill>
                <a:latin typeface="Helvetica" charset="0"/>
              </a:rPr>
              <a:t>D</a:t>
            </a:r>
            <a:endParaRPr lang="en-US" altLang="en-US" sz="12900">
              <a:solidFill>
                <a:srgbClr val="FF0000"/>
              </a:solidFill>
              <a:latin typeface="Times" charset="0"/>
            </a:endParaRPr>
          </a:p>
        </p:txBody>
      </p:sp>
    </p:spTree>
    <p:extLst>
      <p:ext uri="{BB962C8B-B14F-4D97-AF65-F5344CB8AC3E}">
        <p14:creationId xmlns:p14="http://schemas.microsoft.com/office/powerpoint/2010/main" val="22964751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9E6C7E-97B6-4F43-A29E-C2B36BFCC9D4}"/>
              </a:ext>
            </a:extLst>
          </p:cNvPr>
          <p:cNvSpPr txBox="1"/>
          <p:nvPr/>
        </p:nvSpPr>
        <p:spPr bwMode="auto">
          <a:xfrm>
            <a:off x="1066800" y="3810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eaLnBrk="0" hangingPunct="0">
              <a:lnSpc>
                <a:spcPct val="90000"/>
              </a:lnSpc>
              <a:spcAft>
                <a:spcPts val="600"/>
              </a:spcAft>
            </a:pPr>
            <a:r>
              <a:rPr lang="en-US" b="1" i="0">
                <a:solidFill>
                  <a:schemeClr val="tx2"/>
                </a:solidFill>
                <a:effectLst/>
                <a:latin typeface="+mj-lt"/>
                <a:ea typeface="+mj-ea"/>
                <a:cs typeface="+mj-cs"/>
              </a:rPr>
              <a:t>‘You’re the monster that no one sees coming’: Former VA nursing aide sentenced to seven life terms for killing West Va. veterans with insulin</a:t>
            </a:r>
          </a:p>
        </p:txBody>
      </p:sp>
      <p:sp>
        <p:nvSpPr>
          <p:cNvPr id="9" name="TextBox 8">
            <a:extLst>
              <a:ext uri="{FF2B5EF4-FFF2-40B4-BE49-F238E27FC236}">
                <a16:creationId xmlns:a16="http://schemas.microsoft.com/office/drawing/2014/main" id="{51171F1F-BF4B-4404-B101-4EE0874DABAA}"/>
              </a:ext>
            </a:extLst>
          </p:cNvPr>
          <p:cNvSpPr txBox="1"/>
          <p:nvPr/>
        </p:nvSpPr>
        <p:spPr bwMode="auto">
          <a:xfrm>
            <a:off x="1066800" y="1752600"/>
            <a:ext cx="373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0" hangingPunct="0">
              <a:lnSpc>
                <a:spcPct val="90000"/>
              </a:lnSpc>
              <a:spcBef>
                <a:spcPct val="20000"/>
              </a:spcBef>
            </a:pPr>
            <a:r>
              <a:rPr lang="en-US" sz="3200" b="1" i="0">
                <a:effectLst/>
                <a:latin typeface="+mn-lt"/>
              </a:rPr>
              <a:t>Reta Mays was sentenced on May 11 to seven consecutive life terms plus 20 years. (West Virginia Regional Jail and Correctional Facility/AP)</a:t>
            </a:r>
            <a:endParaRPr lang="en-US" sz="3200" b="1">
              <a:latin typeface="+mn-lt"/>
            </a:endParaRPr>
          </a:p>
        </p:txBody>
      </p:sp>
      <p:pic>
        <p:nvPicPr>
          <p:cNvPr id="1026" name="Picture 2">
            <a:extLst>
              <a:ext uri="{FF2B5EF4-FFF2-40B4-BE49-F238E27FC236}">
                <a16:creationId xmlns:a16="http://schemas.microsoft.com/office/drawing/2014/main" id="{2A294A04-EA3E-4C16-B00A-C92E6D665D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3000" y="2227580"/>
            <a:ext cx="3733800" cy="3164840"/>
          </a:xfrm>
          <a:prstGeom prst="rect">
            <a:avLst/>
          </a:prstGeom>
          <a:solidFill>
            <a:srgbClr val="FFFFFF"/>
          </a:solidFill>
        </p:spPr>
      </p:pic>
    </p:spTree>
    <p:extLst>
      <p:ext uri="{BB962C8B-B14F-4D97-AF65-F5344CB8AC3E}">
        <p14:creationId xmlns:p14="http://schemas.microsoft.com/office/powerpoint/2010/main" val="49468516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3" cstate="print"/>
          <a:srcRect/>
          <a:stretch>
            <a:fillRect/>
          </a:stretch>
        </p:blipFill>
        <p:spPr bwMode="auto">
          <a:xfrm>
            <a:off x="1676400" y="939800"/>
            <a:ext cx="5949950" cy="5918200"/>
          </a:xfrm>
          <a:prstGeom prst="rect">
            <a:avLst/>
          </a:prstGeom>
          <a:noFill/>
          <a:ln w="9525">
            <a:noFill/>
            <a:miter lim="800000"/>
            <a:headEnd/>
            <a:tailEnd/>
          </a:ln>
        </p:spPr>
      </p:pic>
      <p:sp>
        <p:nvSpPr>
          <p:cNvPr id="29699" name="Text Box 6"/>
          <p:cNvSpPr txBox="1">
            <a:spLocks noChangeArrowheads="1"/>
          </p:cNvSpPr>
          <p:nvPr/>
        </p:nvSpPr>
        <p:spPr bwMode="auto">
          <a:xfrm>
            <a:off x="457200" y="228600"/>
            <a:ext cx="8077200" cy="693738"/>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3200" b="1">
                <a:solidFill>
                  <a:srgbClr val="000000"/>
                </a:solidFill>
                <a:latin typeface="SchoolBoy" charset="0"/>
              </a:rPr>
              <a:t>My High School Report Card</a:t>
            </a:r>
          </a:p>
        </p:txBody>
      </p:sp>
    </p:spTree>
    <p:extLst>
      <p:ext uri="{BB962C8B-B14F-4D97-AF65-F5344CB8AC3E}">
        <p14:creationId xmlns:p14="http://schemas.microsoft.com/office/powerpoint/2010/main" val="3691040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38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W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914400" y="1752600"/>
            <a:ext cx="7848600" cy="1006475"/>
          </a:xfrm>
          <a:prstGeom prst="rect">
            <a:avLst/>
          </a:prstGeom>
          <a:noFill/>
          <a:ln w="9525">
            <a:noFill/>
            <a:miter lim="800000"/>
            <a:headEnd/>
            <a:tailEnd/>
          </a:ln>
        </p:spPr>
        <p:txBody>
          <a:bodyPr>
            <a:spAutoFit/>
          </a:bodyPr>
          <a:lstStyle/>
          <a:p>
            <a:pPr eaLnBrk="0" hangingPunct="0"/>
            <a:r>
              <a:rPr lang="en-US" altLang="en-US" sz="3600" b="1">
                <a:solidFill>
                  <a:srgbClr val="FF0000"/>
                </a:solidFill>
                <a:latin typeface="Times" charset="0"/>
              </a:rPr>
              <a:t>L</a:t>
            </a:r>
            <a:r>
              <a:rPr lang="en-US" altLang="en-US" b="1">
                <a:solidFill>
                  <a:srgbClr val="FF0000"/>
                </a:solidFill>
                <a:latin typeface="Times" charset="0"/>
              </a:rPr>
              <a:t>. Syringes, IV lines and feeding tubes are the most likely</a:t>
            </a:r>
          </a:p>
          <a:p>
            <a:pPr eaLnBrk="0" hangingPunct="0"/>
            <a:r>
              <a:rPr lang="en-US" altLang="en-US" b="1">
                <a:solidFill>
                  <a:srgbClr val="FF0000"/>
                </a:solidFill>
                <a:latin typeface="Times" charset="0"/>
              </a:rPr>
              <a:t>    portals of entry if a poison is used.</a:t>
            </a:r>
          </a:p>
        </p:txBody>
      </p:sp>
      <p:sp>
        <p:nvSpPr>
          <p:cNvPr id="30723" name="WordArt 4"/>
          <p:cNvSpPr>
            <a:spLocks noChangeArrowheads="1" noChangeShapeType="1" noTextEdit="1"/>
          </p:cNvSpPr>
          <p:nvPr/>
        </p:nvSpPr>
        <p:spPr bwMode="auto">
          <a:xfrm>
            <a:off x="1524000" y="304800"/>
            <a:ext cx="5410200" cy="1219200"/>
          </a:xfrm>
          <a:prstGeom prst="rect">
            <a:avLst/>
          </a:prstGeom>
        </p:spPr>
        <p:txBody>
          <a:bodyPr wrap="none" fromWordArt="1">
            <a:prstTxWarp prst="textWave2">
              <a:avLst>
                <a:gd name="adj1" fmla="val 13005"/>
                <a:gd name="adj2" fmla="val 0"/>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7200" b="1" kern="10" spc="3600">
                <a:ln w="9525">
                  <a:round/>
                  <a:headEnd/>
                  <a:tailEnd/>
                </a:ln>
                <a:gradFill rotWithShape="1">
                  <a:gsLst>
                    <a:gs pos="0">
                      <a:srgbClr val="FF0000"/>
                    </a:gs>
                    <a:gs pos="100000">
                      <a:srgbClr val="FFD1D1"/>
                    </a:gs>
                  </a:gsLst>
                  <a:lin ang="5400000" scaled="1"/>
                </a:gradFill>
                <a:latin typeface="Impact"/>
              </a:rPr>
              <a:t>Red Flags</a:t>
            </a:r>
          </a:p>
        </p:txBody>
      </p:sp>
      <p:sp>
        <p:nvSpPr>
          <p:cNvPr id="17413" name="Rectangle 5"/>
          <p:cNvSpPr>
            <a:spLocks noChangeArrowheads="1"/>
          </p:cNvSpPr>
          <p:nvPr/>
        </p:nvSpPr>
        <p:spPr bwMode="auto">
          <a:xfrm>
            <a:off x="838200" y="2925763"/>
            <a:ext cx="7616825" cy="1006475"/>
          </a:xfrm>
          <a:prstGeom prst="rect">
            <a:avLst/>
          </a:prstGeom>
          <a:noFill/>
          <a:ln w="12700" cap="sq">
            <a:noFill/>
            <a:miter lim="800000"/>
            <a:headEnd type="none" w="sm" len="sm"/>
            <a:tailEnd type="none" w="sm" len="sm"/>
          </a:ln>
        </p:spPr>
        <p:txBody>
          <a:bodyPr wrap="none">
            <a:spAutoFit/>
          </a:bodyPr>
          <a:lstStyle/>
          <a:p>
            <a:pPr eaLnBrk="0" hangingPunct="0"/>
            <a:r>
              <a:rPr lang="en-US" altLang="en-US" sz="3600" b="1">
                <a:solidFill>
                  <a:srgbClr val="FF0000"/>
                </a:solidFill>
                <a:latin typeface="Times" charset="0"/>
              </a:rPr>
              <a:t>M</a:t>
            </a:r>
            <a:r>
              <a:rPr lang="en-US" altLang="en-US" b="1">
                <a:solidFill>
                  <a:srgbClr val="FF0000"/>
                </a:solidFill>
                <a:latin typeface="Times" charset="0"/>
              </a:rPr>
              <a:t>. If a code is called, EKG strips should be in the chart.</a:t>
            </a:r>
          </a:p>
          <a:p>
            <a:pPr eaLnBrk="0" hangingPunct="0"/>
            <a:r>
              <a:rPr lang="en-US" altLang="en-US" b="1">
                <a:solidFill>
                  <a:srgbClr val="FF0000"/>
                </a:solidFill>
                <a:latin typeface="Times" charset="0"/>
              </a:rPr>
              <a:t>     Their absence should raise suspicions.</a:t>
            </a:r>
          </a:p>
        </p:txBody>
      </p:sp>
      <p:sp>
        <p:nvSpPr>
          <p:cNvPr id="17414" name="Rectangle 6"/>
          <p:cNvSpPr>
            <a:spLocks noChangeArrowheads="1"/>
          </p:cNvSpPr>
          <p:nvPr/>
        </p:nvSpPr>
        <p:spPr bwMode="auto">
          <a:xfrm>
            <a:off x="914400" y="4038600"/>
            <a:ext cx="6931025" cy="641350"/>
          </a:xfrm>
          <a:prstGeom prst="rect">
            <a:avLst/>
          </a:prstGeom>
          <a:noFill/>
          <a:ln w="12700" cap="sq">
            <a:noFill/>
            <a:miter lim="800000"/>
            <a:headEnd type="none" w="sm" len="sm"/>
            <a:tailEnd type="none" w="sm" len="sm"/>
          </a:ln>
        </p:spPr>
        <p:txBody>
          <a:bodyPr wrap="none">
            <a:spAutoFit/>
          </a:bodyPr>
          <a:lstStyle/>
          <a:p>
            <a:pPr eaLnBrk="0" hangingPunct="0"/>
            <a:r>
              <a:rPr lang="en-US" altLang="en-US" sz="3600" b="1">
                <a:solidFill>
                  <a:srgbClr val="FF0000"/>
                </a:solidFill>
                <a:latin typeface="Times" charset="0"/>
              </a:rPr>
              <a:t>N</a:t>
            </a:r>
            <a:r>
              <a:rPr lang="en-US" altLang="en-US" b="1">
                <a:solidFill>
                  <a:srgbClr val="FF0000"/>
                </a:solidFill>
                <a:latin typeface="Times" charset="0"/>
              </a:rPr>
              <a:t>. Subject performed best in emergency situations.</a:t>
            </a:r>
          </a:p>
        </p:txBody>
      </p:sp>
      <p:sp>
        <p:nvSpPr>
          <p:cNvPr id="17415" name="Rectangle 7"/>
          <p:cNvSpPr>
            <a:spLocks noChangeArrowheads="1"/>
          </p:cNvSpPr>
          <p:nvPr/>
        </p:nvSpPr>
        <p:spPr bwMode="auto">
          <a:xfrm>
            <a:off x="914400" y="4953000"/>
            <a:ext cx="7261225" cy="1006475"/>
          </a:xfrm>
          <a:prstGeom prst="rect">
            <a:avLst/>
          </a:prstGeom>
          <a:noFill/>
          <a:ln w="12700" cap="sq">
            <a:noFill/>
            <a:miter lim="800000"/>
            <a:headEnd type="none" w="sm" len="sm"/>
            <a:tailEnd type="none" w="sm" len="sm"/>
          </a:ln>
        </p:spPr>
        <p:txBody>
          <a:bodyPr wrap="none">
            <a:spAutoFit/>
          </a:bodyPr>
          <a:lstStyle/>
          <a:p>
            <a:pPr eaLnBrk="0" hangingPunct="0"/>
            <a:r>
              <a:rPr lang="en-US" altLang="en-US" sz="3600" b="1">
                <a:solidFill>
                  <a:srgbClr val="FF0000"/>
                </a:solidFill>
                <a:latin typeface="Times" charset="0"/>
              </a:rPr>
              <a:t>O</a:t>
            </a:r>
            <a:r>
              <a:rPr lang="en-US" altLang="en-US" b="1">
                <a:solidFill>
                  <a:srgbClr val="FF0000"/>
                </a:solidFill>
                <a:latin typeface="Times" charset="0"/>
              </a:rPr>
              <a:t>. Subjects are often charming and friendly, yet have</a:t>
            </a:r>
          </a:p>
          <a:p>
            <a:pPr eaLnBrk="0" hangingPunct="0"/>
            <a:r>
              <a:rPr lang="en-US" altLang="en-US" b="1">
                <a:solidFill>
                  <a:srgbClr val="FF0000"/>
                </a:solidFill>
                <a:latin typeface="Times" charset="0"/>
              </a:rPr>
              <a:t>     difficulty with close personal relationships.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ssolve">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dissolve">
                                      <p:cBhvr>
                                        <p:cTn id="12" dur="500"/>
                                        <p:tgtEl>
                                          <p:spTgt spid="174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dissolve">
                                      <p:cBhvr>
                                        <p:cTn id="1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990600" y="1905000"/>
            <a:ext cx="7518400" cy="1006475"/>
          </a:xfrm>
          <a:prstGeom prst="rect">
            <a:avLst/>
          </a:prstGeom>
          <a:noFill/>
          <a:ln w="9525">
            <a:noFill/>
            <a:miter lim="800000"/>
            <a:headEnd/>
            <a:tailEnd/>
          </a:ln>
        </p:spPr>
        <p:txBody>
          <a:bodyPr>
            <a:spAutoFit/>
          </a:bodyPr>
          <a:lstStyle/>
          <a:p>
            <a:pPr eaLnBrk="0" hangingPunct="0"/>
            <a:r>
              <a:rPr lang="en-US" altLang="en-US" sz="3600" b="1">
                <a:solidFill>
                  <a:srgbClr val="FF0000"/>
                </a:solidFill>
                <a:latin typeface="Times" charset="0"/>
              </a:rPr>
              <a:t>P</a:t>
            </a:r>
            <a:r>
              <a:rPr lang="en-US" altLang="en-US" b="1">
                <a:solidFill>
                  <a:srgbClr val="FF0000"/>
                </a:solidFill>
                <a:latin typeface="Times" charset="0"/>
              </a:rPr>
              <a:t>. Subject displays questionable dress code or mannerisms.</a:t>
            </a:r>
          </a:p>
        </p:txBody>
      </p:sp>
      <p:sp>
        <p:nvSpPr>
          <p:cNvPr id="31747" name="WordArt 4"/>
          <p:cNvSpPr>
            <a:spLocks noChangeArrowheads="1" noChangeShapeType="1" noTextEdit="1"/>
          </p:cNvSpPr>
          <p:nvPr/>
        </p:nvSpPr>
        <p:spPr bwMode="auto">
          <a:xfrm>
            <a:off x="1524000" y="304800"/>
            <a:ext cx="5410200" cy="1219200"/>
          </a:xfrm>
          <a:prstGeom prst="rect">
            <a:avLst/>
          </a:prstGeom>
        </p:spPr>
        <p:txBody>
          <a:bodyPr wrap="none" fromWordArt="1">
            <a:prstTxWarp prst="textWave2">
              <a:avLst>
                <a:gd name="adj1" fmla="val 13005"/>
                <a:gd name="adj2" fmla="val 0"/>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7200" b="1" kern="10" spc="3600">
                <a:ln w="9525">
                  <a:round/>
                  <a:headEnd/>
                  <a:tailEnd/>
                </a:ln>
                <a:gradFill rotWithShape="1">
                  <a:gsLst>
                    <a:gs pos="0">
                      <a:srgbClr val="FF0000"/>
                    </a:gs>
                    <a:gs pos="100000">
                      <a:srgbClr val="FFD1D1"/>
                    </a:gs>
                  </a:gsLst>
                  <a:lin ang="5400000" scaled="1"/>
                </a:gradFill>
                <a:latin typeface="Impact"/>
              </a:rPr>
              <a:t>Red Flags</a:t>
            </a:r>
          </a:p>
        </p:txBody>
      </p:sp>
      <p:sp>
        <p:nvSpPr>
          <p:cNvPr id="18437" name="Rectangle 5"/>
          <p:cNvSpPr>
            <a:spLocks noChangeArrowheads="1"/>
          </p:cNvSpPr>
          <p:nvPr/>
        </p:nvSpPr>
        <p:spPr bwMode="auto">
          <a:xfrm>
            <a:off x="914400" y="3108325"/>
            <a:ext cx="5846763" cy="641350"/>
          </a:xfrm>
          <a:prstGeom prst="rect">
            <a:avLst/>
          </a:prstGeom>
          <a:noFill/>
          <a:ln w="12700" cap="sq">
            <a:noFill/>
            <a:miter lim="800000"/>
            <a:headEnd type="none" w="sm" len="sm"/>
            <a:tailEnd type="none" w="sm" len="sm"/>
          </a:ln>
        </p:spPr>
        <p:txBody>
          <a:bodyPr wrap="none">
            <a:spAutoFit/>
          </a:bodyPr>
          <a:lstStyle/>
          <a:p>
            <a:pPr eaLnBrk="0" hangingPunct="0"/>
            <a:r>
              <a:rPr lang="en-US" altLang="en-US" sz="3600" b="1">
                <a:solidFill>
                  <a:srgbClr val="FF0000"/>
                </a:solidFill>
                <a:latin typeface="Times" charset="0"/>
              </a:rPr>
              <a:t>Q</a:t>
            </a:r>
            <a:r>
              <a:rPr lang="en-US" altLang="en-US" b="1">
                <a:solidFill>
                  <a:srgbClr val="FF0000"/>
                </a:solidFill>
                <a:latin typeface="Times" charset="0"/>
              </a:rPr>
              <a:t>. Good written reviews from supervisors.</a:t>
            </a:r>
          </a:p>
        </p:txBody>
      </p:sp>
      <p:sp>
        <p:nvSpPr>
          <p:cNvPr id="18438" name="Rectangle 6"/>
          <p:cNvSpPr>
            <a:spLocks noChangeArrowheads="1"/>
          </p:cNvSpPr>
          <p:nvPr/>
        </p:nvSpPr>
        <p:spPr bwMode="auto">
          <a:xfrm>
            <a:off x="914400" y="3886200"/>
            <a:ext cx="7848600" cy="1006475"/>
          </a:xfrm>
          <a:prstGeom prst="rect">
            <a:avLst/>
          </a:prstGeom>
          <a:noFill/>
          <a:ln w="12700" cap="sq">
            <a:noFill/>
            <a:miter lim="800000"/>
            <a:headEnd type="none" w="sm" len="sm"/>
            <a:tailEnd type="none" w="sm" len="sm"/>
          </a:ln>
        </p:spPr>
        <p:txBody>
          <a:bodyPr>
            <a:spAutoFit/>
          </a:bodyPr>
          <a:lstStyle/>
          <a:p>
            <a:pPr eaLnBrk="0" hangingPunct="0"/>
            <a:r>
              <a:rPr lang="en-US" altLang="en-US" sz="3600" b="1">
                <a:solidFill>
                  <a:srgbClr val="FF0000"/>
                </a:solidFill>
                <a:latin typeface="Times" charset="0"/>
              </a:rPr>
              <a:t>R</a:t>
            </a:r>
            <a:r>
              <a:rPr lang="en-US" altLang="en-US" b="1">
                <a:solidFill>
                  <a:srgbClr val="FF0000"/>
                </a:solidFill>
                <a:latin typeface="Times" charset="0"/>
              </a:rPr>
              <a:t>. Prior employment records show questionable incidents and recommendations.</a:t>
            </a:r>
          </a:p>
        </p:txBody>
      </p:sp>
      <p:sp>
        <p:nvSpPr>
          <p:cNvPr id="18439" name="Rectangle 7"/>
          <p:cNvSpPr>
            <a:spLocks noChangeArrowheads="1"/>
          </p:cNvSpPr>
          <p:nvPr/>
        </p:nvSpPr>
        <p:spPr bwMode="auto">
          <a:xfrm>
            <a:off x="990600" y="5105400"/>
            <a:ext cx="6923088" cy="1006475"/>
          </a:xfrm>
          <a:prstGeom prst="rect">
            <a:avLst/>
          </a:prstGeom>
          <a:noFill/>
          <a:ln w="12700" cap="sq">
            <a:noFill/>
            <a:miter lim="800000"/>
            <a:headEnd type="none" w="sm" len="sm"/>
            <a:tailEnd type="none" w="sm" len="sm"/>
          </a:ln>
        </p:spPr>
        <p:txBody>
          <a:bodyPr wrap="none">
            <a:spAutoFit/>
          </a:bodyPr>
          <a:lstStyle/>
          <a:p>
            <a:pPr eaLnBrk="0" hangingPunct="0"/>
            <a:r>
              <a:rPr lang="en-US" altLang="en-US" sz="3600" b="1">
                <a:solidFill>
                  <a:srgbClr val="FF0000"/>
                </a:solidFill>
                <a:latin typeface="Times" charset="0"/>
              </a:rPr>
              <a:t>S</a:t>
            </a:r>
            <a:r>
              <a:rPr lang="en-US" altLang="en-US" b="1">
                <a:solidFill>
                  <a:srgbClr val="FF0000"/>
                </a:solidFill>
                <a:latin typeface="Times" charset="0"/>
              </a:rPr>
              <a:t>. Subject given nicknames by staff, even while still</a:t>
            </a:r>
          </a:p>
          <a:p>
            <a:pPr eaLnBrk="0" hangingPunct="0"/>
            <a:r>
              <a:rPr lang="en-US" altLang="en-US" b="1">
                <a:solidFill>
                  <a:srgbClr val="FF0000"/>
                </a:solidFill>
                <a:latin typeface="Times" charset="0"/>
              </a:rPr>
              <a:t>    employed (e.g. Dr. Death, Angel of Death).</a:t>
            </a:r>
          </a:p>
        </p:txBody>
      </p:sp>
      <p:sp>
        <p:nvSpPr>
          <p:cNvPr id="31751" name="Rectangle 8"/>
          <p:cNvSpPr>
            <a:spLocks noGrp="1" noChangeArrowheads="1"/>
          </p:cNvSpPr>
          <p:nvPr>
            <p:ph type="title" idx="4294967295"/>
          </p:nvPr>
        </p:nvSpPr>
        <p:spPr/>
        <p:txBody>
          <a:bodyPr/>
          <a:lstStyle/>
          <a:p>
            <a:pPr eaLnBrk="1" hangingPunct="1"/>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dissolv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dissolve">
                                      <p:cBhvr>
                                        <p:cTn id="12" dur="500"/>
                                        <p:tgtEl>
                                          <p:spTgt spid="184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dissolve">
                                      <p:cBhvr>
                                        <p:cTn id="1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8" grpId="0" autoUpdateAnimBg="0"/>
      <p:bldP spid="1843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914400" y="2133600"/>
            <a:ext cx="7696200" cy="1006475"/>
          </a:xfrm>
          <a:prstGeom prst="rect">
            <a:avLst/>
          </a:prstGeom>
          <a:noFill/>
          <a:ln w="9525">
            <a:noFill/>
            <a:miter lim="800000"/>
            <a:headEnd/>
            <a:tailEnd/>
          </a:ln>
        </p:spPr>
        <p:txBody>
          <a:bodyPr>
            <a:spAutoFit/>
          </a:bodyPr>
          <a:lstStyle/>
          <a:p>
            <a:pPr eaLnBrk="0" hangingPunct="0"/>
            <a:r>
              <a:rPr lang="en-US" altLang="en-US" sz="3600" b="1">
                <a:solidFill>
                  <a:srgbClr val="FF0000"/>
                </a:solidFill>
                <a:latin typeface="Times" charset="0"/>
              </a:rPr>
              <a:t>T</a:t>
            </a:r>
            <a:r>
              <a:rPr lang="en-US" altLang="en-US" b="1">
                <a:solidFill>
                  <a:srgbClr val="FF0000"/>
                </a:solidFill>
                <a:latin typeface="Times" charset="0"/>
              </a:rPr>
              <a:t>. Drugs, poisons and related books found in subject’s home.</a:t>
            </a:r>
          </a:p>
        </p:txBody>
      </p:sp>
      <p:sp>
        <p:nvSpPr>
          <p:cNvPr id="32771" name="WordArt 4"/>
          <p:cNvSpPr>
            <a:spLocks noChangeArrowheads="1" noChangeShapeType="1" noTextEdit="1"/>
          </p:cNvSpPr>
          <p:nvPr/>
        </p:nvSpPr>
        <p:spPr bwMode="auto">
          <a:xfrm>
            <a:off x="1524000" y="304800"/>
            <a:ext cx="5410200" cy="1143000"/>
          </a:xfrm>
          <a:prstGeom prst="rect">
            <a:avLst/>
          </a:prstGeom>
        </p:spPr>
        <p:txBody>
          <a:bodyPr wrap="none" fromWordArt="1">
            <a:prstTxWarp prst="textWave2">
              <a:avLst>
                <a:gd name="adj1" fmla="val 13005"/>
                <a:gd name="adj2" fmla="val 0"/>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7200" b="1" kern="10" spc="3600">
                <a:ln w="9525">
                  <a:round/>
                  <a:headEnd/>
                  <a:tailEnd/>
                </a:ln>
                <a:gradFill rotWithShape="1">
                  <a:gsLst>
                    <a:gs pos="0">
                      <a:srgbClr val="FF0000"/>
                    </a:gs>
                    <a:gs pos="100000">
                      <a:srgbClr val="FFD1D1"/>
                    </a:gs>
                  </a:gsLst>
                  <a:lin ang="5400000" scaled="1"/>
                </a:gradFill>
                <a:latin typeface="Impact"/>
              </a:rPr>
              <a:t>Red Flags</a:t>
            </a:r>
          </a:p>
        </p:txBody>
      </p:sp>
      <p:sp>
        <p:nvSpPr>
          <p:cNvPr id="19461" name="Rectangle 5"/>
          <p:cNvSpPr>
            <a:spLocks noChangeArrowheads="1"/>
          </p:cNvSpPr>
          <p:nvPr/>
        </p:nvSpPr>
        <p:spPr bwMode="auto">
          <a:xfrm>
            <a:off x="838200" y="5105400"/>
            <a:ext cx="6827838" cy="641350"/>
          </a:xfrm>
          <a:prstGeom prst="rect">
            <a:avLst/>
          </a:prstGeom>
          <a:noFill/>
          <a:ln w="12700" cap="sq">
            <a:noFill/>
            <a:miter lim="800000"/>
            <a:headEnd type="none" w="sm" len="sm"/>
            <a:tailEnd type="none" w="sm" len="sm"/>
          </a:ln>
        </p:spPr>
        <p:txBody>
          <a:bodyPr wrap="none">
            <a:spAutoFit/>
          </a:bodyPr>
          <a:lstStyle/>
          <a:p>
            <a:pPr eaLnBrk="0" hangingPunct="0"/>
            <a:r>
              <a:rPr lang="en-US" altLang="en-US" sz="3600" b="1">
                <a:solidFill>
                  <a:srgbClr val="FF0000"/>
                </a:solidFill>
                <a:latin typeface="Times" charset="0"/>
              </a:rPr>
              <a:t>W</a:t>
            </a:r>
            <a:r>
              <a:rPr lang="en-US" altLang="en-US" b="1">
                <a:solidFill>
                  <a:srgbClr val="FF0000"/>
                </a:solidFill>
                <a:latin typeface="Times" charset="0"/>
              </a:rPr>
              <a:t>. Subjects never show remorse for their victims.</a:t>
            </a:r>
          </a:p>
        </p:txBody>
      </p:sp>
      <p:sp>
        <p:nvSpPr>
          <p:cNvPr id="19462" name="Rectangle 6"/>
          <p:cNvSpPr>
            <a:spLocks noChangeArrowheads="1"/>
          </p:cNvSpPr>
          <p:nvPr/>
        </p:nvSpPr>
        <p:spPr bwMode="auto">
          <a:xfrm>
            <a:off x="838200" y="3429000"/>
            <a:ext cx="6135688" cy="641350"/>
          </a:xfrm>
          <a:prstGeom prst="rect">
            <a:avLst/>
          </a:prstGeom>
          <a:noFill/>
          <a:ln w="12700" cap="sq">
            <a:noFill/>
            <a:miter lim="800000"/>
            <a:headEnd type="none" w="sm" len="sm"/>
            <a:tailEnd type="none" w="sm" len="sm"/>
          </a:ln>
        </p:spPr>
        <p:txBody>
          <a:bodyPr wrap="none">
            <a:spAutoFit/>
          </a:bodyPr>
          <a:lstStyle/>
          <a:p>
            <a:pPr eaLnBrk="0" hangingPunct="0"/>
            <a:r>
              <a:rPr lang="en-US" altLang="en-US" sz="3600" b="1">
                <a:solidFill>
                  <a:srgbClr val="FF0000"/>
                </a:solidFill>
                <a:latin typeface="Times" charset="0"/>
              </a:rPr>
              <a:t>U</a:t>
            </a:r>
            <a:r>
              <a:rPr lang="en-US" altLang="en-US" b="1">
                <a:solidFill>
                  <a:srgbClr val="FF0000"/>
                </a:solidFill>
                <a:latin typeface="Times" charset="0"/>
              </a:rPr>
              <a:t>. Killing is non-confrontational (poisoning).</a:t>
            </a:r>
          </a:p>
        </p:txBody>
      </p:sp>
      <p:sp>
        <p:nvSpPr>
          <p:cNvPr id="19463" name="Rectangle 7"/>
          <p:cNvSpPr>
            <a:spLocks noChangeArrowheads="1"/>
          </p:cNvSpPr>
          <p:nvPr/>
        </p:nvSpPr>
        <p:spPr bwMode="auto">
          <a:xfrm>
            <a:off x="914400" y="4267200"/>
            <a:ext cx="6621463" cy="641350"/>
          </a:xfrm>
          <a:prstGeom prst="rect">
            <a:avLst/>
          </a:prstGeom>
          <a:noFill/>
          <a:ln w="12700" cap="sq">
            <a:noFill/>
            <a:miter lim="800000"/>
            <a:headEnd type="none" w="sm" len="sm"/>
            <a:tailEnd type="none" w="sm" len="sm"/>
          </a:ln>
        </p:spPr>
        <p:txBody>
          <a:bodyPr wrap="none">
            <a:spAutoFit/>
          </a:bodyPr>
          <a:lstStyle/>
          <a:p>
            <a:pPr eaLnBrk="0" hangingPunct="0"/>
            <a:r>
              <a:rPr lang="en-US" altLang="en-US" sz="3600" b="1">
                <a:solidFill>
                  <a:srgbClr val="FF0000"/>
                </a:solidFill>
                <a:latin typeface="Times" charset="0"/>
              </a:rPr>
              <a:t>V</a:t>
            </a:r>
            <a:r>
              <a:rPr lang="en-US" altLang="en-US" b="1">
                <a:solidFill>
                  <a:srgbClr val="FF0000"/>
                </a:solidFill>
                <a:latin typeface="Times" charset="0"/>
              </a:rPr>
              <a:t>. Subject insists patients died of natural causes.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dissolv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dissolv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dissolve">
                                      <p:cBhvr>
                                        <p:cTn id="1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utoUpdateAnimBg="0"/>
      <p:bldP spid="19462" grpId="0" autoUpdateAnimBg="0"/>
      <p:bldP spid="1946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914400" y="3108325"/>
            <a:ext cx="7905750" cy="641350"/>
          </a:xfrm>
          <a:prstGeom prst="rect">
            <a:avLst/>
          </a:prstGeom>
          <a:noFill/>
          <a:ln w="9525">
            <a:noFill/>
            <a:miter lim="800000"/>
            <a:headEnd/>
            <a:tailEnd/>
          </a:ln>
        </p:spPr>
        <p:txBody>
          <a:bodyPr>
            <a:spAutoFit/>
          </a:bodyPr>
          <a:lstStyle/>
          <a:p>
            <a:pPr eaLnBrk="0" hangingPunct="0"/>
            <a:r>
              <a:rPr lang="en-US" altLang="en-US" sz="3600" b="1">
                <a:solidFill>
                  <a:srgbClr val="FF0000"/>
                </a:solidFill>
                <a:latin typeface="Times" charset="0"/>
              </a:rPr>
              <a:t>Y</a:t>
            </a:r>
            <a:r>
              <a:rPr lang="en-US" altLang="en-US" b="1">
                <a:solidFill>
                  <a:srgbClr val="FF0000"/>
                </a:solidFill>
                <a:latin typeface="Times" charset="0"/>
              </a:rPr>
              <a:t>. Subjects crave notoriety.</a:t>
            </a:r>
          </a:p>
        </p:txBody>
      </p:sp>
      <p:sp>
        <p:nvSpPr>
          <p:cNvPr id="33795" name="WordArt 5"/>
          <p:cNvSpPr>
            <a:spLocks noChangeArrowheads="1" noChangeShapeType="1" noTextEdit="1"/>
          </p:cNvSpPr>
          <p:nvPr/>
        </p:nvSpPr>
        <p:spPr bwMode="auto">
          <a:xfrm>
            <a:off x="1524000" y="304800"/>
            <a:ext cx="5410200" cy="1219200"/>
          </a:xfrm>
          <a:prstGeom prst="rect">
            <a:avLst/>
          </a:prstGeom>
        </p:spPr>
        <p:txBody>
          <a:bodyPr wrap="none" fromWordArt="1">
            <a:prstTxWarp prst="textWave2">
              <a:avLst>
                <a:gd name="adj1" fmla="val 13005"/>
                <a:gd name="adj2" fmla="val 0"/>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7200" b="1" kern="10" spc="3600">
                <a:ln w="9525">
                  <a:round/>
                  <a:headEnd/>
                  <a:tailEnd/>
                </a:ln>
                <a:gradFill rotWithShape="1">
                  <a:gsLst>
                    <a:gs pos="0">
                      <a:srgbClr val="FF0000"/>
                    </a:gs>
                    <a:gs pos="100000">
                      <a:srgbClr val="FFD1D1"/>
                    </a:gs>
                  </a:gsLst>
                  <a:lin ang="5400000" scaled="1"/>
                </a:gradFill>
                <a:latin typeface="Impact"/>
              </a:rPr>
              <a:t>Red Flags</a:t>
            </a:r>
          </a:p>
        </p:txBody>
      </p:sp>
      <p:sp>
        <p:nvSpPr>
          <p:cNvPr id="33796" name="Rectangle 6"/>
          <p:cNvSpPr>
            <a:spLocks noChangeArrowheads="1"/>
          </p:cNvSpPr>
          <p:nvPr/>
        </p:nvSpPr>
        <p:spPr bwMode="auto">
          <a:xfrm>
            <a:off x="914400" y="1828800"/>
            <a:ext cx="7440613" cy="1006475"/>
          </a:xfrm>
          <a:prstGeom prst="rect">
            <a:avLst/>
          </a:prstGeom>
          <a:noFill/>
          <a:ln w="12700" cap="sq">
            <a:noFill/>
            <a:miter lim="800000"/>
            <a:headEnd type="none" w="sm" len="sm"/>
            <a:tailEnd type="none" w="sm" len="sm"/>
          </a:ln>
        </p:spPr>
        <p:txBody>
          <a:bodyPr wrap="none">
            <a:spAutoFit/>
          </a:bodyPr>
          <a:lstStyle/>
          <a:p>
            <a:pPr eaLnBrk="0" hangingPunct="0"/>
            <a:r>
              <a:rPr lang="en-US" altLang="en-US" sz="3600" b="1">
                <a:solidFill>
                  <a:srgbClr val="FF0000"/>
                </a:solidFill>
                <a:latin typeface="Times" charset="0"/>
              </a:rPr>
              <a:t>X</a:t>
            </a:r>
            <a:r>
              <a:rPr lang="en-US" altLang="en-US" b="1">
                <a:solidFill>
                  <a:srgbClr val="FF0000"/>
                </a:solidFill>
                <a:latin typeface="Times" charset="0"/>
              </a:rPr>
              <a:t>. Other patients complain about the subject, but their</a:t>
            </a:r>
          </a:p>
          <a:p>
            <a:pPr eaLnBrk="0" hangingPunct="0"/>
            <a:r>
              <a:rPr lang="en-US" altLang="en-US" b="1">
                <a:solidFill>
                  <a:srgbClr val="FF0000"/>
                </a:solidFill>
                <a:latin typeface="Times" charset="0"/>
              </a:rPr>
              <a:t>     complaints are ignored.</a:t>
            </a:r>
          </a:p>
        </p:txBody>
      </p:sp>
      <p:sp>
        <p:nvSpPr>
          <p:cNvPr id="20487" name="Rectangle 7"/>
          <p:cNvSpPr>
            <a:spLocks noChangeArrowheads="1"/>
          </p:cNvSpPr>
          <p:nvPr/>
        </p:nvSpPr>
        <p:spPr bwMode="auto">
          <a:xfrm>
            <a:off x="914400" y="4114800"/>
            <a:ext cx="7675563" cy="1006475"/>
          </a:xfrm>
          <a:prstGeom prst="rect">
            <a:avLst/>
          </a:prstGeom>
          <a:noFill/>
          <a:ln w="12700" cap="sq">
            <a:noFill/>
            <a:miter lim="800000"/>
            <a:headEnd type="none" w="sm" len="sm"/>
            <a:tailEnd type="none" w="sm" len="sm"/>
          </a:ln>
        </p:spPr>
        <p:txBody>
          <a:bodyPr wrap="none">
            <a:spAutoFit/>
          </a:bodyPr>
          <a:lstStyle/>
          <a:p>
            <a:pPr eaLnBrk="0" hangingPunct="0"/>
            <a:r>
              <a:rPr lang="en-US" altLang="en-US" sz="3600" b="1">
                <a:solidFill>
                  <a:srgbClr val="FF0000"/>
                </a:solidFill>
                <a:latin typeface="Times" charset="0"/>
              </a:rPr>
              <a:t>Z</a:t>
            </a:r>
            <a:r>
              <a:rPr lang="en-US" altLang="en-US" b="1">
                <a:solidFill>
                  <a:srgbClr val="FF0000"/>
                </a:solidFill>
                <a:latin typeface="Times" charset="0"/>
              </a:rPr>
              <a:t>. Evidence exists that the subject killed, or attempted to</a:t>
            </a:r>
          </a:p>
          <a:p>
            <a:pPr eaLnBrk="0" hangingPunct="0"/>
            <a:r>
              <a:rPr lang="en-US" altLang="en-US" b="1">
                <a:solidFill>
                  <a:srgbClr val="FF0000"/>
                </a:solidFill>
                <a:latin typeface="Times" charset="0"/>
              </a:rPr>
              <a:t> kill, off duty as well as on duty.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ssolve">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dissolve">
                                      <p:cBhvr>
                                        <p:cTn id="12"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P spid="2048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queeky"/>
          <p:cNvPicPr>
            <a:picLocks noChangeAspect="1" noChangeArrowheads="1"/>
          </p:cNvPicPr>
          <p:nvPr/>
        </p:nvPicPr>
        <p:blipFill>
          <a:blip r:embed="rId3" cstate="print"/>
          <a:srcRect/>
          <a:stretch>
            <a:fillRect/>
          </a:stretch>
        </p:blipFill>
        <p:spPr bwMode="auto">
          <a:xfrm>
            <a:off x="685800" y="228600"/>
            <a:ext cx="8001000" cy="565308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Grp="1" noChangeAspect="1" noChangeArrowheads="1"/>
          </p:cNvPicPr>
          <p:nvPr>
            <p:ph idx="4294967295"/>
          </p:nvPr>
        </p:nvPicPr>
        <p:blipFill>
          <a:blip r:embed="rId3" cstate="print"/>
          <a:srcRect/>
          <a:stretch>
            <a:fillRect/>
          </a:stretch>
        </p:blipFill>
        <p:spPr>
          <a:xfrm>
            <a:off x="685800" y="228600"/>
            <a:ext cx="8153400" cy="6400800"/>
          </a:xfrm>
          <a:noFill/>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z="4000" b="1" i="1" u="sng"/>
              <a:t>Medical Professionals Who Commit Murder</a:t>
            </a:r>
          </a:p>
        </p:txBody>
      </p:sp>
      <p:sp>
        <p:nvSpPr>
          <p:cNvPr id="178179" name="Rectangle 3"/>
          <p:cNvSpPr>
            <a:spLocks noGrp="1" noChangeArrowheads="1"/>
          </p:cNvSpPr>
          <p:nvPr>
            <p:ph type="body" sz="half" idx="2"/>
          </p:nvPr>
        </p:nvSpPr>
        <p:spPr/>
        <p:txBody>
          <a:bodyPr/>
          <a:lstStyle/>
          <a:p>
            <a:r>
              <a:rPr lang="en-US" sz="2800" b="1" i="1"/>
              <a:t>“</a:t>
            </a:r>
            <a:r>
              <a:rPr lang="en-US" sz="3600" b="1" i="1"/>
              <a:t>When a doctor goes wrong he is the first of criminals.  He has the nerve and he has the knowledge”</a:t>
            </a:r>
          </a:p>
        </p:txBody>
      </p:sp>
      <p:pic>
        <p:nvPicPr>
          <p:cNvPr id="178180" name="Picture 4" descr="sherlock%2Bholmes">
            <a:hlinkClick r:id="rId2"/>
          </p:cNvPr>
          <p:cNvPicPr>
            <a:picLocks noGrp="1" noChangeAspect="1" noChangeArrowheads="1"/>
          </p:cNvPicPr>
          <p:nvPr>
            <p:ph sz="half" idx="1"/>
          </p:nvPr>
        </p:nvPicPr>
        <p:blipFill>
          <a:blip r:embed="rId3" cstate="print"/>
          <a:srcRect/>
          <a:stretch>
            <a:fillRect/>
          </a:stretch>
        </p:blipFill>
        <p:spPr>
          <a:xfrm>
            <a:off x="1676400" y="1905000"/>
            <a:ext cx="2590800" cy="3657600"/>
          </a:xfrm>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066800" y="381000"/>
            <a:ext cx="7620000" cy="1143000"/>
          </a:xfrm>
        </p:spPr>
        <p:txBody>
          <a:bodyPr wrap="square" anchor="ctr">
            <a:normAutofit/>
          </a:bodyPr>
          <a:lstStyle/>
          <a:p>
            <a:pPr>
              <a:lnSpc>
                <a:spcPct val="90000"/>
              </a:lnSpc>
            </a:pPr>
            <a:r>
              <a:rPr lang="en-US" sz="3700" b="1"/>
              <a:t>Why Do Medical Professionals Kill?</a:t>
            </a:r>
          </a:p>
        </p:txBody>
      </p:sp>
      <p:sp>
        <p:nvSpPr>
          <p:cNvPr id="182275" name="Rectangle 3"/>
          <p:cNvSpPr>
            <a:spLocks noGrp="1" noChangeArrowheads="1"/>
          </p:cNvSpPr>
          <p:nvPr>
            <p:ph sz="half" idx="1"/>
          </p:nvPr>
        </p:nvSpPr>
        <p:spPr>
          <a:xfrm>
            <a:off x="1066800" y="1752600"/>
            <a:ext cx="3733800" cy="4114800"/>
          </a:xfrm>
        </p:spPr>
        <p:txBody>
          <a:bodyPr wrap="square" anchor="t">
            <a:normAutofit/>
          </a:bodyPr>
          <a:lstStyle/>
          <a:p>
            <a:pPr>
              <a:lnSpc>
                <a:spcPct val="90000"/>
              </a:lnSpc>
            </a:pPr>
            <a:r>
              <a:rPr lang="en-US" sz="2400" dirty="0"/>
              <a:t>Munchhausen Syndrome by Proxy also know as Factitious Disorder</a:t>
            </a:r>
          </a:p>
          <a:p>
            <a:pPr>
              <a:lnSpc>
                <a:spcPct val="90000"/>
              </a:lnSpc>
            </a:pPr>
            <a:r>
              <a:rPr lang="en-US" sz="2400" dirty="0"/>
              <a:t>Power of Life and Death over someone</a:t>
            </a:r>
          </a:p>
          <a:p>
            <a:pPr>
              <a:lnSpc>
                <a:spcPct val="90000"/>
              </a:lnSpc>
            </a:pPr>
            <a:r>
              <a:rPr lang="en-US" sz="2400" dirty="0"/>
              <a:t>Eliminating demanding and/or unruly patients</a:t>
            </a:r>
          </a:p>
          <a:p>
            <a:pPr>
              <a:lnSpc>
                <a:spcPct val="90000"/>
              </a:lnSpc>
            </a:pPr>
            <a:r>
              <a:rPr lang="en-US" sz="2400" dirty="0"/>
              <a:t>Rare instances, profit motive</a:t>
            </a:r>
          </a:p>
          <a:p>
            <a:pPr>
              <a:lnSpc>
                <a:spcPct val="90000"/>
              </a:lnSpc>
            </a:pPr>
            <a:r>
              <a:rPr lang="en-US" sz="2400" dirty="0"/>
              <a:t>Angry at management and coworkers</a:t>
            </a:r>
          </a:p>
        </p:txBody>
      </p:sp>
      <p:pic>
        <p:nvPicPr>
          <p:cNvPr id="182277" name="Picture 5" descr="phibes2"/>
          <p:cNvPicPr>
            <a:picLocks noChangeAspect="1" noChangeArrowheads="1"/>
          </p:cNvPicPr>
          <p:nvPr/>
        </p:nvPicPr>
        <p:blipFill rotWithShape="1">
          <a:blip r:embed="rId2" cstate="print"/>
          <a:srcRect t="1378" r="2" b="11860"/>
          <a:stretch/>
        </p:blipFill>
        <p:spPr bwMode="auto">
          <a:xfrm>
            <a:off x="4953000" y="1752600"/>
            <a:ext cx="3733800" cy="4114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2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981200"/>
          </a:xfrm>
        </p:spPr>
        <p:txBody>
          <a:bodyPr>
            <a:normAutofit fontScale="90000"/>
          </a:bodyPr>
          <a:lstStyle/>
          <a:p>
            <a:r>
              <a:rPr lang="en-US" sz="2200" b="1" dirty="0"/>
              <a:t>Homicidal hospice CEO in Texas ordered nurses to execute patients by overdosing medication in cruel cost-saving plan: FBI </a:t>
            </a:r>
            <a:br>
              <a:rPr lang="en-US" sz="2200" b="1" dirty="0"/>
            </a:br>
            <a:r>
              <a:rPr lang="en-US" sz="2200" dirty="0"/>
              <a:t>BY </a:t>
            </a:r>
            <a:r>
              <a:rPr lang="en-US" sz="2200" dirty="0">
                <a:hlinkClick r:id="rId2"/>
              </a:rPr>
              <a:t>Laura </a:t>
            </a:r>
            <a:r>
              <a:rPr lang="en-US" sz="2200" dirty="0" err="1">
                <a:hlinkClick r:id="rId2"/>
              </a:rPr>
              <a:t>Bult</a:t>
            </a:r>
            <a:r>
              <a:rPr lang="en-US" sz="2200" dirty="0"/>
              <a:t> </a:t>
            </a:r>
            <a:br>
              <a:rPr lang="en-US" sz="2200" dirty="0"/>
            </a:br>
            <a:r>
              <a:rPr lang="en-US" sz="2200" dirty="0"/>
              <a:t>NEW YORK DAILY NEWS</a:t>
            </a:r>
            <a:br>
              <a:rPr lang="en-US" sz="2200" dirty="0"/>
            </a:br>
            <a:r>
              <a:rPr lang="en-US" sz="2200" dirty="0"/>
              <a:t>Updated: Thursday, March 31, 2016 </a:t>
            </a:r>
            <a:br>
              <a:rPr lang="en-US" dirty="0"/>
            </a:br>
            <a:endParaRPr lang="en-US" dirty="0"/>
          </a:p>
        </p:txBody>
      </p:sp>
      <p:sp>
        <p:nvSpPr>
          <p:cNvPr id="3" name="Subtitle 2"/>
          <p:cNvSpPr>
            <a:spLocks noGrp="1"/>
          </p:cNvSpPr>
          <p:nvPr>
            <p:ph type="subTitle" idx="1"/>
          </p:nvPr>
        </p:nvSpPr>
        <p:spPr>
          <a:xfrm>
            <a:off x="1066800" y="2171700"/>
            <a:ext cx="7772400" cy="3581400"/>
          </a:xfrm>
        </p:spPr>
        <p:txBody>
          <a:bodyPr/>
          <a:lstStyle/>
          <a:p>
            <a:r>
              <a:rPr lang="en-US" sz="1800" dirty="0"/>
              <a:t>Brad Harris, 34, the owner and founder of Novus Health Services, Inc. in Frisco, Tex., directed nurses to execute helpless patients who had overstayed their welcome by upping their medications to four times the maximum allowed, according to an FBI warrant affida</a:t>
            </a:r>
            <a:r>
              <a:rPr lang="en-US" sz="1800" b="1" dirty="0"/>
              <a:t>vit </a:t>
            </a:r>
          </a:p>
        </p:txBody>
      </p:sp>
      <p:sp>
        <p:nvSpPr>
          <p:cNvPr id="4" name="Rectangle 3"/>
          <p:cNvSpPr/>
          <p:nvPr/>
        </p:nvSpPr>
        <p:spPr>
          <a:xfrm>
            <a:off x="1066800" y="3962400"/>
            <a:ext cx="6553200" cy="2123658"/>
          </a:xfrm>
          <a:prstGeom prst="rect">
            <a:avLst/>
          </a:prstGeom>
        </p:spPr>
        <p:txBody>
          <a:bodyPr wrap="square">
            <a:spAutoFit/>
          </a:bodyPr>
          <a:lstStyle/>
          <a:p>
            <a:r>
              <a:rPr lang="en-US" sz="1800" dirty="0"/>
              <a:t>Hospice care facilities are subject to an “aggregator cap,” which limits Medicare and Medicaid payments based on the average length of stay for a patient.</a:t>
            </a:r>
          </a:p>
          <a:p>
            <a:endParaRPr lang="en-US" sz="1800" dirty="0"/>
          </a:p>
          <a:p>
            <a:r>
              <a:rPr lang="en-US" sz="1800" dirty="0"/>
              <a:t>If patients live longer than the average, the provider may be forced to pay back part of the payments, giving them an incentive to prefer patients who die sooner, the </a:t>
            </a:r>
            <a:r>
              <a:rPr lang="en-US" sz="1800" dirty="0">
                <a:hlinkClick r:id="rId2"/>
              </a:rPr>
              <a:t>Dallas Morning News reported</a:t>
            </a:r>
            <a:r>
              <a:rPr lang="en-US" dirty="0">
                <a:hlinkClick r:id="rId2"/>
              </a:rPr>
              <a:t>.</a:t>
            </a:r>
            <a:endParaRPr lang="en-US" dirty="0"/>
          </a:p>
        </p:txBody>
      </p:sp>
    </p:spTree>
    <p:extLst>
      <p:ext uri="{BB962C8B-B14F-4D97-AF65-F5344CB8AC3E}">
        <p14:creationId xmlns:p14="http://schemas.microsoft.com/office/powerpoint/2010/main" val="19501617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E313D0-CE03-0847-B3DB-B0FFC86B4EA7}"/>
              </a:ext>
            </a:extLst>
          </p:cNvPr>
          <p:cNvSpPr/>
          <p:nvPr/>
        </p:nvSpPr>
        <p:spPr>
          <a:xfrm>
            <a:off x="990600" y="1676400"/>
            <a:ext cx="7848600" cy="2677656"/>
          </a:xfrm>
          <a:prstGeom prst="rect">
            <a:avLst/>
          </a:prstGeom>
        </p:spPr>
        <p:txBody>
          <a:bodyPr wrap="square">
            <a:spAutoFit/>
          </a:bodyPr>
          <a:lstStyle/>
          <a:p>
            <a:pPr algn="ctr"/>
            <a:r>
              <a:rPr lang="en-US" sz="3600" b="1" i="1" dirty="0">
                <a:solidFill>
                  <a:srgbClr val="121212"/>
                </a:solidFill>
                <a:latin typeface="nyt-cheltenham"/>
              </a:rPr>
              <a:t>British Nurse Is Charged With Murder of Several Babies in Her Care</a:t>
            </a:r>
          </a:p>
          <a:p>
            <a:endParaRPr lang="en-US" b="1" i="1" dirty="0">
              <a:solidFill>
                <a:srgbClr val="121212"/>
              </a:solidFill>
              <a:latin typeface="nyt-cheltenham"/>
            </a:endParaRPr>
          </a:p>
          <a:p>
            <a:r>
              <a:rPr lang="en-US" dirty="0">
                <a:solidFill>
                  <a:srgbClr val="333333"/>
                </a:solidFill>
                <a:latin typeface="nyt-cheltenham"/>
              </a:rPr>
              <a:t>Lucy </a:t>
            </a:r>
            <a:r>
              <a:rPr lang="en-US" dirty="0" err="1">
                <a:solidFill>
                  <a:srgbClr val="333333"/>
                </a:solidFill>
                <a:latin typeface="nyt-cheltenham"/>
              </a:rPr>
              <a:t>Letby</a:t>
            </a:r>
            <a:r>
              <a:rPr lang="en-US" dirty="0">
                <a:solidFill>
                  <a:srgbClr val="333333"/>
                </a:solidFill>
                <a:latin typeface="nyt-cheltenham"/>
              </a:rPr>
              <a:t>, 30, faces eight counts of murder and 10 of attempted murder as part of a three-year investigation into infant deaths at a hospital in northwestern England.</a:t>
            </a:r>
            <a:endParaRPr lang="en-US" b="0" i="0" u="none" strike="noStrike" dirty="0">
              <a:solidFill>
                <a:srgbClr val="333333"/>
              </a:solidFill>
              <a:effectLst/>
              <a:latin typeface="nyt-cheltenham"/>
            </a:endParaRPr>
          </a:p>
        </p:txBody>
      </p:sp>
      <p:pic>
        <p:nvPicPr>
          <p:cNvPr id="59394" name="Picture 2" descr="The Countess of Chester Hospital opened an investigation in late 2016 into the unexpectedly high number of infant deaths in its neonatal unit.">
            <a:extLst>
              <a:ext uri="{FF2B5EF4-FFF2-40B4-BE49-F238E27FC236}">
                <a16:creationId xmlns:a16="http://schemas.microsoft.com/office/drawing/2014/main" id="{1E8CF6C4-8599-9445-A2B8-D376FD74E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444614"/>
            <a:ext cx="55626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a:extLst>
              <a:ext uri="{FF2B5EF4-FFF2-40B4-BE49-F238E27FC236}">
                <a16:creationId xmlns:a16="http://schemas.microsoft.com/office/drawing/2014/main" id="{2353D8EC-DFE6-A348-B06F-8ADA6DAE5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3018"/>
            <a:ext cx="7620000" cy="140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40562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8903ED-8D54-0749-9F24-BD7CE8F1C8CC}"/>
              </a:ext>
            </a:extLst>
          </p:cNvPr>
          <p:cNvSpPr/>
          <p:nvPr/>
        </p:nvSpPr>
        <p:spPr bwMode="auto">
          <a:xfrm>
            <a:off x="1066800" y="3810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eaLnBrk="0" hangingPunct="0">
              <a:lnSpc>
                <a:spcPct val="90000"/>
              </a:lnSpc>
              <a:spcAft>
                <a:spcPts val="600"/>
              </a:spcAft>
            </a:pPr>
            <a:r>
              <a:rPr lang="en-US" sz="3700" b="1">
                <a:solidFill>
                  <a:schemeClr val="tx2"/>
                </a:solidFill>
                <a:latin typeface="+mj-lt"/>
                <a:ea typeface="+mj-ea"/>
                <a:cs typeface="+mj-cs"/>
              </a:rPr>
              <a:t>German police arrest doctor accused of killing 2 coronavirus patients</a:t>
            </a:r>
            <a:endParaRPr lang="en-US" sz="3700" b="1" i="0" u="none" strike="noStrike">
              <a:solidFill>
                <a:schemeClr val="tx2"/>
              </a:solidFill>
              <a:effectLst/>
              <a:latin typeface="+mj-lt"/>
              <a:ea typeface="+mj-ea"/>
              <a:cs typeface="+mj-cs"/>
            </a:endParaRPr>
          </a:p>
        </p:txBody>
      </p:sp>
      <p:sp>
        <p:nvSpPr>
          <p:cNvPr id="3" name="Rectangle 2">
            <a:extLst>
              <a:ext uri="{FF2B5EF4-FFF2-40B4-BE49-F238E27FC236}">
                <a16:creationId xmlns:a16="http://schemas.microsoft.com/office/drawing/2014/main" id="{13B1E457-0EAC-D04C-9EE3-75A6E44EF849}"/>
              </a:ext>
            </a:extLst>
          </p:cNvPr>
          <p:cNvSpPr/>
          <p:nvPr/>
        </p:nvSpPr>
        <p:spPr bwMode="auto">
          <a:xfrm>
            <a:off x="1066800" y="17526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0" hangingPunct="0">
              <a:lnSpc>
                <a:spcPct val="90000"/>
              </a:lnSpc>
              <a:spcBef>
                <a:spcPct val="20000"/>
              </a:spcBef>
            </a:pPr>
            <a:r>
              <a:rPr lang="en-US" sz="3000">
                <a:latin typeface="+mn-lt"/>
              </a:rPr>
              <a:t>A German doctor is accused of killing two seriously ill coronavirus patients with lethal injections, according to Reuters. German police arrested the 44-year old doctor, who worked at University Hospital in the western city of Essen, after suspecting he killed two men, ages 47 and 50. Authorities said the doctor confessed to one of their deaths, saying he wanted to spare his and his family’s suffering.</a:t>
            </a:r>
          </a:p>
        </p:txBody>
      </p:sp>
    </p:spTree>
    <p:extLst>
      <p:ext uri="{BB962C8B-B14F-4D97-AF65-F5344CB8AC3E}">
        <p14:creationId xmlns:p14="http://schemas.microsoft.com/office/powerpoint/2010/main" val="283339285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B21E-6957-3660-32BF-290D730CB017}"/>
              </a:ext>
            </a:extLst>
          </p:cNvPr>
          <p:cNvSpPr>
            <a:spLocks noGrp="1"/>
          </p:cNvSpPr>
          <p:nvPr>
            <p:ph type="title"/>
          </p:nvPr>
        </p:nvSpPr>
        <p:spPr>
          <a:xfrm>
            <a:off x="1066800" y="381000"/>
            <a:ext cx="7620000" cy="1143000"/>
          </a:xfrm>
        </p:spPr>
        <p:txBody>
          <a:bodyPr wrap="square" anchor="ctr">
            <a:normAutofit/>
          </a:bodyPr>
          <a:lstStyle/>
          <a:p>
            <a:pPr>
              <a:lnSpc>
                <a:spcPct val="90000"/>
              </a:lnSpc>
            </a:pPr>
            <a:br>
              <a:rPr lang="en-US" sz="1800" b="1" i="0">
                <a:effectLst/>
              </a:rPr>
            </a:br>
            <a:br>
              <a:rPr lang="en-US" sz="1800" b="1" i="0">
                <a:effectLst/>
              </a:rPr>
            </a:br>
            <a:r>
              <a:rPr lang="en-US" sz="1800" b="1" i="0">
                <a:effectLst/>
              </a:rPr>
              <a:t>Canada doctor facing 3 more murder charges in patient deaths</a:t>
            </a:r>
            <a:br>
              <a:rPr lang="en-US" sz="1800" b="1" i="0">
                <a:effectLst/>
              </a:rPr>
            </a:br>
            <a:endParaRPr lang="en-US" sz="1800"/>
          </a:p>
        </p:txBody>
      </p:sp>
      <p:pic>
        <p:nvPicPr>
          <p:cNvPr id="2050" name="Picture 2">
            <a:extLst>
              <a:ext uri="{FF2B5EF4-FFF2-40B4-BE49-F238E27FC236}">
                <a16:creationId xmlns:a16="http://schemas.microsoft.com/office/drawing/2014/main" id="{C8B6F05B-4CE2-E883-12F6-B32BCF7E3B2D}"/>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9104" r="19854"/>
          <a:stretch/>
        </p:blipFill>
        <p:spPr bwMode="auto">
          <a:xfrm>
            <a:off x="1066800" y="1752600"/>
            <a:ext cx="3733800" cy="4114800"/>
          </a:xfrm>
          <a:prstGeom prst="rect">
            <a:avLst/>
          </a:prstGeom>
          <a:solidFill>
            <a:srgbClr val="FFFFFF"/>
          </a:solidFill>
        </p:spPr>
      </p:pic>
      <p:sp>
        <p:nvSpPr>
          <p:cNvPr id="3" name="Content Placeholder 2">
            <a:extLst>
              <a:ext uri="{FF2B5EF4-FFF2-40B4-BE49-F238E27FC236}">
                <a16:creationId xmlns:a16="http://schemas.microsoft.com/office/drawing/2014/main" id="{28A256D9-A323-C7F5-7998-CCFC2E2E988C}"/>
              </a:ext>
            </a:extLst>
          </p:cNvPr>
          <p:cNvSpPr>
            <a:spLocks noGrp="1"/>
          </p:cNvSpPr>
          <p:nvPr>
            <p:ph sz="half" idx="2"/>
          </p:nvPr>
        </p:nvSpPr>
        <p:spPr>
          <a:xfrm>
            <a:off x="4953000" y="1752600"/>
            <a:ext cx="3733800" cy="4114800"/>
          </a:xfrm>
        </p:spPr>
        <p:txBody>
          <a:bodyPr wrap="square" anchor="t">
            <a:normAutofit/>
          </a:bodyPr>
          <a:lstStyle/>
          <a:p>
            <a:pPr>
              <a:lnSpc>
                <a:spcPct val="90000"/>
              </a:lnSpc>
            </a:pPr>
            <a:r>
              <a:rPr lang="en-US" sz="1800" b="0" i="0">
                <a:effectLst/>
              </a:rPr>
              <a:t>TORONTO (AP) — A Canadian doctor accused of killing a patient last year was charged Wednesday with three more counts of first-degree murder.</a:t>
            </a:r>
          </a:p>
          <a:p>
            <a:pPr>
              <a:lnSpc>
                <a:spcPct val="90000"/>
              </a:lnSpc>
            </a:pPr>
            <a:r>
              <a:rPr lang="en-US" sz="1800" b="0" i="0">
                <a:effectLst/>
              </a:rPr>
              <a:t>Ontario Provincial Police said the new charges against Dr. Brian Nadler relate to the deaths of 80-year-old Claire Briere, 79-year-old Lorraine </a:t>
            </a:r>
            <a:r>
              <a:rPr lang="en-US" sz="1800" b="0" i="0" err="1">
                <a:effectLst/>
              </a:rPr>
              <a:t>Lalande</a:t>
            </a:r>
            <a:r>
              <a:rPr lang="en-US" sz="1800" b="0" i="0">
                <a:effectLst/>
              </a:rPr>
              <a:t> and 93-year-old Judith </a:t>
            </a:r>
            <a:r>
              <a:rPr lang="en-US" sz="1800" b="0" i="0" err="1">
                <a:effectLst/>
              </a:rPr>
              <a:t>Lungulescu</a:t>
            </a:r>
            <a:r>
              <a:rPr lang="en-US" sz="1800" b="0" i="0">
                <a:effectLst/>
              </a:rPr>
              <a:t>.</a:t>
            </a:r>
          </a:p>
          <a:p>
            <a:pPr>
              <a:lnSpc>
                <a:spcPct val="90000"/>
              </a:lnSpc>
            </a:pPr>
            <a:r>
              <a:rPr lang="en-US" sz="1800" b="0" i="0">
                <a:effectLst/>
              </a:rPr>
              <a:t>“All four patients died of COVID-19”</a:t>
            </a:r>
          </a:p>
          <a:p>
            <a:pPr>
              <a:lnSpc>
                <a:spcPct val="90000"/>
              </a:lnSpc>
            </a:pPr>
            <a:endParaRPr lang="en-US" sz="1800"/>
          </a:p>
        </p:txBody>
      </p:sp>
    </p:spTree>
    <p:extLst>
      <p:ext uri="{BB962C8B-B14F-4D97-AF65-F5344CB8AC3E}">
        <p14:creationId xmlns:p14="http://schemas.microsoft.com/office/powerpoint/2010/main" val="71973600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990600" y="1751013"/>
            <a:ext cx="7772400" cy="3813175"/>
          </a:xfrm>
          <a:prstGeom prst="rect">
            <a:avLst/>
          </a:prstGeom>
          <a:noFill/>
          <a:ln w="12700" cap="sq">
            <a:noFill/>
            <a:miter lim="800000"/>
            <a:headEnd type="none" w="sm" len="sm"/>
            <a:tailEnd type="none" w="sm" len="sm"/>
          </a:ln>
          <a:effectLst/>
        </p:spPr>
        <p:txBody>
          <a:bodyPr anchor="ctr">
            <a:spAutoFit/>
          </a:bodyPr>
          <a:lstStyle/>
          <a:p>
            <a:pPr algn="ctr"/>
            <a:r>
              <a:rPr lang="en-US" i="1"/>
              <a:t>“</a:t>
            </a:r>
            <a:r>
              <a:rPr lang="en-US" sz="2800" i="1"/>
              <a:t>She is obsessed with the need to control those who are completely dependent on her.  Some like Genene Jones, are also motivated by a need for attention.  While they appear to be going about their routines, they are making decision about who should live and who should die.  </a:t>
            </a:r>
            <a:r>
              <a:rPr lang="en-US" sz="2800" b="1" i="1"/>
              <a:t>What happens to the patent does not matter to the caretakers; what matters is what the incident does for them</a:t>
            </a:r>
            <a:r>
              <a:rPr lang="en-US" b="1" i="1"/>
              <a:t>” </a:t>
            </a:r>
            <a:endParaRPr lang="en-US" b="1"/>
          </a:p>
          <a:p>
            <a:pPr algn="ctr"/>
            <a:r>
              <a:rPr lang="en-US" b="1"/>
              <a:t> </a:t>
            </a:r>
          </a:p>
        </p:txBody>
      </p:sp>
      <p:sp>
        <p:nvSpPr>
          <p:cNvPr id="183299" name="Rectangle 3"/>
          <p:cNvSpPr>
            <a:spLocks noGrp="1" noChangeArrowheads="1"/>
          </p:cNvSpPr>
          <p:nvPr>
            <p:ph type="title"/>
          </p:nvPr>
        </p:nvSpPr>
        <p:spPr/>
        <p:txBody>
          <a:bodyPr/>
          <a:lstStyle/>
          <a:p>
            <a:r>
              <a:rPr lang="en-US" sz="4000" b="1"/>
              <a:t>Why Do Medical Professionals Kill?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sz="4000" b="1"/>
              <a:t>Why Do Medical Professionals Kill?</a:t>
            </a:r>
          </a:p>
        </p:txBody>
      </p:sp>
      <p:sp>
        <p:nvSpPr>
          <p:cNvPr id="184323" name="Rectangle 3"/>
          <p:cNvSpPr>
            <a:spLocks noGrp="1" noChangeArrowheads="1"/>
          </p:cNvSpPr>
          <p:nvPr>
            <p:ph type="body" idx="1"/>
          </p:nvPr>
        </p:nvSpPr>
        <p:spPr>
          <a:xfrm>
            <a:off x="1066800" y="1752600"/>
            <a:ext cx="7620000" cy="4724400"/>
          </a:xfrm>
        </p:spPr>
        <p:txBody>
          <a:bodyPr/>
          <a:lstStyle/>
          <a:p>
            <a:pPr>
              <a:lnSpc>
                <a:spcPct val="90000"/>
              </a:lnSpc>
            </a:pPr>
            <a:r>
              <a:rPr lang="en-US"/>
              <a:t>Why did you kill (Donald Harvey)</a:t>
            </a:r>
          </a:p>
          <a:p>
            <a:pPr>
              <a:lnSpc>
                <a:spcPct val="90000"/>
              </a:lnSpc>
            </a:pPr>
            <a:r>
              <a:rPr lang="en-US"/>
              <a:t>“ Well, people controlled me for 18 years, and then I controlled my own destiny.  I controlled other people’s lives, whether they lived or died.  I had that power to control”</a:t>
            </a:r>
          </a:p>
          <a:p>
            <a:pPr>
              <a:lnSpc>
                <a:spcPct val="90000"/>
              </a:lnSpc>
            </a:pPr>
            <a:r>
              <a:rPr lang="en-US"/>
              <a:t> “After I didn’t get caught for the first 15, I thought it was my right.  I appointed myself judge, prosecutor and jury.  So I played God”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58BBA-5DEE-C799-444A-E8E2200B0709}"/>
              </a:ext>
            </a:extLst>
          </p:cNvPr>
          <p:cNvSpPr>
            <a:spLocks noGrp="1"/>
          </p:cNvSpPr>
          <p:nvPr>
            <p:ph type="title"/>
          </p:nvPr>
        </p:nvSpPr>
        <p:spPr>
          <a:xfrm>
            <a:off x="1066800" y="381000"/>
            <a:ext cx="7620000" cy="1143000"/>
          </a:xfrm>
        </p:spPr>
        <p:txBody>
          <a:bodyPr wrap="square" anchor="ctr">
            <a:normAutofit/>
          </a:bodyPr>
          <a:lstStyle/>
          <a:p>
            <a:pPr>
              <a:lnSpc>
                <a:spcPct val="90000"/>
              </a:lnSpc>
            </a:pPr>
            <a:r>
              <a:rPr lang="en-US" sz="2400" b="1"/>
              <a:t>Weapons of the Medical Serial Killer</a:t>
            </a:r>
            <a:br>
              <a:rPr lang="en-US" sz="2400" b="1"/>
            </a:br>
            <a:r>
              <a:rPr lang="en-US" sz="2400" b="1" i="1"/>
              <a:t>Drugs not prescribed to the patient but found during autopsy</a:t>
            </a:r>
            <a:endParaRPr lang="en-US" sz="2400" b="1"/>
          </a:p>
        </p:txBody>
      </p:sp>
      <p:sp>
        <p:nvSpPr>
          <p:cNvPr id="3" name="Content Placeholder 2">
            <a:extLst>
              <a:ext uri="{FF2B5EF4-FFF2-40B4-BE49-F238E27FC236}">
                <a16:creationId xmlns:a16="http://schemas.microsoft.com/office/drawing/2014/main" id="{6B961541-6B8F-D87B-94CF-55C3B6684F68}"/>
              </a:ext>
            </a:extLst>
          </p:cNvPr>
          <p:cNvSpPr>
            <a:spLocks noGrp="1"/>
          </p:cNvSpPr>
          <p:nvPr>
            <p:ph sz="half" idx="1"/>
          </p:nvPr>
        </p:nvSpPr>
        <p:spPr>
          <a:xfrm>
            <a:off x="1066800" y="1752600"/>
            <a:ext cx="3733800" cy="4114800"/>
          </a:xfrm>
        </p:spPr>
        <p:txBody>
          <a:bodyPr wrap="square" anchor="t">
            <a:normAutofit/>
          </a:bodyPr>
          <a:lstStyle/>
          <a:p>
            <a:pPr marL="514350" indent="-514350">
              <a:lnSpc>
                <a:spcPct val="90000"/>
              </a:lnSpc>
              <a:buFont typeface="+mj-lt"/>
              <a:buAutoNum type="arabicPeriod"/>
            </a:pPr>
            <a:r>
              <a:rPr lang="en-US" sz="2600"/>
              <a:t>Insulin</a:t>
            </a:r>
          </a:p>
          <a:p>
            <a:pPr marL="514350" indent="-514350">
              <a:lnSpc>
                <a:spcPct val="90000"/>
              </a:lnSpc>
              <a:buFont typeface="+mj-lt"/>
              <a:buAutoNum type="arabicPeriod"/>
            </a:pPr>
            <a:r>
              <a:rPr lang="en-US" sz="2600"/>
              <a:t>Succinylcholine</a:t>
            </a:r>
          </a:p>
          <a:p>
            <a:pPr marL="514350" indent="-514350">
              <a:lnSpc>
                <a:spcPct val="90000"/>
              </a:lnSpc>
              <a:buFont typeface="+mj-lt"/>
              <a:buAutoNum type="arabicPeriod"/>
            </a:pPr>
            <a:r>
              <a:rPr lang="en-US" sz="2600"/>
              <a:t>Epinephrine</a:t>
            </a:r>
          </a:p>
          <a:p>
            <a:pPr marL="514350" indent="-514350">
              <a:lnSpc>
                <a:spcPct val="90000"/>
              </a:lnSpc>
              <a:buFont typeface="+mj-lt"/>
              <a:buAutoNum type="arabicPeriod"/>
            </a:pPr>
            <a:r>
              <a:rPr lang="en-US" sz="2600"/>
              <a:t>Injecting Air into Arteries</a:t>
            </a:r>
          </a:p>
          <a:p>
            <a:pPr marL="514350" indent="-514350">
              <a:lnSpc>
                <a:spcPct val="90000"/>
              </a:lnSpc>
              <a:buFont typeface="+mj-lt"/>
              <a:buAutoNum type="arabicPeriod"/>
            </a:pPr>
            <a:r>
              <a:rPr lang="en-US" sz="2600"/>
              <a:t>Heart Medication Digoxin </a:t>
            </a:r>
          </a:p>
          <a:p>
            <a:pPr marL="514350" indent="-514350">
              <a:lnSpc>
                <a:spcPct val="90000"/>
              </a:lnSpc>
              <a:buFont typeface="+mj-lt"/>
              <a:buAutoNum type="arabicPeriod"/>
            </a:pPr>
            <a:r>
              <a:rPr lang="en-US" sz="2600"/>
              <a:t>Tampering with existing equipment and medication</a:t>
            </a:r>
          </a:p>
        </p:txBody>
      </p:sp>
      <p:pic>
        <p:nvPicPr>
          <p:cNvPr id="2050" name="Picture 2" descr="MTSU – Page 430 – MTSU News">
            <a:extLst>
              <a:ext uri="{FF2B5EF4-FFF2-40B4-BE49-F238E27FC236}">
                <a16:creationId xmlns:a16="http://schemas.microsoft.com/office/drawing/2014/main" id="{018875F3-D104-1301-2D54-6A4C1044915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343400" y="1905000"/>
            <a:ext cx="4343400" cy="3581400"/>
          </a:xfrm>
          <a:prstGeom prst="rect">
            <a:avLst/>
          </a:prstGeom>
          <a:solidFill>
            <a:srgbClr val="FFFFFF"/>
          </a:solidFill>
        </p:spPr>
      </p:pic>
    </p:spTree>
    <p:extLst>
      <p:ext uri="{BB962C8B-B14F-4D97-AF65-F5344CB8AC3E}">
        <p14:creationId xmlns:p14="http://schemas.microsoft.com/office/powerpoint/2010/main" val="409003803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889219D-326C-D0B8-CA27-1297D9FC5AF5}"/>
              </a:ext>
            </a:extLst>
          </p:cNvPr>
          <p:cNvSpPr>
            <a:spLocks noGrp="1"/>
          </p:cNvSpPr>
          <p:nvPr>
            <p:ph type="title"/>
          </p:nvPr>
        </p:nvSpPr>
        <p:spPr>
          <a:xfrm>
            <a:off x="1066800" y="381000"/>
            <a:ext cx="7620000" cy="1143000"/>
          </a:xfrm>
        </p:spPr>
        <p:txBody>
          <a:bodyPr wrap="square" anchor="ctr">
            <a:normAutofit/>
          </a:bodyPr>
          <a:lstStyle/>
          <a:p>
            <a:pPr>
              <a:lnSpc>
                <a:spcPct val="90000"/>
              </a:lnSpc>
            </a:pPr>
            <a:br>
              <a:rPr lang="en-US" sz="1400"/>
            </a:br>
            <a:br>
              <a:rPr lang="en-US" sz="1400"/>
            </a:br>
            <a:r>
              <a:rPr lang="en-US" sz="1400" b="1"/>
              <a:t>Respiratory Therapist Charged With Murder 20 Years Later</a:t>
            </a:r>
            <a:br>
              <a:rPr lang="en-US" sz="1400" b="1"/>
            </a:br>
            <a:r>
              <a:rPr lang="en-US" sz="1400" b="1"/>
              <a:t>— Prosecutors allege a spate </a:t>
            </a:r>
            <a:br>
              <a:rPr lang="en-US" sz="1400" b="1"/>
            </a:br>
            <a:r>
              <a:rPr lang="en-US" sz="1400" b="1"/>
              <a:t>of odd deaths while Jennifer Anne Hall was employed at the hospital</a:t>
            </a:r>
          </a:p>
        </p:txBody>
      </p:sp>
      <p:pic>
        <p:nvPicPr>
          <p:cNvPr id="8" name="Online Image Placeholder 7" descr="A person smiling next to a jar of peanut butter&#10;&#10;Description automatically generated with medium confidence">
            <a:extLst>
              <a:ext uri="{FF2B5EF4-FFF2-40B4-BE49-F238E27FC236}">
                <a16:creationId xmlns:a16="http://schemas.microsoft.com/office/drawing/2014/main" id="{34B7A396-6F4B-1CD6-6E23-94981A3943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52600"/>
            <a:ext cx="7315200" cy="4114800"/>
          </a:xfrm>
          <a:noFill/>
        </p:spPr>
      </p:pic>
    </p:spTree>
    <p:extLst>
      <p:ext uri="{BB962C8B-B14F-4D97-AF65-F5344CB8AC3E}">
        <p14:creationId xmlns:p14="http://schemas.microsoft.com/office/powerpoint/2010/main" val="6612593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F791-B711-6DBF-A538-6AAB51DB1CA2}"/>
              </a:ext>
            </a:extLst>
          </p:cNvPr>
          <p:cNvSpPr>
            <a:spLocks noGrp="1"/>
          </p:cNvSpPr>
          <p:nvPr>
            <p:ph type="title"/>
          </p:nvPr>
        </p:nvSpPr>
        <p:spPr>
          <a:xfrm>
            <a:off x="1066800" y="381000"/>
            <a:ext cx="7620000" cy="1143000"/>
          </a:xfrm>
        </p:spPr>
        <p:txBody>
          <a:bodyPr wrap="square" anchor="ctr">
            <a:normAutofit/>
          </a:bodyPr>
          <a:lstStyle/>
          <a:p>
            <a:pPr>
              <a:lnSpc>
                <a:spcPct val="90000"/>
              </a:lnSpc>
            </a:pPr>
            <a:r>
              <a:rPr lang="en-US" sz="2400" b="1" i="1" dirty="0">
                <a:effectLst/>
              </a:rPr>
              <a:t>Feds Reveal Possible Motive of Texas Doc Accused of Putting ‘Heart-Stopping Drugs’ in IV Drips</a:t>
            </a:r>
            <a:br>
              <a:rPr lang="en-US" sz="2400" b="0" i="1" dirty="0">
                <a:effectLst/>
              </a:rPr>
            </a:br>
            <a:endParaRPr lang="en-US" sz="2400" dirty="0"/>
          </a:p>
        </p:txBody>
      </p:sp>
      <p:sp>
        <p:nvSpPr>
          <p:cNvPr id="1031" name="Content Placeholder 3">
            <a:extLst>
              <a:ext uri="{FF2B5EF4-FFF2-40B4-BE49-F238E27FC236}">
                <a16:creationId xmlns:a16="http://schemas.microsoft.com/office/drawing/2014/main" id="{4ABF4AFE-BCCA-4EC9-4603-F636DCEC08D3}"/>
              </a:ext>
            </a:extLst>
          </p:cNvPr>
          <p:cNvSpPr>
            <a:spLocks noGrp="1"/>
          </p:cNvSpPr>
          <p:nvPr>
            <p:ph sz="half" idx="1"/>
          </p:nvPr>
        </p:nvSpPr>
        <p:spPr>
          <a:xfrm>
            <a:off x="1066800" y="1752600"/>
            <a:ext cx="3733800" cy="4114800"/>
          </a:xfrm>
        </p:spPr>
        <p:txBody>
          <a:bodyPr wrap="square" anchor="t">
            <a:normAutofit/>
          </a:bodyPr>
          <a:lstStyle/>
          <a:p>
            <a:pPr>
              <a:lnSpc>
                <a:spcPct val="90000"/>
              </a:lnSpc>
            </a:pPr>
            <a:r>
              <a:rPr lang="en-US" b="1" i="0">
                <a:effectLst/>
              </a:rPr>
              <a:t>Dr. </a:t>
            </a:r>
            <a:r>
              <a:rPr lang="en-US" b="1" i="0" err="1">
                <a:effectLst/>
              </a:rPr>
              <a:t>Raynaldo</a:t>
            </a:r>
            <a:r>
              <a:rPr lang="en-US" b="1" i="0">
                <a:effectLst/>
              </a:rPr>
              <a:t> Rivera Ortiz Jr. was arrested Wednesday after allegedly tampering with IV drugs, leaving one colleague dead and putting at least 11 other patients in grave danger.</a:t>
            </a:r>
            <a:endParaRPr lang="en-US"/>
          </a:p>
        </p:txBody>
      </p:sp>
      <p:pic>
        <p:nvPicPr>
          <p:cNvPr id="1026" name="Picture 2" descr="A person looking at the camera&#10;&#10;Description automatically generated">
            <a:extLst>
              <a:ext uri="{FF2B5EF4-FFF2-40B4-BE49-F238E27FC236}">
                <a16:creationId xmlns:a16="http://schemas.microsoft.com/office/drawing/2014/main" id="{65D32599-8EC3-8667-BE5A-1A92D69DAEDD}"/>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953000" y="2759869"/>
            <a:ext cx="3733800" cy="2100262"/>
          </a:xfrm>
          <a:prstGeom prst="rect">
            <a:avLst/>
          </a:prstGeom>
          <a:noFill/>
        </p:spPr>
      </p:pic>
    </p:spTree>
    <p:extLst>
      <p:ext uri="{BB962C8B-B14F-4D97-AF65-F5344CB8AC3E}">
        <p14:creationId xmlns:p14="http://schemas.microsoft.com/office/powerpoint/2010/main" val="261584829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D443A-74DC-4FC4-F6B8-34BD487D6608}"/>
              </a:ext>
            </a:extLst>
          </p:cNvPr>
          <p:cNvSpPr>
            <a:spLocks noGrp="1"/>
          </p:cNvSpPr>
          <p:nvPr>
            <p:ph type="title"/>
          </p:nvPr>
        </p:nvSpPr>
        <p:spPr>
          <a:xfrm>
            <a:off x="990600" y="304800"/>
            <a:ext cx="7772400" cy="1295400"/>
          </a:xfrm>
        </p:spPr>
        <p:txBody>
          <a:bodyPr/>
          <a:lstStyle/>
          <a:p>
            <a:br>
              <a:rPr lang="en-US" sz="1800" b="1" dirty="0">
                <a:solidFill>
                  <a:srgbClr val="121212"/>
                </a:solidFill>
                <a:latin typeface="GH Guardian Headline"/>
              </a:rPr>
            </a:br>
            <a:r>
              <a:rPr lang="en-US" sz="2000" b="1" dirty="0">
                <a:solidFill>
                  <a:srgbClr val="121212"/>
                </a:solidFill>
                <a:latin typeface="GH Guardian Headline"/>
              </a:rPr>
              <a:t>Nurse in Germany murdered two patients so he could be ‘left in peace’</a:t>
            </a:r>
            <a:br>
              <a:rPr lang="en-US" sz="2000" b="1" dirty="0">
                <a:solidFill>
                  <a:srgbClr val="121212"/>
                </a:solidFill>
                <a:latin typeface="GH Guardian Headline"/>
              </a:rPr>
            </a:br>
            <a:r>
              <a:rPr lang="en-US" sz="1400" b="1" i="0" dirty="0">
                <a:solidFill>
                  <a:srgbClr val="121212"/>
                </a:solidFill>
                <a:effectLst/>
                <a:latin typeface="GH Guardian Headline"/>
              </a:rPr>
              <a:t>Mario G convicted of two murders and six attempted murders after admitting injecting unprescribed drugs</a:t>
            </a:r>
            <a:endParaRPr lang="en-US" sz="1400" dirty="0"/>
          </a:p>
        </p:txBody>
      </p:sp>
      <p:pic>
        <p:nvPicPr>
          <p:cNvPr id="1028" name="Picture 4" descr="The accused covering his face as he sits between his lawyers in the courtroom at the start of the trial">
            <a:extLst>
              <a:ext uri="{FF2B5EF4-FFF2-40B4-BE49-F238E27FC236}">
                <a16:creationId xmlns:a16="http://schemas.microsoft.com/office/drawing/2014/main" id="{A4EE1AE4-732C-321D-6A94-0AC2AF5B1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52600"/>
            <a:ext cx="5162550" cy="30975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2685F77-3AA6-517D-C2CB-62667D921808}"/>
              </a:ext>
            </a:extLst>
          </p:cNvPr>
          <p:cNvSpPr txBox="1"/>
          <p:nvPr/>
        </p:nvSpPr>
        <p:spPr>
          <a:xfrm>
            <a:off x="2209800" y="5105400"/>
            <a:ext cx="5105400" cy="1200329"/>
          </a:xfrm>
          <a:prstGeom prst="rect">
            <a:avLst/>
          </a:prstGeom>
          <a:noFill/>
        </p:spPr>
        <p:txBody>
          <a:bodyPr wrap="square" rtlCol="0">
            <a:spAutoFit/>
          </a:bodyPr>
          <a:lstStyle/>
          <a:p>
            <a:r>
              <a:rPr lang="en-US" sz="1800" b="0" i="0" dirty="0">
                <a:solidFill>
                  <a:srgbClr val="121212"/>
                </a:solidFill>
                <a:effectLst/>
                <a:latin typeface="GuardianTextEgyptian"/>
              </a:rPr>
              <a:t>A Munich court has sentenced a 27-year-old nurse to life in prison for murdering two patients by deliberately administering unprescribed drugs so he could be “left in peace”.</a:t>
            </a:r>
            <a:endParaRPr lang="en-US" sz="1800" dirty="0"/>
          </a:p>
        </p:txBody>
      </p:sp>
    </p:spTree>
    <p:extLst>
      <p:ext uri="{BB962C8B-B14F-4D97-AF65-F5344CB8AC3E}">
        <p14:creationId xmlns:p14="http://schemas.microsoft.com/office/powerpoint/2010/main" val="418791004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04D8-075D-CB64-1391-48B1C601F1EA}"/>
              </a:ext>
            </a:extLst>
          </p:cNvPr>
          <p:cNvSpPr>
            <a:spLocks noGrp="1"/>
          </p:cNvSpPr>
          <p:nvPr>
            <p:ph type="title"/>
          </p:nvPr>
        </p:nvSpPr>
        <p:spPr>
          <a:xfrm>
            <a:off x="1066800" y="381000"/>
            <a:ext cx="7620000" cy="1143000"/>
          </a:xfrm>
        </p:spPr>
        <p:txBody>
          <a:bodyPr vert="horz" wrap="square" lIns="91440" tIns="45720" rIns="91440" bIns="45720" numCol="1" anchor="ctr" anchorCtr="0" compatLnSpc="1">
            <a:prstTxWarp prst="textNoShape">
              <a:avLst/>
            </a:prstTxWarp>
            <a:normAutofit/>
          </a:bodyPr>
          <a:lstStyle/>
          <a:p>
            <a:pPr>
              <a:lnSpc>
                <a:spcPct val="90000"/>
              </a:lnSpc>
            </a:pPr>
            <a:r>
              <a:rPr lang="en-US" sz="2400" b="1" i="0" dirty="0">
                <a:effectLst/>
                <a:latin typeface="+mj-lt"/>
                <a:ea typeface="+mj-ea"/>
                <a:cs typeface="+mj-cs"/>
              </a:rPr>
              <a:t>Pa. Nurse Accused of Killing Patients with Excessive Insulin, Saying Man Was 'Better Off Dead'</a:t>
            </a:r>
            <a:br>
              <a:rPr lang="en-US" sz="2400" b="1" i="0" dirty="0">
                <a:effectLst/>
                <a:latin typeface="+mj-lt"/>
                <a:ea typeface="+mj-ea"/>
                <a:cs typeface="+mj-cs"/>
              </a:rPr>
            </a:br>
            <a:endParaRPr lang="en-US" sz="2400" dirty="0">
              <a:latin typeface="+mj-lt"/>
              <a:ea typeface="+mj-ea"/>
              <a:cs typeface="+mj-cs"/>
            </a:endParaRPr>
          </a:p>
        </p:txBody>
      </p:sp>
      <p:sp>
        <p:nvSpPr>
          <p:cNvPr id="4" name="TextBox 3">
            <a:extLst>
              <a:ext uri="{FF2B5EF4-FFF2-40B4-BE49-F238E27FC236}">
                <a16:creationId xmlns:a16="http://schemas.microsoft.com/office/drawing/2014/main" id="{7D292DEE-E4A7-5D75-1F3E-D97174D352A7}"/>
              </a:ext>
            </a:extLst>
          </p:cNvPr>
          <p:cNvSpPr txBox="1"/>
          <p:nvPr/>
        </p:nvSpPr>
        <p:spPr bwMode="auto">
          <a:xfrm>
            <a:off x="1066800" y="1752600"/>
            <a:ext cx="373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0" hangingPunct="0">
              <a:lnSpc>
                <a:spcPct val="90000"/>
              </a:lnSpc>
              <a:spcBef>
                <a:spcPct val="20000"/>
              </a:spcBef>
            </a:pPr>
            <a:r>
              <a:rPr lang="en-US" sz="2200" b="0" i="0" dirty="0">
                <a:effectLst/>
                <a:latin typeface="+mn-lt"/>
              </a:rPr>
              <a:t>Since 2018, </a:t>
            </a:r>
            <a:r>
              <a:rPr lang="en-US" sz="2200" b="0" i="0" dirty="0" err="1">
                <a:effectLst/>
                <a:latin typeface="+mn-lt"/>
              </a:rPr>
              <a:t>Pressdee</a:t>
            </a:r>
            <a:r>
              <a:rPr lang="en-US" sz="2200" b="0" i="0" dirty="0">
                <a:effectLst/>
                <a:latin typeface="+mn-lt"/>
              </a:rPr>
              <a:t> has worked brief stints as a nurse at about 11 facilities, including Quality Life Services, per the complaint. Authorities claimed they “identified a pattern of </a:t>
            </a:r>
            <a:r>
              <a:rPr lang="en-US" sz="2200" b="0" i="0" dirty="0" err="1">
                <a:effectLst/>
                <a:latin typeface="+mn-lt"/>
              </a:rPr>
              <a:t>Pressdee</a:t>
            </a:r>
            <a:r>
              <a:rPr lang="en-US" sz="2200" b="0" i="0" dirty="0">
                <a:effectLst/>
                <a:latin typeface="+mn-lt"/>
              </a:rPr>
              <a:t> being disciplined for abusive behavior towards patients and/or staff at each facility resulting in her resigning or being terminated.”</a:t>
            </a:r>
            <a:endParaRPr lang="en-US" sz="2200" dirty="0">
              <a:latin typeface="+mn-lt"/>
            </a:endParaRPr>
          </a:p>
        </p:txBody>
      </p:sp>
      <p:pic>
        <p:nvPicPr>
          <p:cNvPr id="1026" name="Picture 2" descr="Heather Pressdee, Pennsylvania nurse charged with Killing 2 patients">
            <a:extLst>
              <a:ext uri="{FF2B5EF4-FFF2-40B4-BE49-F238E27FC236}">
                <a16:creationId xmlns:a16="http://schemas.microsoft.com/office/drawing/2014/main" id="{0016944C-6232-9127-4BBF-1A37E22BE0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53000" y="1828800"/>
            <a:ext cx="3733800" cy="3227355"/>
          </a:xfrm>
          <a:prstGeom prst="rect">
            <a:avLst/>
          </a:prstGeom>
          <a:solidFill>
            <a:srgbClr val="FFFFFF"/>
          </a:solidFill>
        </p:spPr>
      </p:pic>
    </p:spTree>
    <p:extLst>
      <p:ext uri="{BB962C8B-B14F-4D97-AF65-F5344CB8AC3E}">
        <p14:creationId xmlns:p14="http://schemas.microsoft.com/office/powerpoint/2010/main" val="350064842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FDFA6336-7A81-093F-2176-337A20488711}"/>
              </a:ext>
            </a:extLst>
          </p:cNvPr>
          <p:cNvSpPr>
            <a:spLocks noGrp="1"/>
          </p:cNvSpPr>
          <p:nvPr>
            <p:ph type="title"/>
          </p:nvPr>
        </p:nvSpPr>
        <p:spPr>
          <a:xfrm>
            <a:off x="1066800" y="381000"/>
            <a:ext cx="7162800" cy="1371600"/>
          </a:xfrm>
        </p:spPr>
        <p:txBody>
          <a:bodyPr/>
          <a:lstStyle/>
          <a:p>
            <a:r>
              <a:rPr lang="en-US" sz="3200" b="1" dirty="0">
                <a:effectLst/>
                <a:latin typeface="+mn-lt"/>
              </a:rPr>
              <a:t>Feds announce massive takedown of fraudulent nursing diploma scheme</a:t>
            </a:r>
            <a:br>
              <a:rPr lang="en-US" sz="4400" b="1" dirty="0">
                <a:effectLst/>
                <a:latin typeface="+mn-lt"/>
              </a:rPr>
            </a:br>
            <a:endParaRPr lang="en-US" dirty="0"/>
          </a:p>
        </p:txBody>
      </p:sp>
      <p:sp>
        <p:nvSpPr>
          <p:cNvPr id="3" name="TextBox 2">
            <a:extLst>
              <a:ext uri="{FF2B5EF4-FFF2-40B4-BE49-F238E27FC236}">
                <a16:creationId xmlns:a16="http://schemas.microsoft.com/office/drawing/2014/main" id="{7275CD52-D8C8-F8AB-CC1A-713C5B4EA9CA}"/>
              </a:ext>
            </a:extLst>
          </p:cNvPr>
          <p:cNvSpPr txBox="1"/>
          <p:nvPr/>
        </p:nvSpPr>
        <p:spPr bwMode="auto">
          <a:xfrm>
            <a:off x="1066800" y="1752600"/>
            <a:ext cx="373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0" hangingPunct="0">
              <a:lnSpc>
                <a:spcPct val="90000"/>
              </a:lnSpc>
              <a:spcBef>
                <a:spcPct val="20000"/>
              </a:spcBef>
            </a:pPr>
            <a:r>
              <a:rPr lang="en-US" sz="1800" b="0" i="1" dirty="0">
                <a:effectLst/>
                <a:latin typeface="+mn-lt"/>
              </a:rPr>
              <a:t>The crime ring allegedly sold more than 7,600 bogus nursing certificates.</a:t>
            </a:r>
          </a:p>
          <a:p>
            <a:pPr eaLnBrk="0" hangingPunct="0">
              <a:lnSpc>
                <a:spcPct val="90000"/>
              </a:lnSpc>
              <a:spcBef>
                <a:spcPct val="20000"/>
              </a:spcBef>
            </a:pPr>
            <a:r>
              <a:rPr lang="en-US" sz="1800" b="0" u="none" strike="noStrike" dirty="0">
                <a:effectLst/>
                <a:latin typeface="+mn-lt"/>
              </a:rPr>
              <a:t>By</a:t>
            </a:r>
          </a:p>
          <a:p>
            <a:pPr eaLnBrk="0" hangingPunct="0">
              <a:lnSpc>
                <a:spcPct val="90000"/>
              </a:lnSpc>
              <a:spcBef>
                <a:spcPct val="20000"/>
              </a:spcBef>
            </a:pPr>
            <a:r>
              <a:rPr lang="en-US" sz="1800" b="1" u="none" strike="noStrike" dirty="0">
                <a:effectLst/>
                <a:latin typeface="+mn-lt"/>
                <a:hlinkClick r:id="rId2"/>
              </a:rPr>
              <a:t>Sasha Pezenik</a:t>
            </a:r>
          </a:p>
          <a:p>
            <a:pPr eaLnBrk="0" hangingPunct="0">
              <a:lnSpc>
                <a:spcPct val="90000"/>
              </a:lnSpc>
              <a:spcBef>
                <a:spcPct val="20000"/>
              </a:spcBef>
            </a:pPr>
            <a:r>
              <a:rPr lang="en-US" sz="1800" dirty="0">
                <a:effectLst/>
                <a:latin typeface="+mn-lt"/>
              </a:rPr>
              <a:t>January 25, 2023, 8:27</a:t>
            </a:r>
            <a:endParaRPr lang="en-US" sz="1800" dirty="0">
              <a:latin typeface="+mn-lt"/>
            </a:endParaRPr>
          </a:p>
          <a:p>
            <a:pPr eaLnBrk="0" hangingPunct="0">
              <a:lnSpc>
                <a:spcPct val="90000"/>
              </a:lnSpc>
              <a:spcBef>
                <a:spcPct val="20000"/>
              </a:spcBef>
            </a:pPr>
            <a:r>
              <a:rPr lang="en-US" sz="1800" b="0" i="0" dirty="0">
                <a:effectLst/>
                <a:latin typeface="+mn-lt"/>
              </a:rPr>
              <a:t>Feds announce takedown of fake nursing diploma scheme Authorities are warning health care facilities nationwide after taking down a massive, coordinated operation that sold more than $100 million worth of fake nursing diplomas</a:t>
            </a:r>
          </a:p>
        </p:txBody>
      </p:sp>
      <p:pic>
        <p:nvPicPr>
          <p:cNvPr id="1026" name="Picture 2" descr="Feds announce massive takedown of fraudulent nursing diploma scheme; 2  Burlington County, NJ residents charged - 6abc Philadelphia">
            <a:extLst>
              <a:ext uri="{FF2B5EF4-FFF2-40B4-BE49-F238E27FC236}">
                <a16:creationId xmlns:a16="http://schemas.microsoft.com/office/drawing/2014/main" id="{70C25B7F-46EB-2D1A-A73E-9AF54B2CC9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0" y="2764536"/>
            <a:ext cx="3733800" cy="2090928"/>
          </a:xfrm>
          <a:prstGeom prst="rect">
            <a:avLst/>
          </a:prstGeom>
          <a:solidFill>
            <a:srgbClr val="FFFFFF"/>
          </a:solidFill>
        </p:spPr>
      </p:pic>
    </p:spTree>
    <p:extLst>
      <p:ext uri="{BB962C8B-B14F-4D97-AF65-F5344CB8AC3E}">
        <p14:creationId xmlns:p14="http://schemas.microsoft.com/office/powerpoint/2010/main" val="19004450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6129-9D97-C277-7F64-FD43BFEEBB92}"/>
              </a:ext>
            </a:extLst>
          </p:cNvPr>
          <p:cNvSpPr>
            <a:spLocks noGrp="1"/>
          </p:cNvSpPr>
          <p:nvPr>
            <p:ph type="title"/>
          </p:nvPr>
        </p:nvSpPr>
        <p:spPr>
          <a:xfrm>
            <a:off x="1066800" y="381000"/>
            <a:ext cx="7620000" cy="1143000"/>
          </a:xfrm>
        </p:spPr>
        <p:txBody>
          <a:bodyPr wrap="square" anchor="ctr">
            <a:normAutofit/>
          </a:bodyPr>
          <a:lstStyle/>
          <a:p>
            <a:pPr fontAlgn="base">
              <a:lnSpc>
                <a:spcPct val="90000"/>
              </a:lnSpc>
            </a:pPr>
            <a:r>
              <a:rPr lang="en-US" sz="1400" b="1" i="1" dirty="0"/>
              <a:t>  Palliative Care Doctor Is Charged With Serial Murder of 15 Patients in Germany APRIL 2025</a:t>
            </a:r>
            <a:br>
              <a:rPr lang="en-US" sz="1400" b="1" i="1" dirty="0"/>
            </a:br>
            <a:br>
              <a:rPr lang="en-US" sz="1400" b="1" i="1" dirty="0"/>
            </a:br>
            <a:r>
              <a:rPr lang="en-US" sz="1400" b="1" i="1" dirty="0"/>
              <a:t>  </a:t>
            </a:r>
            <a:r>
              <a:rPr lang="en-US" sz="1400" dirty="0"/>
              <a:t>The Berlin doctor, who was not named because of privacy laws, is also accused of setting fire to some of the patients’ homes to hide evidence.</a:t>
            </a:r>
            <a:br>
              <a:rPr lang="en-US" sz="1400" dirty="0"/>
            </a:br>
            <a:endParaRPr lang="en-US" sz="1400" dirty="0"/>
          </a:p>
        </p:txBody>
      </p:sp>
      <p:pic>
        <p:nvPicPr>
          <p:cNvPr id="1026" name="Picture 2" descr="Doctor with &quot;lust for murder&quot; charged with killing 15 patients under palliative  care in Berlin - CBS News">
            <a:extLst>
              <a:ext uri="{FF2B5EF4-FFF2-40B4-BE49-F238E27FC236}">
                <a16:creationId xmlns:a16="http://schemas.microsoft.com/office/drawing/2014/main" id="{9E7DED21-55C4-EC91-C64C-37BF8A1BA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06" r="30555" b="-1"/>
          <a:stretch/>
        </p:blipFill>
        <p:spPr bwMode="auto">
          <a:xfrm>
            <a:off x="1066800" y="1752600"/>
            <a:ext cx="3733800" cy="4114800"/>
          </a:xfrm>
          <a:prstGeom prst="rect">
            <a:avLst/>
          </a:prstGeom>
          <a:solidFill>
            <a:srgbClr val="FFFFFF"/>
          </a:solidFill>
        </p:spPr>
      </p:pic>
      <p:sp>
        <p:nvSpPr>
          <p:cNvPr id="3" name="Content Placeholder 2">
            <a:extLst>
              <a:ext uri="{FF2B5EF4-FFF2-40B4-BE49-F238E27FC236}">
                <a16:creationId xmlns:a16="http://schemas.microsoft.com/office/drawing/2014/main" id="{8AF3699C-312A-9ACA-7C94-CC94E64BD82B}"/>
              </a:ext>
            </a:extLst>
          </p:cNvPr>
          <p:cNvSpPr>
            <a:spLocks noGrp="1"/>
          </p:cNvSpPr>
          <p:nvPr>
            <p:ph type="body" sz="half" idx="2"/>
          </p:nvPr>
        </p:nvSpPr>
        <p:spPr>
          <a:xfrm>
            <a:off x="4953000" y="1752600"/>
            <a:ext cx="3733800" cy="4114800"/>
          </a:xfrm>
        </p:spPr>
        <p:txBody>
          <a:bodyPr wrap="square" anchor="t">
            <a:normAutofit/>
          </a:bodyPr>
          <a:lstStyle/>
          <a:p>
            <a:pPr fontAlgn="base">
              <a:lnSpc>
                <a:spcPct val="90000"/>
              </a:lnSpc>
            </a:pPr>
            <a:r>
              <a:rPr lang="en-US" sz="1800" b="0" i="0" u="none" strike="noStrike">
                <a:effectLst/>
              </a:rPr>
              <a:t>The doctor charged on Wednesday, a 40-year-old man whose name was not released, in keeping with Germany’s strict privacy laws, is accused of having killed the patients from 2021 to 2024 by giving them </a:t>
            </a:r>
            <a:r>
              <a:rPr lang="en-US" sz="1800" b="1" i="1" u="none" strike="noStrike">
                <a:effectLst/>
              </a:rPr>
              <a:t>a powerful narcotic and then a muscle relaxant </a:t>
            </a:r>
            <a:r>
              <a:rPr lang="en-US" sz="1800" b="0" i="0" u="none" strike="noStrike">
                <a:effectLst/>
              </a:rPr>
              <a:t>— </a:t>
            </a:r>
            <a:r>
              <a:rPr lang="en-US" sz="1800" b="1" i="1" u="none" strike="noStrike">
                <a:effectLst/>
              </a:rPr>
              <a:t>essentially sedating them before stopping their breathing.</a:t>
            </a:r>
            <a:r>
              <a:rPr lang="en-US" sz="1800" b="0" i="0" u="none" strike="noStrike">
                <a:effectLst/>
              </a:rPr>
              <a:t> He has not admitted to the charges, prosecutors said.</a:t>
            </a:r>
          </a:p>
          <a:p>
            <a:pPr fontAlgn="base">
              <a:lnSpc>
                <a:spcPct val="90000"/>
              </a:lnSpc>
            </a:pPr>
            <a:r>
              <a:rPr lang="en-US" sz="1800" b="0" i="0" u="none" strike="noStrike">
                <a:effectLst/>
              </a:rPr>
              <a:t>In some cases, he is accused of setting fire to the patients’ apartments to hide the evidence. </a:t>
            </a:r>
          </a:p>
          <a:p>
            <a:pPr>
              <a:lnSpc>
                <a:spcPct val="90000"/>
              </a:lnSpc>
            </a:pPr>
            <a:endParaRPr lang="en-US" sz="1800"/>
          </a:p>
        </p:txBody>
      </p:sp>
    </p:spTree>
    <p:extLst>
      <p:ext uri="{BB962C8B-B14F-4D97-AF65-F5344CB8AC3E}">
        <p14:creationId xmlns:p14="http://schemas.microsoft.com/office/powerpoint/2010/main" val="155049894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8EBD-DE11-54B1-A922-804AA18C4A94}"/>
              </a:ext>
            </a:extLst>
          </p:cNvPr>
          <p:cNvSpPr>
            <a:spLocks noGrp="1"/>
          </p:cNvSpPr>
          <p:nvPr>
            <p:ph type="title"/>
          </p:nvPr>
        </p:nvSpPr>
        <p:spPr>
          <a:xfrm>
            <a:off x="1066800" y="381000"/>
            <a:ext cx="7620000" cy="1143000"/>
          </a:xfrm>
        </p:spPr>
        <p:txBody>
          <a:bodyPr vert="horz" wrap="square" lIns="91440" tIns="45720" rIns="91440" bIns="45720" numCol="1" anchor="ctr" anchorCtr="0" compatLnSpc="1">
            <a:prstTxWarp prst="textNoShape">
              <a:avLst/>
            </a:prstTxWarp>
            <a:normAutofit/>
          </a:bodyPr>
          <a:lstStyle/>
          <a:p>
            <a:pPr>
              <a:lnSpc>
                <a:spcPct val="90000"/>
              </a:lnSpc>
            </a:pPr>
            <a:br>
              <a:rPr lang="en-US" sz="2400" b="0" i="0" dirty="0">
                <a:effectLst/>
                <a:latin typeface="+mj-lt"/>
                <a:ea typeface="+mj-ea"/>
                <a:cs typeface="+mj-cs"/>
              </a:rPr>
            </a:br>
            <a:r>
              <a:rPr lang="en-US" sz="2400" b="1" dirty="0">
                <a:latin typeface="+mj-lt"/>
                <a:ea typeface="+mj-ea"/>
                <a:cs typeface="+mj-cs"/>
              </a:rPr>
              <a:t>Fake doctor who worked in NHS for 20 years found guilty of fraud</a:t>
            </a:r>
          </a:p>
        </p:txBody>
      </p:sp>
      <p:pic>
        <p:nvPicPr>
          <p:cNvPr id="1026" name="Picture 2" descr="Zholia Alemi">
            <a:extLst>
              <a:ext uri="{FF2B5EF4-FFF2-40B4-BE49-F238E27FC236}">
                <a16:creationId xmlns:a16="http://schemas.microsoft.com/office/drawing/2014/main" id="{1FE92FEF-E62C-9508-2848-3758CB67C3AA}"/>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9338" r="16216" b="-3"/>
          <a:stretch/>
        </p:blipFill>
        <p:spPr bwMode="auto">
          <a:xfrm>
            <a:off x="1066800" y="1752600"/>
            <a:ext cx="3733800" cy="4114800"/>
          </a:xfrm>
          <a:prstGeom prst="rect">
            <a:avLst/>
          </a:prstGeom>
          <a:solidFill>
            <a:srgbClr val="FFFFFF"/>
          </a:solidFill>
        </p:spPr>
      </p:pic>
      <p:sp>
        <p:nvSpPr>
          <p:cNvPr id="5" name="TextBox 4">
            <a:extLst>
              <a:ext uri="{FF2B5EF4-FFF2-40B4-BE49-F238E27FC236}">
                <a16:creationId xmlns:a16="http://schemas.microsoft.com/office/drawing/2014/main" id="{4147786A-83B2-AC88-2472-FC3831C1DA27}"/>
              </a:ext>
            </a:extLst>
          </p:cNvPr>
          <p:cNvSpPr txBox="1"/>
          <p:nvPr/>
        </p:nvSpPr>
        <p:spPr bwMode="auto">
          <a:xfrm>
            <a:off x="4953000" y="1752600"/>
            <a:ext cx="373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0" hangingPunct="0">
              <a:spcBef>
                <a:spcPct val="20000"/>
              </a:spcBef>
            </a:pPr>
            <a:r>
              <a:rPr lang="en-US" sz="2000" i="0" dirty="0" err="1">
                <a:effectLst/>
                <a:latin typeface="+mn-lt"/>
              </a:rPr>
              <a:t>Zholia</a:t>
            </a:r>
            <a:r>
              <a:rPr lang="en-US" sz="2000" i="0" dirty="0">
                <a:effectLst/>
                <a:latin typeface="+mn-lt"/>
              </a:rPr>
              <a:t> Alemi practiced as psychiatrist without necessary qualifications after forging medical degree certificate</a:t>
            </a:r>
          </a:p>
          <a:p>
            <a:pPr eaLnBrk="0" hangingPunct="0">
              <a:spcBef>
                <a:spcPct val="20000"/>
              </a:spcBef>
            </a:pPr>
            <a:r>
              <a:rPr lang="en-US" sz="2000" b="0" i="0" dirty="0" err="1">
                <a:solidFill>
                  <a:srgbClr val="121212"/>
                </a:solidFill>
                <a:effectLst/>
                <a:latin typeface="GuardianTextEgyptian"/>
              </a:rPr>
              <a:t>Zholia</a:t>
            </a:r>
            <a:r>
              <a:rPr lang="en-US" sz="2000" b="0" i="0" dirty="0">
                <a:solidFill>
                  <a:srgbClr val="121212"/>
                </a:solidFill>
                <a:effectLst/>
                <a:latin typeface="GuardianTextEgyptian"/>
              </a:rPr>
              <a:t> Alemi, who is believed to be 60, worked in hospitals across England, Wales and Scotland and received income and benefits of more than £1m across her career, Manchester crown court heard.</a:t>
            </a:r>
            <a:endParaRPr lang="en-US" sz="2000" i="0" dirty="0">
              <a:effectLst/>
              <a:latin typeface="+mn-lt"/>
            </a:endParaRPr>
          </a:p>
          <a:p>
            <a:pPr eaLnBrk="0" hangingPunct="0">
              <a:spcBef>
                <a:spcPct val="20000"/>
              </a:spcBef>
            </a:pPr>
            <a:endParaRPr lang="en-US" sz="2800" dirty="0">
              <a:latin typeface="+mn-lt"/>
            </a:endParaRPr>
          </a:p>
        </p:txBody>
      </p:sp>
    </p:spTree>
    <p:extLst>
      <p:ext uri="{BB962C8B-B14F-4D97-AF65-F5344CB8AC3E}">
        <p14:creationId xmlns:p14="http://schemas.microsoft.com/office/powerpoint/2010/main" val="236815051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07B3-B774-4A56-EF01-BF8B7C068D51}"/>
              </a:ext>
            </a:extLst>
          </p:cNvPr>
          <p:cNvSpPr>
            <a:spLocks noGrp="1"/>
          </p:cNvSpPr>
          <p:nvPr>
            <p:ph type="title"/>
          </p:nvPr>
        </p:nvSpPr>
        <p:spPr>
          <a:xfrm>
            <a:off x="1066800" y="381000"/>
            <a:ext cx="7620000" cy="1143000"/>
          </a:xfrm>
        </p:spPr>
        <p:txBody>
          <a:bodyPr wrap="square" anchor="ctr">
            <a:normAutofit/>
          </a:bodyPr>
          <a:lstStyle/>
          <a:p>
            <a:pPr>
              <a:lnSpc>
                <a:spcPct val="90000"/>
              </a:lnSpc>
            </a:pPr>
            <a:br>
              <a:rPr lang="en-US" sz="2400" b="1" i="0" u="none" strike="noStrike">
                <a:effectLst/>
              </a:rPr>
            </a:br>
            <a:r>
              <a:rPr lang="en-US" sz="2400" b="1"/>
              <a:t>Fake Brazilian doctor treated 30 patients at hospital before revealing she bought $8 degree online</a:t>
            </a:r>
            <a:endParaRPr lang="en-US" sz="2400"/>
          </a:p>
        </p:txBody>
      </p:sp>
      <p:pic>
        <p:nvPicPr>
          <p:cNvPr id="3074" name="Picture 2" descr="Mirian Santana treated 30 patients with a degree she got online for $8">
            <a:extLst>
              <a:ext uri="{FF2B5EF4-FFF2-40B4-BE49-F238E27FC236}">
                <a16:creationId xmlns:a16="http://schemas.microsoft.com/office/drawing/2014/main" id="{542693FD-B720-A1C2-228F-ACF678C23A7C}"/>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4204" b="3143"/>
          <a:stretch/>
        </p:blipFill>
        <p:spPr bwMode="auto">
          <a:xfrm>
            <a:off x="1066800" y="1752600"/>
            <a:ext cx="3733800" cy="4114800"/>
          </a:xfrm>
          <a:prstGeom prst="rect">
            <a:avLst/>
          </a:prstGeom>
          <a:solidFill>
            <a:srgbClr val="FFFFFF"/>
          </a:solidFill>
        </p:spPr>
      </p:pic>
      <p:sp>
        <p:nvSpPr>
          <p:cNvPr id="3" name="Content Placeholder 2">
            <a:extLst>
              <a:ext uri="{FF2B5EF4-FFF2-40B4-BE49-F238E27FC236}">
                <a16:creationId xmlns:a16="http://schemas.microsoft.com/office/drawing/2014/main" id="{E7A02139-801A-DD69-1066-2E6BD1806AE8}"/>
              </a:ext>
            </a:extLst>
          </p:cNvPr>
          <p:cNvSpPr>
            <a:spLocks noGrp="1"/>
          </p:cNvSpPr>
          <p:nvPr>
            <p:ph type="body" sz="half" idx="2"/>
          </p:nvPr>
        </p:nvSpPr>
        <p:spPr>
          <a:xfrm>
            <a:off x="4953000" y="1752600"/>
            <a:ext cx="3733800" cy="4114800"/>
          </a:xfrm>
        </p:spPr>
        <p:txBody>
          <a:bodyPr wrap="square" anchor="t">
            <a:normAutofit/>
          </a:bodyPr>
          <a:lstStyle/>
          <a:p>
            <a:pPr fontAlgn="base">
              <a:lnSpc>
                <a:spcPct val="90000"/>
              </a:lnSpc>
            </a:pPr>
            <a:r>
              <a:rPr lang="en-US" sz="1300" b="0" i="0" u="none" strike="noStrike">
                <a:effectLst/>
              </a:rPr>
              <a:t>A Brazilian woman pretending to be a doctor treated nearly 30 patients at a hospital before she revealed she purchased an online degree for $8. </a:t>
            </a:r>
          </a:p>
          <a:p>
            <a:pPr fontAlgn="base">
              <a:lnSpc>
                <a:spcPct val="90000"/>
              </a:lnSpc>
            </a:pPr>
            <a:r>
              <a:rPr lang="en-US" sz="1300" b="0" i="0" u="none" strike="noStrike" err="1">
                <a:effectLst/>
              </a:rPr>
              <a:t>Mirian</a:t>
            </a:r>
            <a:r>
              <a:rPr lang="en-US" sz="1300" b="0" i="0" u="none" strike="noStrike">
                <a:effectLst/>
              </a:rPr>
              <a:t> Santana, 27, was arrested Monday — her first day on the job at a facility in </a:t>
            </a:r>
            <a:r>
              <a:rPr lang="en-US" sz="1300" b="0" i="0" u="none" strike="noStrike" err="1">
                <a:effectLst/>
              </a:rPr>
              <a:t>Coroados</a:t>
            </a:r>
            <a:r>
              <a:rPr lang="en-US" sz="1300" b="0" i="0" u="none" strike="noStrike">
                <a:effectLst/>
              </a:rPr>
              <a:t>, São Paulo. </a:t>
            </a:r>
          </a:p>
          <a:p>
            <a:pPr fontAlgn="base">
              <a:lnSpc>
                <a:spcPct val="90000"/>
              </a:lnSpc>
            </a:pPr>
            <a:r>
              <a:rPr lang="en-US" sz="1300" b="0" i="0" u="none" strike="noStrike">
                <a:effectLst/>
              </a:rPr>
              <a:t>By the time she was placed in cuffs, she had already treated 30 adults and children, </a:t>
            </a:r>
            <a:r>
              <a:rPr lang="en-US" sz="1300" b="0" i="0" u="none" strike="noStrike">
                <a:effectLst/>
                <a:hlinkClick r:id="rId3"/>
              </a:rPr>
              <a:t>according to G1</a:t>
            </a:r>
            <a:r>
              <a:rPr lang="en-US" sz="1300" b="0" i="0" u="none" strike="noStrike">
                <a:effectLst/>
              </a:rPr>
              <a:t>. </a:t>
            </a:r>
          </a:p>
          <a:p>
            <a:pPr fontAlgn="base">
              <a:lnSpc>
                <a:spcPct val="90000"/>
              </a:lnSpc>
            </a:pPr>
            <a:r>
              <a:rPr lang="en-US" sz="1300" b="0" i="0" u="none" strike="noStrike">
                <a:effectLst/>
              </a:rPr>
              <a:t>Other health care professionals became suspicious and checked her registration number, which belonged to an actual doctor. </a:t>
            </a:r>
          </a:p>
          <a:p>
            <a:pPr fontAlgn="base">
              <a:lnSpc>
                <a:spcPct val="90000"/>
              </a:lnSpc>
            </a:pPr>
            <a:r>
              <a:rPr lang="en-US" sz="1300" b="0" i="0" u="none" strike="noStrike">
                <a:effectLst/>
              </a:rPr>
              <a:t>Santana’s diploma — which she purchased online for $8 — said she completed her coursework in 2022, but the degree program did not even begin until that year, G1 reported.</a:t>
            </a:r>
          </a:p>
          <a:p>
            <a:pPr>
              <a:lnSpc>
                <a:spcPct val="90000"/>
              </a:lnSpc>
            </a:pPr>
            <a:endParaRPr lang="en-US" sz="1300"/>
          </a:p>
        </p:txBody>
      </p:sp>
    </p:spTree>
    <p:extLst>
      <p:ext uri="{BB962C8B-B14F-4D97-AF65-F5344CB8AC3E}">
        <p14:creationId xmlns:p14="http://schemas.microsoft.com/office/powerpoint/2010/main" val="118098351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381000"/>
            <a:ext cx="7620000" cy="1143000"/>
          </a:xfrm>
        </p:spPr>
        <p:txBody>
          <a:bodyPr wrap="square" anchor="ctr">
            <a:normAutofit/>
          </a:bodyPr>
          <a:lstStyle/>
          <a:p>
            <a:r>
              <a:rPr lang="en-US" sz="4100"/>
              <a:t>The Future of Healthcare Homicide</a:t>
            </a:r>
          </a:p>
        </p:txBody>
      </p:sp>
      <p:sp>
        <p:nvSpPr>
          <p:cNvPr id="6" name="Subtitle 5"/>
          <p:cNvSpPr>
            <a:spLocks noGrp="1"/>
          </p:cNvSpPr>
          <p:nvPr>
            <p:ph idx="1"/>
          </p:nvPr>
        </p:nvSpPr>
        <p:spPr>
          <a:xfrm>
            <a:off x="1066800" y="1752600"/>
            <a:ext cx="7620000" cy="4114800"/>
          </a:xfrm>
        </p:spPr>
        <p:txBody>
          <a:bodyPr wrap="square" anchor="t">
            <a:normAutofit/>
          </a:bodyPr>
          <a:lstStyle/>
          <a:p>
            <a:pPr>
              <a:lnSpc>
                <a:spcPct val="90000"/>
              </a:lnSpc>
            </a:pPr>
            <a:r>
              <a:rPr lang="en-US" sz="2200"/>
              <a:t>Drug infusion pumps–for delivering morphine drips, chemotherapy and antibiotics–that can be remotely manipulated to change the dosage doled out to patients; Bluetooth-enabled defibrillators that can be manipulated to deliver random shocks to a patient’s heart or prevent a medically needed shock from occurring; X-rays that can be accessed by outsiders lurking on a hospital’s network; temperature settings on refrigerators storing blood and drugs that can be reset, causing spoilage; and digital medical records that can be altered to cause physicians to misdiagnose, prescribe the wrong drugs or administer unwarranted care.</a:t>
            </a:r>
          </a:p>
        </p:txBody>
      </p:sp>
    </p:spTree>
    <p:extLst>
      <p:ext uri="{BB962C8B-B14F-4D97-AF65-F5344CB8AC3E}">
        <p14:creationId xmlns:p14="http://schemas.microsoft.com/office/powerpoint/2010/main" val="348595222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9254084F-0C05-401C-B276-C2876BC5EE01}"/>
              </a:ext>
            </a:extLst>
          </p:cNvPr>
          <p:cNvSpPr>
            <a:spLocks noGrp="1"/>
          </p:cNvSpPr>
          <p:nvPr>
            <p:ph type="title"/>
          </p:nvPr>
        </p:nvSpPr>
        <p:spPr>
          <a:xfrm>
            <a:off x="1066800" y="381000"/>
            <a:ext cx="7620000" cy="1143000"/>
          </a:xfrm>
        </p:spPr>
        <p:txBody>
          <a:bodyPr wrap="square" anchor="ctr">
            <a:normAutofit/>
          </a:bodyPr>
          <a:lstStyle/>
          <a:p>
            <a:pPr>
              <a:lnSpc>
                <a:spcPct val="90000"/>
              </a:lnSpc>
            </a:pPr>
            <a:r>
              <a:rPr lang="en-US" sz="3700"/>
              <a:t>Internet of Bodies</a:t>
            </a:r>
            <a:br>
              <a:rPr lang="en-US" sz="3700"/>
            </a:br>
            <a:endParaRPr lang="en-US" sz="3700"/>
          </a:p>
        </p:txBody>
      </p:sp>
      <p:pic>
        <p:nvPicPr>
          <p:cNvPr id="59394" name="Picture 2" descr="Diagram&#10;&#10;Description automatically generated">
            <a:extLst>
              <a:ext uri="{FF2B5EF4-FFF2-40B4-BE49-F238E27FC236}">
                <a16:creationId xmlns:a16="http://schemas.microsoft.com/office/drawing/2014/main" id="{C602F154-889B-BD45-A5A7-50E38A873F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4843" y="1752600"/>
            <a:ext cx="7003914" cy="4114800"/>
          </a:xfrm>
          <a:prstGeom prst="rect">
            <a:avLst/>
          </a:prstGeom>
          <a:noFill/>
        </p:spPr>
      </p:pic>
    </p:spTree>
    <p:extLst>
      <p:ext uri="{BB962C8B-B14F-4D97-AF65-F5344CB8AC3E}">
        <p14:creationId xmlns:p14="http://schemas.microsoft.com/office/powerpoint/2010/main" val="159981222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Internet Murders</a:t>
            </a:r>
          </a:p>
        </p:txBody>
      </p:sp>
      <p:sp>
        <p:nvSpPr>
          <p:cNvPr id="6" name="Rectangle 5"/>
          <p:cNvSpPr/>
          <p:nvPr/>
        </p:nvSpPr>
        <p:spPr>
          <a:xfrm>
            <a:off x="2286000" y="1600200"/>
            <a:ext cx="6019800" cy="830997"/>
          </a:xfrm>
          <a:prstGeom prst="rect">
            <a:avLst/>
          </a:prstGeom>
        </p:spPr>
        <p:txBody>
          <a:bodyPr wrap="square">
            <a:spAutoFit/>
          </a:bodyPr>
          <a:lstStyle/>
          <a:p>
            <a:r>
              <a:rPr lang="en-US" b="1" dirty="0"/>
              <a:t>Can Hackers Commit the Perfect Murder By Sabotaging an Artificial Pancreas?</a:t>
            </a:r>
            <a:endParaRPr lang="en-US" dirty="0"/>
          </a:p>
        </p:txBody>
      </p:sp>
      <p:sp>
        <p:nvSpPr>
          <p:cNvPr id="7" name="Rectangle 6"/>
          <p:cNvSpPr/>
          <p:nvPr/>
        </p:nvSpPr>
        <p:spPr>
          <a:xfrm>
            <a:off x="990600" y="2667000"/>
            <a:ext cx="7924800" cy="3785652"/>
          </a:xfrm>
          <a:prstGeom prst="rect">
            <a:avLst/>
          </a:prstGeom>
        </p:spPr>
        <p:txBody>
          <a:bodyPr wrap="square">
            <a:spAutoFit/>
          </a:bodyPr>
          <a:lstStyle/>
          <a:p>
            <a:r>
              <a:rPr lang="en-US" dirty="0"/>
              <a:t>“Deliberately wrong (high) glucose data sent to an unprotected </a:t>
            </a:r>
            <a:r>
              <a:rPr lang="en-US" b="1" dirty="0"/>
              <a:t>mobile computing platform</a:t>
            </a:r>
            <a:r>
              <a:rPr lang="en-US" dirty="0"/>
              <a:t> may cause the algorithm to deliver excessive insulin, whereas incorrect low glucose values could cause it to deliver too little,” the researchers write.</a:t>
            </a:r>
          </a:p>
          <a:p>
            <a:r>
              <a:rPr lang="en-US" dirty="0"/>
              <a:t>Make the machine administer too little insulin, and the blood-glucose level may rise high enough to send the patient into a ketoacidosis coma. Make it administer too much, and the glucose falls until the brain fails causing the to patient faint, or even die. </a:t>
            </a:r>
            <a:r>
              <a:rPr lang="en-US" b="1" dirty="0"/>
              <a:t>It might seem to bad guys like the way to commit the perfect murder.</a:t>
            </a:r>
            <a:endParaRPr lang="en-US" b="1" dirty="0">
              <a:effectLst/>
            </a:endParaRPr>
          </a:p>
        </p:txBody>
      </p:sp>
    </p:spTree>
    <p:extLst>
      <p:ext uri="{BB962C8B-B14F-4D97-AF65-F5344CB8AC3E}">
        <p14:creationId xmlns:p14="http://schemas.microsoft.com/office/powerpoint/2010/main" val="35721990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CB99-7646-9140-AF77-88F0C3984B96}"/>
              </a:ext>
            </a:extLst>
          </p:cNvPr>
          <p:cNvSpPr>
            <a:spLocks noGrp="1"/>
          </p:cNvSpPr>
          <p:nvPr>
            <p:ph type="title"/>
          </p:nvPr>
        </p:nvSpPr>
        <p:spPr>
          <a:xfrm>
            <a:off x="1066800" y="381000"/>
            <a:ext cx="7620000" cy="1143000"/>
          </a:xfrm>
        </p:spPr>
        <p:txBody>
          <a:bodyPr wrap="square" anchor="ctr">
            <a:normAutofit/>
          </a:bodyPr>
          <a:lstStyle/>
          <a:p>
            <a:pPr>
              <a:lnSpc>
                <a:spcPct val="90000"/>
              </a:lnSpc>
            </a:pPr>
            <a:r>
              <a:rPr lang="en-US" sz="2400" b="1"/>
              <a:t>Ransomware leads to death in </a:t>
            </a:r>
            <a:br>
              <a:rPr lang="en-US" sz="2400" b="1"/>
            </a:br>
            <a:r>
              <a:rPr lang="en-US" sz="2400" b="1"/>
              <a:t>Germany 9/18/20</a:t>
            </a:r>
            <a:br>
              <a:rPr lang="en-US" sz="2400" b="1"/>
            </a:br>
            <a:endParaRPr lang="en-US" sz="2400"/>
          </a:p>
        </p:txBody>
      </p:sp>
      <p:pic>
        <p:nvPicPr>
          <p:cNvPr id="59394" name="Picture 2" descr="Ransomware leads to death in Germany">
            <a:extLst>
              <a:ext uri="{FF2B5EF4-FFF2-40B4-BE49-F238E27FC236}">
                <a16:creationId xmlns:a16="http://schemas.microsoft.com/office/drawing/2014/main" id="{C1CB3F76-508D-8F4D-85CA-1C336E683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26" b="16475"/>
          <a:stretch/>
        </p:blipFill>
        <p:spPr bwMode="auto">
          <a:xfrm>
            <a:off x="1066800" y="1752600"/>
            <a:ext cx="7620000" cy="4114800"/>
          </a:xfrm>
          <a:prstGeom prst="rect">
            <a:avLst/>
          </a:prstGeom>
          <a:solidFill>
            <a:srgbClr val="FFFFFF"/>
          </a:solidFill>
        </p:spPr>
      </p:pic>
    </p:spTree>
    <p:extLst>
      <p:ext uri="{BB962C8B-B14F-4D97-AF65-F5344CB8AC3E}">
        <p14:creationId xmlns:p14="http://schemas.microsoft.com/office/powerpoint/2010/main" val="240321234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0" y="5867400"/>
            <a:ext cx="406400" cy="406400"/>
          </a:xfrm>
          <a:prstGeom prst="rect">
            <a:avLst/>
          </a:prstGeom>
          <a:noFill/>
          <a:ln w="9525">
            <a:noFill/>
            <a:miter lim="800000"/>
            <a:headEnd/>
            <a:tailEnd/>
          </a:ln>
        </p:spPr>
      </p:pic>
      <p:pic>
        <p:nvPicPr>
          <p:cNvPr id="37891" name="Picture 8"/>
          <p:cNvPicPr>
            <a:picLocks noChangeAspect="1" noChangeArrowheads="1"/>
          </p:cNvPicPr>
          <p:nvPr/>
        </p:nvPicPr>
        <p:blipFill>
          <a:blip r:embed="rId6" cstate="print"/>
          <a:srcRect/>
          <a:stretch>
            <a:fillRect/>
          </a:stretch>
        </p:blipFill>
        <p:spPr bwMode="auto">
          <a:xfrm>
            <a:off x="0" y="0"/>
            <a:ext cx="4670425" cy="6858000"/>
          </a:xfrm>
          <a:prstGeom prst="rect">
            <a:avLst/>
          </a:prstGeom>
          <a:noFill/>
          <a:ln w="9525">
            <a:noFill/>
            <a:miter lim="800000"/>
            <a:headEnd/>
            <a:tailEnd/>
          </a:ln>
        </p:spPr>
      </p:pic>
      <p:sp>
        <p:nvSpPr>
          <p:cNvPr id="37892" name="Text Box 9"/>
          <p:cNvSpPr txBox="1">
            <a:spLocks noChangeArrowheads="1"/>
          </p:cNvSpPr>
          <p:nvPr/>
        </p:nvSpPr>
        <p:spPr bwMode="auto">
          <a:xfrm>
            <a:off x="5029200" y="1066800"/>
            <a:ext cx="3429000" cy="1431925"/>
          </a:xfrm>
          <a:prstGeom prst="rect">
            <a:avLst/>
          </a:prstGeom>
          <a:noFill/>
          <a:ln w="9525">
            <a:noFill/>
            <a:miter lim="800000"/>
            <a:headEnd/>
            <a:tailEnd/>
          </a:ln>
        </p:spPr>
        <p:txBody>
          <a:bodyPr>
            <a:spAutoFit/>
          </a:bodyPr>
          <a:lstStyle/>
          <a:p>
            <a:pPr eaLnBrk="0" hangingPunct="0">
              <a:spcBef>
                <a:spcPct val="50000"/>
              </a:spcBef>
            </a:pPr>
            <a:r>
              <a:rPr lang="en-US" altLang="en-US" sz="4400">
                <a:solidFill>
                  <a:srgbClr val="99FF33"/>
                </a:solidFill>
                <a:latin typeface="Times" charset="0"/>
              </a:rPr>
              <a:t>Just one more 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000"/>
                                  </p:stCondLst>
                                  <p:childTnLst>
                                    <p:cmd type="call" cmd="playFrom(0.0)">
                                      <p:cBhvr>
                                        <p:cTn id="6" dur="1000" fill="hold"/>
                                        <p:tgtEl>
                                          <p:spTgt spid="819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199"/>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219200" y="2209800"/>
            <a:ext cx="7315200" cy="2041525"/>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3200" b="1">
                <a:solidFill>
                  <a:srgbClr val="FF0000"/>
                </a:solidFill>
                <a:latin typeface="Helvetica" charset="0"/>
              </a:rPr>
              <a:t>“No body, No forensics, No murder weapon, No bloody clothes, No fingerprints, No brain matter, No body parts.”</a:t>
            </a:r>
          </a:p>
        </p:txBody>
      </p:sp>
      <p:sp>
        <p:nvSpPr>
          <p:cNvPr id="36867" name="Text Box 3"/>
          <p:cNvSpPr txBox="1">
            <a:spLocks noChangeArrowheads="1"/>
          </p:cNvSpPr>
          <p:nvPr/>
        </p:nvSpPr>
        <p:spPr bwMode="auto">
          <a:xfrm>
            <a:off x="3657600" y="4800600"/>
            <a:ext cx="4724400" cy="1190625"/>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1800">
                <a:latin typeface="Palatino" charset="0"/>
              </a:rPr>
              <a:t>--Stephen Saracco, Assistant District Attorney’s opening statement in the case of State of New York vs. Dr. Robert Bierenbaum.</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66800" y="381000"/>
            <a:ext cx="7620000" cy="1447800"/>
          </a:xfrm>
        </p:spPr>
        <p:txBody>
          <a:bodyPr/>
          <a:lstStyle/>
          <a:p>
            <a:pPr eaLnBrk="1" hangingPunct="1"/>
            <a:r>
              <a:rPr lang="en-US" sz="2400" dirty="0" err="1"/>
              <a:t>www.BehindTheMurderCurtain.com</a:t>
            </a:r>
            <a:br>
              <a:rPr lang="en-US" sz="2400"/>
            </a:br>
            <a:endParaRPr lang="en-US" sz="2400" dirty="0"/>
          </a:p>
        </p:txBody>
      </p:sp>
      <p:pic>
        <p:nvPicPr>
          <p:cNvPr id="91142" name="Picture 6">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5638800" y="2971800"/>
            <a:ext cx="304800" cy="304800"/>
          </a:xfrm>
          <a:prstGeom prst="rect">
            <a:avLst/>
          </a:prstGeom>
          <a:noFill/>
          <a:ln w="9525">
            <a:noFill/>
            <a:miter lim="800000"/>
            <a:headEnd/>
            <a:tailEnd/>
          </a:ln>
        </p:spPr>
      </p:pic>
      <p:pic>
        <p:nvPicPr>
          <p:cNvPr id="5" name="Chart Placeholder 4"/>
          <p:cNvPicPr>
            <a:picLocks noGrp="1" noChangeAspect="1"/>
          </p:cNvPicPr>
          <p:nvPr>
            <p:ph type="chart" idx="1"/>
          </p:nvPr>
        </p:nvPicPr>
        <p:blipFill>
          <a:blip r:embed="rId6" cstate="print">
            <a:extLst>
              <a:ext uri="{28A0092B-C50C-407E-A947-70E740481C1C}">
                <a14:useLocalDpi xmlns:a14="http://schemas.microsoft.com/office/drawing/2010/main" val="0"/>
              </a:ext>
            </a:extLst>
          </a:blip>
          <a:stretch>
            <a:fillRect/>
          </a:stretch>
        </p:blipFill>
        <p:spPr>
          <a:xfrm>
            <a:off x="3098800" y="1752600"/>
            <a:ext cx="3149600" cy="4724400"/>
          </a:xfrm>
        </p:spPr>
      </p:pic>
    </p:spTree>
    <p:extLst>
      <p:ext uri="{BB962C8B-B14F-4D97-AF65-F5344CB8AC3E}">
        <p14:creationId xmlns:p14="http://schemas.microsoft.com/office/powerpoint/2010/main" val="96778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53" fill="hold"/>
                                        <p:tgtEl>
                                          <p:spTgt spid="911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1142"/>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14934E-D080-4E9F-8A2A-174C99777E95}"/>
              </a:ext>
            </a:extLst>
          </p:cNvPr>
          <p:cNvSpPr>
            <a:spLocks noGrp="1"/>
          </p:cNvSpPr>
          <p:nvPr>
            <p:ph type="title"/>
          </p:nvPr>
        </p:nvSpPr>
        <p:spPr>
          <a:xfrm>
            <a:off x="1066800" y="381000"/>
            <a:ext cx="7620000" cy="1143000"/>
          </a:xfrm>
        </p:spPr>
        <p:txBody>
          <a:bodyPr wrap="square" anchor="ctr">
            <a:normAutofit/>
          </a:bodyPr>
          <a:lstStyle/>
          <a:p>
            <a:r>
              <a:rPr lang="en-US" dirty="0"/>
              <a:t>Dr. Death Michael </a:t>
            </a:r>
            <a:r>
              <a:rPr lang="en-US" dirty="0" err="1"/>
              <a:t>Swango</a:t>
            </a:r>
            <a:endParaRPr lang="en-US" dirty="0"/>
          </a:p>
        </p:txBody>
      </p:sp>
      <p:pic>
        <p:nvPicPr>
          <p:cNvPr id="5" name="Picture 4" descr="A picture containing person, person, photo, table&#10;&#10;Description automatically generated">
            <a:extLst>
              <a:ext uri="{FF2B5EF4-FFF2-40B4-BE49-F238E27FC236}">
                <a16:creationId xmlns:a16="http://schemas.microsoft.com/office/drawing/2014/main" id="{8C90EBDC-A0F1-E245-8180-16068E75D5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000"/>
          <a:stretch/>
        </p:blipFill>
        <p:spPr>
          <a:xfrm>
            <a:off x="1066800" y="1752600"/>
            <a:ext cx="7620000" cy="4114800"/>
          </a:xfrm>
          <a:prstGeom prst="rect">
            <a:avLst/>
          </a:prstGeom>
          <a:noFill/>
        </p:spPr>
      </p:pic>
    </p:spTree>
    <p:extLst>
      <p:ext uri="{BB962C8B-B14F-4D97-AF65-F5344CB8AC3E}">
        <p14:creationId xmlns:p14="http://schemas.microsoft.com/office/powerpoint/2010/main" val="25691021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2" name="Rectangle 6"/>
          <p:cNvSpPr>
            <a:spLocks noGrp="1" noChangeArrowheads="1"/>
          </p:cNvSpPr>
          <p:nvPr>
            <p:ph type="title"/>
          </p:nvPr>
        </p:nvSpPr>
        <p:spPr>
          <a:xfrm>
            <a:off x="1143000" y="228600"/>
            <a:ext cx="7772400" cy="1066800"/>
          </a:xfrm>
        </p:spPr>
        <p:txBody>
          <a:bodyPr/>
          <a:lstStyle/>
          <a:p>
            <a:pPr eaLnBrk="1" hangingPunct="1"/>
            <a:r>
              <a:rPr lang="en-US"/>
              <a:t>USS Sanctuary</a:t>
            </a:r>
          </a:p>
        </p:txBody>
      </p:sp>
      <p:pic>
        <p:nvPicPr>
          <p:cNvPr id="7171" name="Picture 3" descr="09121701"/>
          <p:cNvPicPr>
            <a:picLocks noChangeAspect="1" noChangeArrowheads="1"/>
          </p:cNvPicPr>
          <p:nvPr/>
        </p:nvPicPr>
        <p:blipFill>
          <a:blip r:embed="rId4" cstate="print"/>
          <a:srcRect/>
          <a:stretch>
            <a:fillRect/>
          </a:stretch>
        </p:blipFill>
        <p:spPr bwMode="auto">
          <a:xfrm>
            <a:off x="1066800" y="990600"/>
            <a:ext cx="7696200" cy="5181600"/>
          </a:xfrm>
          <a:prstGeom prst="rect">
            <a:avLst/>
          </a:prstGeom>
          <a:noFill/>
          <a:ln w="9525">
            <a:noFill/>
            <a:miter lim="800000"/>
            <a:headEnd/>
            <a:tailEnd/>
          </a:ln>
        </p:spPr>
      </p:pic>
      <p:pic>
        <p:nvPicPr>
          <p:cNvPr id="60426" name="Picture 10">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6400800" y="28194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additive="base">
                                        <p:cTn id="7" dur="500" fill="hold"/>
                                        <p:tgtEl>
                                          <p:spTgt spid="60422"/>
                                        </p:tgtEl>
                                        <p:attrNameLst>
                                          <p:attrName>ppt_x</p:attrName>
                                        </p:attrNameLst>
                                      </p:cBhvr>
                                      <p:tavLst>
                                        <p:tav tm="0">
                                          <p:val>
                                            <p:strVal val="#ppt_x"/>
                                          </p:val>
                                        </p:tav>
                                        <p:tav tm="100000">
                                          <p:val>
                                            <p:strVal val="#ppt_x"/>
                                          </p:val>
                                        </p:tav>
                                      </p:tavLst>
                                    </p:anim>
                                    <p:anim calcmode="lin" valueType="num">
                                      <p:cBhvr additive="base">
                                        <p:cTn id="8" dur="500" fill="hold"/>
                                        <p:tgtEl>
                                          <p:spTgt spid="604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2303" fill="hold"/>
                                        <p:tgtEl>
                                          <p:spTgt spid="604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60426"/>
                </p:tgtEl>
              </p:cMediaNode>
            </p:audio>
          </p:childTnLst>
        </p:cTn>
      </p:par>
    </p:tnLst>
    <p:bldLst>
      <p:bldP spid="6042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457200"/>
            <a:ext cx="7772400" cy="5105400"/>
          </a:xfrm>
        </p:spPr>
        <p:txBody>
          <a:bodyPr/>
          <a:lstStyle/>
          <a:p>
            <a:pPr eaLnBrk="1" hangingPunct="1"/>
            <a:r>
              <a:rPr lang="en-US" sz="3600" b="1" i="1"/>
              <a:t> SANCTUARY-A shelter from danger or hardship – a place of refuge and comfort and security</a:t>
            </a:r>
            <a:r>
              <a:rPr lang="en-US"/>
              <a:t>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Choose a Profession for Murder</a:t>
            </a:r>
          </a:p>
        </p:txBody>
      </p:sp>
      <p:sp>
        <p:nvSpPr>
          <p:cNvPr id="8195" name="Content Placeholder 2"/>
          <p:cNvSpPr>
            <a:spLocks noGrp="1"/>
          </p:cNvSpPr>
          <p:nvPr>
            <p:ph idx="1"/>
          </p:nvPr>
        </p:nvSpPr>
        <p:spPr/>
        <p:txBody>
          <a:bodyPr/>
          <a:lstStyle/>
          <a:p>
            <a:r>
              <a:rPr lang="en-US" dirty="0"/>
              <a:t>Power of life and death over someone</a:t>
            </a:r>
          </a:p>
          <a:p>
            <a:r>
              <a:rPr lang="en-US" dirty="0"/>
              <a:t>Take an oath to protect and serve</a:t>
            </a:r>
          </a:p>
          <a:p>
            <a:r>
              <a:rPr lang="en-US" dirty="0"/>
              <a:t>Victim &amp; family trust you </a:t>
            </a:r>
          </a:p>
          <a:p>
            <a:r>
              <a:rPr lang="en-US" dirty="0"/>
              <a:t> Strong and assertive become meek and    mild</a:t>
            </a:r>
          </a:p>
          <a:p>
            <a:r>
              <a:rPr lang="en-US" dirty="0"/>
              <a:t> A shortage of skilled workers and a willingness to overlook past indiscretions.</a:t>
            </a:r>
          </a:p>
          <a:p>
            <a:endParaRPr lang="en-US"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down)">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down)">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down)">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ipe(down)">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21705</TotalTime>
  <Words>3709</Words>
  <Application>Microsoft Macintosh PowerPoint</Application>
  <PresentationFormat>On-screen Show (4:3)</PresentationFormat>
  <Paragraphs>218</Paragraphs>
  <Slides>69</Slides>
  <Notes>10</Notes>
  <HiddenSlides>1</HiddenSlides>
  <MMClips>7</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69</vt:i4>
      </vt:variant>
    </vt:vector>
  </HeadingPairs>
  <TitlesOfParts>
    <vt:vector size="89" baseType="lpstr">
      <vt:lpstr>Arial</vt:lpstr>
      <vt:lpstr>BerninaSansWeb</vt:lpstr>
      <vt:lpstr>Calibri</vt:lpstr>
      <vt:lpstr>GH Guardian Headline</vt:lpstr>
      <vt:lpstr>GuardianTextEgyptian</vt:lpstr>
      <vt:lpstr>Helvetica</vt:lpstr>
      <vt:lpstr>Impact</vt:lpstr>
      <vt:lpstr>Kidprint</vt:lpstr>
      <vt:lpstr>Limerick Serial</vt:lpstr>
      <vt:lpstr>minion-pro</vt:lpstr>
      <vt:lpstr>Monotype Sorts</vt:lpstr>
      <vt:lpstr>neue-haas-grotesk-display</vt:lpstr>
      <vt:lpstr>nyt-cheltenham</vt:lpstr>
      <vt:lpstr>Palatino</vt:lpstr>
      <vt:lpstr>SchoolBoy</vt:lpstr>
      <vt:lpstr>Sky Text</vt:lpstr>
      <vt:lpstr>Times</vt:lpstr>
      <vt:lpstr>Times New Roman</vt:lpstr>
      <vt:lpstr>Zapf Dingbats</vt:lpstr>
      <vt:lpstr>Notebook</vt:lpstr>
      <vt:lpstr>Healthcare Serial Killers</vt:lpstr>
      <vt:lpstr>German nurse charged with 97 more murders at hospitals</vt:lpstr>
      <vt:lpstr>Nurse in Italy Accused of murdering 38 Patients </vt:lpstr>
      <vt:lpstr>PowerPoint Presentation</vt:lpstr>
      <vt:lpstr>PowerPoint Presentation</vt:lpstr>
      <vt:lpstr>  Palliative Care Doctor Is Charged With Serial Murder of 15 Patients in Germany APRIL 2025    The Berlin doctor, who was not named because of privacy laws, is also accused of setting fire to some of the patients’ homes to hide evidence. </vt:lpstr>
      <vt:lpstr>USS Sanctuary</vt:lpstr>
      <vt:lpstr> SANCTUARY-A shelter from danger or hardship – a place of refuge and comfort and security </vt:lpstr>
      <vt:lpstr>Choose a Profession for Murder</vt:lpstr>
      <vt:lpstr>Choose a location for Murder</vt:lpstr>
      <vt:lpstr>Hallucinations in Hospital Pose Risk to Elderly </vt:lpstr>
      <vt:lpstr> Julian Gill, Staff writer Houston Chronicle May 31, 2022 | Updated: June 1, 2022 6:07 p.m.  What is ICU delirium? Houston doctors grapple with mystery diagnosis that affects survival </vt:lpstr>
      <vt:lpstr>Choose a location for Murder</vt:lpstr>
      <vt:lpstr>Nurses Criminally Prosecuted for Alleging Physician Wrongdoing</vt:lpstr>
      <vt:lpstr>Choose a location for Murder</vt:lpstr>
      <vt:lpstr> Colleagues of convicted ‘Killer Nurse’ Lucy Letby had to apologize for warning hospital about dead babies on her watch: report By Dana Kennedy Published Aug. 19, 2023 NY POST  Updated Aug. 19, 2023, 2:12 p.m. ET </vt:lpstr>
      <vt:lpstr>Lucy Letby hospital consultant warns of another big scandal if whistleblowers aren't protected </vt:lpstr>
      <vt:lpstr>How Columbia Ignored Women, Undermined Prosecutors and Protected a Predator For More Than 20 Years Bianca Fortis and Laura Beil | ProPublica | September 12, 2023 | 8,522 words </vt:lpstr>
      <vt:lpstr>Larry Nassar's Gymnastics Victims to Receive Nearly $139 Million from DOJ for Botched FBI Investigation “These allegations should have been taken seriously from the outset," Acting Associate Attorney General Benjamin </vt:lpstr>
      <vt:lpstr>Illinois Ob/Gyn Gets 3 Years in Prison for Sexual Assaults — Dozens of patients allege Fabio Ortega, MD, abused them while hospital system turned a blind eye </vt:lpstr>
      <vt:lpstr>I Feel So Violated': Over 200 Patients Accuse Doc of Sex Abuse, Unnecessary Exams — Alleged victims included women and several men</vt:lpstr>
      <vt:lpstr>DARVO Deny, Attack, Reverse Victim and Offender</vt:lpstr>
      <vt:lpstr>Choosing a location for murder</vt:lpstr>
      <vt:lpstr>Autopsy</vt:lpstr>
      <vt:lpstr>PowerPoint Presentation</vt:lpstr>
      <vt:lpstr>PowerPoint Presentation</vt:lpstr>
      <vt:lpstr>Police Arrive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Nurse accused of killing at least 13 patients at state-run Italian hospital by giving them deadly doses of blood thinner NEW YORK DAILY NEWS Thursday, March 31, 2016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Medical Professionals Who Commit Murder</vt:lpstr>
      <vt:lpstr>Why Do Medical Professionals Kill?</vt:lpstr>
      <vt:lpstr>Homicidal hospice CEO in Texas ordered nurses to execute patients by overdosing medication in cruel cost-saving plan: FBI  BY Laura Bult  NEW YORK DAILY NEWS Updated: Thursday, March 31, 2016  </vt:lpstr>
      <vt:lpstr>PowerPoint Presentation</vt:lpstr>
      <vt:lpstr>  Canada doctor facing 3 more murder charges in patient deaths </vt:lpstr>
      <vt:lpstr>Why Do Medical Professionals Kill?</vt:lpstr>
      <vt:lpstr>Why Do Medical Professionals Kill?</vt:lpstr>
      <vt:lpstr>Weapons of the Medical Serial Killer Drugs not prescribed to the patient but found during autopsy</vt:lpstr>
      <vt:lpstr>  Respiratory Therapist Charged With Murder 20 Years Later — Prosecutors allege a spate  of odd deaths while Jennifer Anne Hall was employed at the hospital</vt:lpstr>
      <vt:lpstr>Feds Reveal Possible Motive of Texas Doc Accused of Putting ‘Heart-Stopping Drugs’ in IV Drips </vt:lpstr>
      <vt:lpstr> Nurse in Germany murdered two patients so he could be ‘left in peace’ Mario G convicted of two murders and six attempted murders after admitting injecting unprescribed drugs</vt:lpstr>
      <vt:lpstr>Pa. Nurse Accused of Killing Patients with Excessive Insulin, Saying Man Was 'Better Off Dead' </vt:lpstr>
      <vt:lpstr>Feds announce massive takedown of fraudulent nursing diploma scheme </vt:lpstr>
      <vt:lpstr> Fake doctor who worked in NHS for 20 years found guilty of fraud</vt:lpstr>
      <vt:lpstr> Fake Brazilian doctor treated 30 patients at hospital before revealing she bought $8 degree online</vt:lpstr>
      <vt:lpstr>The Future of Healthcare Homicide</vt:lpstr>
      <vt:lpstr>Internet of Bodies </vt:lpstr>
      <vt:lpstr>Internet Murders</vt:lpstr>
      <vt:lpstr>Ransomware leads to death in  Germany 9/18/20 </vt:lpstr>
      <vt:lpstr>PowerPoint Presentation</vt:lpstr>
      <vt:lpstr>PowerPoint Presentation</vt:lpstr>
      <vt:lpstr>www.BehindTheMurderCurtain.com </vt:lpstr>
      <vt:lpstr>Dr. Death Michael Swango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Sackman</dc:creator>
  <cp:lastModifiedBy>Bruce Sackman</cp:lastModifiedBy>
  <cp:revision>55</cp:revision>
  <cp:lastPrinted>2023-05-13T22:05:14Z</cp:lastPrinted>
  <dcterms:created xsi:type="dcterms:W3CDTF">2020-10-05T17:16:51Z</dcterms:created>
  <dcterms:modified xsi:type="dcterms:W3CDTF">2025-04-23T14:44:58Z</dcterms:modified>
</cp:coreProperties>
</file>