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4333" r:id="rId1"/>
  </p:sldMasterIdLst>
  <p:notesMasterIdLst>
    <p:notesMasterId r:id="rId28"/>
  </p:notesMasterIdLst>
  <p:handoutMasterIdLst>
    <p:handoutMasterId r:id="rId29"/>
  </p:handoutMasterIdLst>
  <p:sldIdLst>
    <p:sldId id="469" r:id="rId2"/>
    <p:sldId id="463" r:id="rId3"/>
    <p:sldId id="451" r:id="rId4"/>
    <p:sldId id="468" r:id="rId5"/>
    <p:sldId id="490" r:id="rId6"/>
    <p:sldId id="481" r:id="rId7"/>
    <p:sldId id="482" r:id="rId8"/>
    <p:sldId id="483" r:id="rId9"/>
    <p:sldId id="484" r:id="rId10"/>
    <p:sldId id="487" r:id="rId11"/>
    <p:sldId id="492" r:id="rId12"/>
    <p:sldId id="511" r:id="rId13"/>
    <p:sldId id="512" r:id="rId14"/>
    <p:sldId id="513" r:id="rId15"/>
    <p:sldId id="486" r:id="rId16"/>
    <p:sldId id="499" r:id="rId17"/>
    <p:sldId id="514" r:id="rId18"/>
    <p:sldId id="515" r:id="rId19"/>
    <p:sldId id="507" r:id="rId20"/>
    <p:sldId id="516" r:id="rId21"/>
    <p:sldId id="517" r:id="rId22"/>
    <p:sldId id="518" r:id="rId23"/>
    <p:sldId id="508" r:id="rId24"/>
    <p:sldId id="519" r:id="rId25"/>
    <p:sldId id="520" r:id="rId26"/>
    <p:sldId id="328" r:id="rId27"/>
  </p:sldIdLst>
  <p:sldSz cx="9144000" cy="6858000" type="screen4x3"/>
  <p:notesSz cx="7010400" cy="9296400"/>
  <p:defaultTextStyle>
    <a:defPPr>
      <a:defRPr lang="en-US"/>
    </a:defPPr>
    <a:lvl1pPr algn="ctr" rtl="0" fontAlgn="base">
      <a:spcBef>
        <a:spcPct val="0"/>
      </a:spcBef>
      <a:spcAft>
        <a:spcPct val="0"/>
      </a:spcAft>
      <a:defRPr sz="5400" kern="1200">
        <a:solidFill>
          <a:schemeClr val="tx2"/>
        </a:solidFill>
        <a:effectLst>
          <a:outerShdw blurRad="38100" dist="38100" dir="2700000" algn="tl">
            <a:srgbClr val="000000">
              <a:alpha val="43137"/>
            </a:srgbClr>
          </a:outerShdw>
        </a:effectLst>
        <a:latin typeface="Arial" charset="0"/>
        <a:ea typeface="+mn-ea"/>
        <a:cs typeface="+mn-cs"/>
      </a:defRPr>
    </a:lvl1pPr>
    <a:lvl2pPr marL="457200" algn="ctr" rtl="0" fontAlgn="base">
      <a:spcBef>
        <a:spcPct val="0"/>
      </a:spcBef>
      <a:spcAft>
        <a:spcPct val="0"/>
      </a:spcAft>
      <a:defRPr sz="5400" kern="1200">
        <a:solidFill>
          <a:schemeClr val="tx2"/>
        </a:solidFill>
        <a:effectLst>
          <a:outerShdw blurRad="38100" dist="38100" dir="2700000" algn="tl">
            <a:srgbClr val="000000">
              <a:alpha val="43137"/>
            </a:srgbClr>
          </a:outerShdw>
        </a:effectLst>
        <a:latin typeface="Arial" charset="0"/>
        <a:ea typeface="+mn-ea"/>
        <a:cs typeface="+mn-cs"/>
      </a:defRPr>
    </a:lvl2pPr>
    <a:lvl3pPr marL="914400" algn="ctr" rtl="0" fontAlgn="base">
      <a:spcBef>
        <a:spcPct val="0"/>
      </a:spcBef>
      <a:spcAft>
        <a:spcPct val="0"/>
      </a:spcAft>
      <a:defRPr sz="5400" kern="1200">
        <a:solidFill>
          <a:schemeClr val="tx2"/>
        </a:solidFill>
        <a:effectLst>
          <a:outerShdw blurRad="38100" dist="38100" dir="2700000" algn="tl">
            <a:srgbClr val="000000">
              <a:alpha val="43137"/>
            </a:srgbClr>
          </a:outerShdw>
        </a:effectLst>
        <a:latin typeface="Arial" charset="0"/>
        <a:ea typeface="+mn-ea"/>
        <a:cs typeface="+mn-cs"/>
      </a:defRPr>
    </a:lvl3pPr>
    <a:lvl4pPr marL="1371600" algn="ctr" rtl="0" fontAlgn="base">
      <a:spcBef>
        <a:spcPct val="0"/>
      </a:spcBef>
      <a:spcAft>
        <a:spcPct val="0"/>
      </a:spcAft>
      <a:defRPr sz="5400" kern="1200">
        <a:solidFill>
          <a:schemeClr val="tx2"/>
        </a:solidFill>
        <a:effectLst>
          <a:outerShdw blurRad="38100" dist="38100" dir="2700000" algn="tl">
            <a:srgbClr val="000000">
              <a:alpha val="43137"/>
            </a:srgbClr>
          </a:outerShdw>
        </a:effectLst>
        <a:latin typeface="Arial" charset="0"/>
        <a:ea typeface="+mn-ea"/>
        <a:cs typeface="+mn-cs"/>
      </a:defRPr>
    </a:lvl4pPr>
    <a:lvl5pPr marL="1828800" algn="ctr" rtl="0" fontAlgn="base">
      <a:spcBef>
        <a:spcPct val="0"/>
      </a:spcBef>
      <a:spcAft>
        <a:spcPct val="0"/>
      </a:spcAft>
      <a:defRPr sz="5400" kern="1200">
        <a:solidFill>
          <a:schemeClr val="tx2"/>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5400" kern="1200">
        <a:solidFill>
          <a:schemeClr val="tx2"/>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5400" kern="1200">
        <a:solidFill>
          <a:schemeClr val="tx2"/>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5400" kern="1200">
        <a:solidFill>
          <a:schemeClr val="tx2"/>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5400" kern="1200">
        <a:solidFill>
          <a:schemeClr val="tx2"/>
        </a:solidFill>
        <a:effectLst>
          <a:outerShdw blurRad="38100" dist="38100" dir="2700000" algn="tl">
            <a:srgbClr val="000000">
              <a:alpha val="43137"/>
            </a:srgbClr>
          </a:outerShdw>
        </a:effectLst>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75"/>
    <a:srgbClr val="FFFF66"/>
    <a:srgbClr val="FF0000"/>
    <a:srgbClr val="CCEC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21" autoAdjust="0"/>
    <p:restoredTop sz="94249" autoAdjust="0"/>
  </p:normalViewPr>
  <p:slideViewPr>
    <p:cSldViewPr>
      <p:cViewPr varScale="1">
        <p:scale>
          <a:sx n="59" d="100"/>
          <a:sy n="59" d="100"/>
        </p:scale>
        <p:origin x="1132"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2" y="1"/>
            <a:ext cx="3038475" cy="4656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dirty="0">
                <a:solidFill>
                  <a:schemeClr val="tx1"/>
                </a:solidFill>
                <a:effectLst/>
                <a:latin typeface="Tahoma" pitchFamily="34" charset="0"/>
              </a:defRPr>
            </a:lvl1pPr>
          </a:lstStyle>
          <a:p>
            <a:pPr>
              <a:defRPr/>
            </a:pPr>
            <a:endParaRPr lang="en-US" dirty="0"/>
          </a:p>
        </p:txBody>
      </p:sp>
      <p:sp>
        <p:nvSpPr>
          <p:cNvPr id="65539" name="Rectangle 3"/>
          <p:cNvSpPr>
            <a:spLocks noGrp="1" noChangeArrowheads="1"/>
          </p:cNvSpPr>
          <p:nvPr>
            <p:ph type="dt" sz="quarter" idx="1"/>
          </p:nvPr>
        </p:nvSpPr>
        <p:spPr bwMode="auto">
          <a:xfrm>
            <a:off x="3970340" y="1"/>
            <a:ext cx="3038475" cy="4656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chemeClr val="tx1"/>
                </a:solidFill>
                <a:effectLst/>
                <a:latin typeface="Tahoma" pitchFamily="34" charset="0"/>
              </a:defRPr>
            </a:lvl1pPr>
          </a:lstStyle>
          <a:p>
            <a:pPr>
              <a:defRPr/>
            </a:pPr>
            <a:fld id="{4E1E4B5D-CFDC-4E2E-9561-CE130372E78F}" type="datetimeFigureOut">
              <a:rPr lang="en-US"/>
              <a:pPr>
                <a:defRPr/>
              </a:pPr>
              <a:t>4/28/2025</a:t>
            </a:fld>
            <a:endParaRPr lang="en-US" dirty="0"/>
          </a:p>
        </p:txBody>
      </p:sp>
      <p:sp>
        <p:nvSpPr>
          <p:cNvPr id="65540" name="Rectangle 4"/>
          <p:cNvSpPr>
            <a:spLocks noGrp="1" noChangeArrowheads="1"/>
          </p:cNvSpPr>
          <p:nvPr>
            <p:ph type="ftr" sz="quarter" idx="2"/>
          </p:nvPr>
        </p:nvSpPr>
        <p:spPr bwMode="auto">
          <a:xfrm>
            <a:off x="2" y="8829181"/>
            <a:ext cx="3038475" cy="46562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dirty="0">
                <a:solidFill>
                  <a:schemeClr val="tx1"/>
                </a:solidFill>
                <a:effectLst/>
                <a:latin typeface="Tahoma" pitchFamily="34" charset="0"/>
              </a:defRPr>
            </a:lvl1pPr>
          </a:lstStyle>
          <a:p>
            <a:pPr>
              <a:defRPr/>
            </a:pPr>
            <a:endParaRPr lang="en-US" dirty="0"/>
          </a:p>
        </p:txBody>
      </p:sp>
      <p:sp>
        <p:nvSpPr>
          <p:cNvPr id="65541" name="Rectangle 5"/>
          <p:cNvSpPr>
            <a:spLocks noGrp="1" noChangeArrowheads="1"/>
          </p:cNvSpPr>
          <p:nvPr>
            <p:ph type="sldNum" sz="quarter" idx="3"/>
          </p:nvPr>
        </p:nvSpPr>
        <p:spPr bwMode="auto">
          <a:xfrm>
            <a:off x="3970340" y="8829181"/>
            <a:ext cx="3038475" cy="46562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solidFill>
                  <a:schemeClr val="tx1"/>
                </a:solidFill>
                <a:effectLst/>
                <a:latin typeface="Tahoma" pitchFamily="34" charset="0"/>
              </a:defRPr>
            </a:lvl1pPr>
          </a:lstStyle>
          <a:p>
            <a:pPr>
              <a:defRPr/>
            </a:pPr>
            <a:fld id="{434278D7-BD00-4DC6-A52A-7BF41615E6E2}" type="slidenum">
              <a:rPr lang="en-US"/>
              <a:pPr>
                <a:defRPr/>
              </a:pPr>
              <a:t>‹#›</a:t>
            </a:fld>
            <a:endParaRPr lang="en-US" dirty="0"/>
          </a:p>
        </p:txBody>
      </p:sp>
    </p:spTree>
    <p:extLst>
      <p:ext uri="{BB962C8B-B14F-4D97-AF65-F5344CB8AC3E}">
        <p14:creationId xmlns:p14="http://schemas.microsoft.com/office/powerpoint/2010/main" val="34257944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27D900B-4554-4A29-A384-D1DD8C57000A}" type="datetimeFigureOut">
              <a:rPr lang="en-US" smtClean="0"/>
              <a:t>4/28/2025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767D25E-3990-44A8-9508-71C086D67F46}" type="slidenum">
              <a:rPr lang="en-US" smtClean="0"/>
              <a:t>‹#›</a:t>
            </a:fld>
            <a:endParaRPr lang="en-US" dirty="0"/>
          </a:p>
        </p:txBody>
      </p:sp>
    </p:spTree>
    <p:extLst>
      <p:ext uri="{BB962C8B-B14F-4D97-AF65-F5344CB8AC3E}">
        <p14:creationId xmlns:p14="http://schemas.microsoft.com/office/powerpoint/2010/main" val="4175987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5" name="Rectangle 4"/>
          <p:cNvSpPr/>
          <p:nvPr/>
        </p:nvSpPr>
        <p:spPr>
          <a:xfrm>
            <a:off x="152400" y="153988"/>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pic>
        <p:nvPicPr>
          <p:cNvPr id="6" name="Picture 44" descr="Board Sea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0200" y="5638800"/>
            <a:ext cx="1193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7010400" y="2052960"/>
            <a:ext cx="1981200" cy="1828800"/>
          </a:xfrm>
        </p:spPr>
        <p:txBody>
          <a:bodyPr anchor="ct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
        <p:nvSpPr>
          <p:cNvPr id="7" name="Date Placeholder 9"/>
          <p:cNvSpPr>
            <a:spLocks noGrp="1"/>
          </p:cNvSpPr>
          <p:nvPr>
            <p:ph type="dt" sz="half" idx="10"/>
          </p:nvPr>
        </p:nvSpPr>
        <p:spPr/>
        <p:txBody>
          <a:bodyPr/>
          <a:lstStyle>
            <a:lvl1pPr>
              <a:defRPr>
                <a:solidFill>
                  <a:schemeClr val="bg2"/>
                </a:solidFill>
              </a:defRPr>
            </a:lvl1pPr>
          </a:lstStyle>
          <a:p>
            <a:pPr>
              <a:defRPr/>
            </a:pPr>
            <a:fld id="{88946F69-5D4B-4E51-9A61-EF0B233DE13B}" type="datetimeFigureOut">
              <a:rPr lang="en-US"/>
              <a:pPr>
                <a:defRPr/>
              </a:pPr>
              <a:t>4/28/2025</a:t>
            </a:fld>
            <a:endParaRPr lang="en-US" dirty="0"/>
          </a:p>
        </p:txBody>
      </p:sp>
      <p:sp>
        <p:nvSpPr>
          <p:cNvPr id="8" name="Slide Number Placeholder 10"/>
          <p:cNvSpPr>
            <a:spLocks noGrp="1"/>
          </p:cNvSpPr>
          <p:nvPr>
            <p:ph type="sldNum" sz="quarter" idx="11"/>
          </p:nvPr>
        </p:nvSpPr>
        <p:spPr/>
        <p:txBody>
          <a:bodyPr/>
          <a:lstStyle>
            <a:lvl1pPr>
              <a:defRPr>
                <a:solidFill>
                  <a:srgbClr val="FFFFFF"/>
                </a:solidFill>
              </a:defRPr>
            </a:lvl1pPr>
          </a:lstStyle>
          <a:p>
            <a:pPr>
              <a:defRPr/>
            </a:pPr>
            <a:fld id="{EE832C92-E045-44CB-B255-EC763DC73C2A}" type="slidenum">
              <a:rPr lang="en-US"/>
              <a:pPr>
                <a:defRPr/>
              </a:pPr>
              <a:t>‹#›</a:t>
            </a:fld>
            <a:endParaRPr lang="en-US" dirty="0"/>
          </a:p>
        </p:txBody>
      </p:sp>
      <p:sp>
        <p:nvSpPr>
          <p:cNvPr id="9" name="Footer Placeholder 11"/>
          <p:cNvSpPr>
            <a:spLocks noGrp="1"/>
          </p:cNvSpPr>
          <p:nvPr>
            <p:ph type="ftr" sz="quarter" idx="12"/>
          </p:nvPr>
        </p:nvSpPr>
        <p:spPr/>
        <p:txBody>
          <a:bodyPr/>
          <a:lstStyle>
            <a:lvl1pPr>
              <a:defRPr dirty="0">
                <a:solidFill>
                  <a:schemeClr val="bg2"/>
                </a:solidFill>
              </a:defRPr>
            </a:lvl1pPr>
          </a:lstStyle>
          <a:p>
            <a:pPr>
              <a:defRPr/>
            </a:pPr>
            <a:endParaRPr lang="en-US" dirty="0"/>
          </a:p>
        </p:txBody>
      </p:sp>
    </p:spTree>
    <p:extLst>
      <p:ext uri="{BB962C8B-B14F-4D97-AF65-F5344CB8AC3E}">
        <p14:creationId xmlns:p14="http://schemas.microsoft.com/office/powerpoint/2010/main" val="180195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EB607D7-6FC9-4BCF-85E8-0C71058F1D8F}" type="datetimeFigureOut">
              <a:rPr lang="en-US"/>
              <a:pPr>
                <a:defRPr/>
              </a:pPr>
              <a:t>4/28/2025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ln/>
        </p:spPr>
        <p:txBody>
          <a:bodyPr/>
          <a:lstStyle>
            <a:lvl1pPr>
              <a:defRPr/>
            </a:lvl1pPr>
          </a:lstStyle>
          <a:p>
            <a:pPr>
              <a:defRPr/>
            </a:pPr>
            <a:fld id="{E1ED0E5F-1C67-48DE-9DA7-86BD2C2C812F}" type="slidenum">
              <a:rPr lang="en-US"/>
              <a:pPr>
                <a:defRPr/>
              </a:pPr>
              <a:t>‹#›</a:t>
            </a:fld>
            <a:endParaRPr lang="en-US" dirty="0"/>
          </a:p>
        </p:txBody>
      </p:sp>
    </p:spTree>
    <p:extLst>
      <p:ext uri="{BB962C8B-B14F-4D97-AF65-F5344CB8AC3E}">
        <p14:creationId xmlns:p14="http://schemas.microsoft.com/office/powerpoint/2010/main" val="632293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152400" y="147638"/>
            <a:ext cx="6705600"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5" name="Rectangle 4"/>
          <p:cNvSpPr/>
          <p:nvPr/>
        </p:nvSpPr>
        <p:spPr>
          <a:xfrm>
            <a:off x="7010400" y="147638"/>
            <a:ext cx="19558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a:lstStyle>
            <a:lvl1pPr>
              <a:defRPr/>
            </a:lvl1pPr>
          </a:lstStyle>
          <a:p>
            <a:pPr>
              <a:defRPr/>
            </a:pPr>
            <a:fld id="{22FAFFAF-4CC3-4A00-9A5D-348DD456578F}" type="datetimeFigureOut">
              <a:rPr lang="en-US"/>
              <a:pPr>
                <a:defRPr/>
              </a:pPr>
              <a:t>4/28/2025</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dirty="0"/>
          </a:p>
        </p:txBody>
      </p:sp>
      <p:sp>
        <p:nvSpPr>
          <p:cNvPr id="8" name="Slide Number Placeholder 5"/>
          <p:cNvSpPr>
            <a:spLocks noGrp="1"/>
          </p:cNvSpPr>
          <p:nvPr>
            <p:ph type="sldNum" sz="quarter" idx="12"/>
          </p:nvPr>
        </p:nvSpPr>
        <p:spPr/>
        <p:txBody>
          <a:bodyPr/>
          <a:lstStyle>
            <a:lvl1pPr>
              <a:defRPr>
                <a:solidFill>
                  <a:schemeClr val="bg2"/>
                </a:solidFill>
              </a:defRPr>
            </a:lvl1pPr>
          </a:lstStyle>
          <a:p>
            <a:pPr>
              <a:defRPr/>
            </a:pPr>
            <a:fld id="{6C0AB99B-0737-4054-BE30-D713782DA85F}" type="slidenum">
              <a:rPr lang="en-US"/>
              <a:pPr>
                <a:defRPr/>
              </a:pPr>
              <a:t>‹#›</a:t>
            </a:fld>
            <a:endParaRPr lang="en-US" dirty="0"/>
          </a:p>
        </p:txBody>
      </p:sp>
    </p:spTree>
    <p:extLst>
      <p:ext uri="{BB962C8B-B14F-4D97-AF65-F5344CB8AC3E}">
        <p14:creationId xmlns:p14="http://schemas.microsoft.com/office/powerpoint/2010/main" val="4001959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a:defRPr/>
            </a:lvl1pPr>
          </a:lstStyle>
          <a:p>
            <a:pPr>
              <a:defRPr/>
            </a:pPr>
            <a:fld id="{77422C11-BB1F-4AC1-B914-153F3211A48F}" type="datetimeFigureOut">
              <a:rPr lang="en-US"/>
              <a:pPr>
                <a:defRPr/>
              </a:pPr>
              <a:t>4/28/2025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ln/>
        </p:spPr>
        <p:txBody>
          <a:bodyPr/>
          <a:lstStyle>
            <a:lvl1pPr>
              <a:defRPr/>
            </a:lvl1pPr>
          </a:lstStyle>
          <a:p>
            <a:pPr>
              <a:defRPr/>
            </a:pPr>
            <a:fld id="{9A1B4DF1-A6D2-490C-8391-2631D9E770AF}" type="slidenum">
              <a:rPr lang="en-US"/>
              <a:pPr>
                <a:defRPr/>
              </a:pPr>
              <a:t>‹#›</a:t>
            </a:fld>
            <a:endParaRPr lang="en-US" dirty="0"/>
          </a:p>
        </p:txBody>
      </p:sp>
    </p:spTree>
    <p:extLst>
      <p:ext uri="{BB962C8B-B14F-4D97-AF65-F5344CB8AC3E}">
        <p14:creationId xmlns:p14="http://schemas.microsoft.com/office/powerpoint/2010/main" val="396725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5" name="Rectangle 4"/>
          <p:cNvSpPr/>
          <p:nvPr/>
        </p:nvSpPr>
        <p:spPr>
          <a:xfrm>
            <a:off x="152400" y="153988"/>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
        <p:nvSpPr>
          <p:cNvPr id="6" name="Date Placeholder 8"/>
          <p:cNvSpPr>
            <a:spLocks noGrp="1"/>
          </p:cNvSpPr>
          <p:nvPr>
            <p:ph type="dt" sz="half" idx="10"/>
          </p:nvPr>
        </p:nvSpPr>
        <p:spPr/>
        <p:txBody>
          <a:bodyPr/>
          <a:lstStyle>
            <a:lvl1pPr>
              <a:defRPr>
                <a:solidFill>
                  <a:srgbClr val="FFFFFF"/>
                </a:solidFill>
              </a:defRPr>
            </a:lvl1pPr>
          </a:lstStyle>
          <a:p>
            <a:pPr>
              <a:defRPr/>
            </a:pPr>
            <a:fld id="{3F4072C1-4CBE-45F0-B0B5-9AA792E921B6}" type="datetimeFigureOut">
              <a:rPr lang="en-US"/>
              <a:pPr>
                <a:defRPr/>
              </a:pPr>
              <a:t>4/28/2025</a:t>
            </a:fld>
            <a:endParaRPr lang="en-US" dirty="0"/>
          </a:p>
        </p:txBody>
      </p:sp>
      <p:sp>
        <p:nvSpPr>
          <p:cNvPr id="7" name="Slide Number Placeholder 9"/>
          <p:cNvSpPr>
            <a:spLocks noGrp="1"/>
          </p:cNvSpPr>
          <p:nvPr>
            <p:ph type="sldNum" sz="quarter" idx="11"/>
          </p:nvPr>
        </p:nvSpPr>
        <p:spPr/>
        <p:txBody>
          <a:bodyPr/>
          <a:lstStyle>
            <a:lvl1pPr>
              <a:defRPr>
                <a:solidFill>
                  <a:schemeClr val="bg2"/>
                </a:solidFill>
              </a:defRPr>
            </a:lvl1pPr>
          </a:lstStyle>
          <a:p>
            <a:pPr>
              <a:defRPr/>
            </a:pPr>
            <a:fld id="{02A6C09C-C3D5-4B87-8385-E76CA9C9ED88}" type="slidenum">
              <a:rPr lang="en-US"/>
              <a:pPr>
                <a:defRPr/>
              </a:pPr>
              <a:t>‹#›</a:t>
            </a:fld>
            <a:endParaRPr lang="en-US" dirty="0"/>
          </a:p>
        </p:txBody>
      </p:sp>
      <p:sp>
        <p:nvSpPr>
          <p:cNvPr id="8" name="Footer Placeholder 10"/>
          <p:cNvSpPr>
            <a:spLocks noGrp="1"/>
          </p:cNvSpPr>
          <p:nvPr>
            <p:ph type="ftr" sz="quarter" idx="12"/>
          </p:nvPr>
        </p:nvSpPr>
        <p:spPr/>
        <p:txBody>
          <a:bodyPr/>
          <a:lstStyle>
            <a:lvl1pPr>
              <a:defRPr dirty="0">
                <a:solidFill>
                  <a:srgbClr val="FFFFFF"/>
                </a:solidFill>
              </a:defRPr>
            </a:lvl1pPr>
          </a:lstStyle>
          <a:p>
            <a:pPr>
              <a:defRPr/>
            </a:pPr>
            <a:endParaRPr lang="en-US" dirty="0"/>
          </a:p>
        </p:txBody>
      </p:sp>
    </p:spTree>
    <p:extLst>
      <p:ext uri="{BB962C8B-B14F-4D97-AF65-F5344CB8AC3E}">
        <p14:creationId xmlns:p14="http://schemas.microsoft.com/office/powerpoint/2010/main" val="144233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7"/>
          <p:cNvSpPr>
            <a:spLocks noGrp="1"/>
          </p:cNvSpPr>
          <p:nvPr>
            <p:ph type="title"/>
          </p:nvPr>
        </p:nvSpPr>
        <p:spPr/>
        <p:txBody>
          <a:bodyPr/>
          <a:lstStyle/>
          <a:p>
            <a:r>
              <a:rPr lang="en-US"/>
              <a:t>Click to edit Master title style</a:t>
            </a:r>
          </a:p>
        </p:txBody>
      </p:sp>
      <p:sp>
        <p:nvSpPr>
          <p:cNvPr id="5" name="Date Placeholder 3"/>
          <p:cNvSpPr>
            <a:spLocks noGrp="1"/>
          </p:cNvSpPr>
          <p:nvPr>
            <p:ph type="dt" sz="half" idx="10"/>
          </p:nvPr>
        </p:nvSpPr>
        <p:spPr/>
        <p:txBody>
          <a:bodyPr/>
          <a:lstStyle>
            <a:lvl1pPr>
              <a:defRPr/>
            </a:lvl1pPr>
          </a:lstStyle>
          <a:p>
            <a:pPr>
              <a:defRPr/>
            </a:pPr>
            <a:fld id="{64EFF18E-FF15-4654-AEE5-C5B4953600E4}" type="datetimeFigureOut">
              <a:rPr lang="en-US"/>
              <a:pPr>
                <a:defRPr/>
              </a:pPr>
              <a:t>4/28/2025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a:ln/>
        </p:spPr>
        <p:txBody>
          <a:bodyPr/>
          <a:lstStyle>
            <a:lvl1pPr>
              <a:defRPr/>
            </a:lvl1pPr>
          </a:lstStyle>
          <a:p>
            <a:pPr>
              <a:defRPr/>
            </a:pPr>
            <a:fld id="{7DCF2A2E-0A9E-4F8F-B448-74CA7EC6FE23}" type="slidenum">
              <a:rPr lang="en-US"/>
              <a:pPr>
                <a:defRPr/>
              </a:pPr>
              <a:t>‹#›</a:t>
            </a:fld>
            <a:endParaRPr lang="en-US" dirty="0"/>
          </a:p>
        </p:txBody>
      </p:sp>
    </p:spTree>
    <p:extLst>
      <p:ext uri="{BB962C8B-B14F-4D97-AF65-F5344CB8AC3E}">
        <p14:creationId xmlns:p14="http://schemas.microsoft.com/office/powerpoint/2010/main" val="39846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p>
        </p:txBody>
      </p:sp>
      <p:sp>
        <p:nvSpPr>
          <p:cNvPr id="7" name="Date Placeholder 3"/>
          <p:cNvSpPr>
            <a:spLocks noGrp="1"/>
          </p:cNvSpPr>
          <p:nvPr>
            <p:ph type="dt" sz="half" idx="10"/>
          </p:nvPr>
        </p:nvSpPr>
        <p:spPr/>
        <p:txBody>
          <a:bodyPr/>
          <a:lstStyle>
            <a:lvl1pPr>
              <a:defRPr/>
            </a:lvl1pPr>
          </a:lstStyle>
          <a:p>
            <a:pPr>
              <a:defRPr/>
            </a:pPr>
            <a:fld id="{EB1DD819-B794-4CA8-A819-5B578956FDFE}" type="datetimeFigureOut">
              <a:rPr lang="en-US"/>
              <a:pPr>
                <a:defRPr/>
              </a:pPr>
              <a:t>4/28/2025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a:ln/>
        </p:spPr>
        <p:txBody>
          <a:bodyPr/>
          <a:lstStyle>
            <a:lvl1pPr>
              <a:defRPr/>
            </a:lvl1pPr>
          </a:lstStyle>
          <a:p>
            <a:pPr>
              <a:defRPr/>
            </a:pPr>
            <a:fld id="{0398EB89-2F40-4175-9F18-9BA7049C8681}" type="slidenum">
              <a:rPr lang="en-US"/>
              <a:pPr>
                <a:defRPr/>
              </a:pPr>
              <a:t>‹#›</a:t>
            </a:fld>
            <a:endParaRPr lang="en-US" dirty="0"/>
          </a:p>
        </p:txBody>
      </p:sp>
    </p:spTree>
    <p:extLst>
      <p:ext uri="{BB962C8B-B14F-4D97-AF65-F5344CB8AC3E}">
        <p14:creationId xmlns:p14="http://schemas.microsoft.com/office/powerpoint/2010/main" val="3720383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9E03A43-287C-4829-93DD-EBCB326D9404}" type="datetimeFigureOut">
              <a:rPr lang="en-US"/>
              <a:pPr>
                <a:defRPr/>
              </a:pPr>
              <a:t>4/28/2025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a:ln/>
        </p:spPr>
        <p:txBody>
          <a:bodyPr/>
          <a:lstStyle>
            <a:lvl1pPr>
              <a:defRPr/>
            </a:lvl1pPr>
          </a:lstStyle>
          <a:p>
            <a:pPr>
              <a:defRPr/>
            </a:pPr>
            <a:fld id="{97CE41BE-0951-431B-8ECC-AA34BD9D55F1}" type="slidenum">
              <a:rPr lang="en-US"/>
              <a:pPr>
                <a:defRPr/>
              </a:pPr>
              <a:t>‹#›</a:t>
            </a:fld>
            <a:endParaRPr lang="en-US" dirty="0"/>
          </a:p>
        </p:txBody>
      </p:sp>
    </p:spTree>
    <p:extLst>
      <p:ext uri="{BB962C8B-B14F-4D97-AF65-F5344CB8AC3E}">
        <p14:creationId xmlns:p14="http://schemas.microsoft.com/office/powerpoint/2010/main" val="3563604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52400" y="150813"/>
            <a:ext cx="8831263"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3" name="Date Placeholder 1"/>
          <p:cNvSpPr>
            <a:spLocks noGrp="1"/>
          </p:cNvSpPr>
          <p:nvPr>
            <p:ph type="dt" sz="half" idx="10"/>
          </p:nvPr>
        </p:nvSpPr>
        <p:spPr/>
        <p:txBody>
          <a:bodyPr/>
          <a:lstStyle>
            <a:lvl1pPr>
              <a:defRPr/>
            </a:lvl1pPr>
          </a:lstStyle>
          <a:p>
            <a:pPr>
              <a:defRPr/>
            </a:pPr>
            <a:fld id="{E2C60DEB-74B2-4A0E-9968-8F1303D68E12}" type="datetimeFigureOut">
              <a:rPr lang="en-US"/>
              <a:pPr>
                <a:defRPr/>
              </a:pPr>
              <a:t>4/28/2025</a:t>
            </a:fld>
            <a:endParaRPr lang="en-US" dirty="0"/>
          </a:p>
        </p:txBody>
      </p:sp>
      <p:sp>
        <p:nvSpPr>
          <p:cNvPr id="4" name="Footer Placeholder 2"/>
          <p:cNvSpPr>
            <a:spLocks noGrp="1"/>
          </p:cNvSpPr>
          <p:nvPr>
            <p:ph type="ftr" sz="quarter" idx="11"/>
          </p:nvPr>
        </p:nvSpPr>
        <p:spPr/>
        <p:txBody>
          <a:bodyPr/>
          <a:lstStyle>
            <a:lvl1pPr>
              <a:defRPr dirty="0"/>
            </a:lvl1pPr>
          </a:lstStyle>
          <a:p>
            <a:pPr>
              <a:defRPr/>
            </a:pPr>
            <a:endParaRPr lang="en-US" dirty="0"/>
          </a:p>
        </p:txBody>
      </p:sp>
      <p:sp>
        <p:nvSpPr>
          <p:cNvPr id="5" name="Slide Number Placeholder 3"/>
          <p:cNvSpPr>
            <a:spLocks noGrp="1"/>
          </p:cNvSpPr>
          <p:nvPr>
            <p:ph type="sldNum" sz="quarter" idx="12"/>
          </p:nvPr>
        </p:nvSpPr>
        <p:spPr/>
        <p:txBody>
          <a:bodyPr/>
          <a:lstStyle>
            <a:lvl1pPr>
              <a:defRPr/>
            </a:lvl1pPr>
          </a:lstStyle>
          <a:p>
            <a:pPr>
              <a:defRPr/>
            </a:pPr>
            <a:fld id="{4DF3AF32-306F-421F-99BB-F4F91EDF6563}" type="slidenum">
              <a:rPr lang="en-US"/>
              <a:pPr>
                <a:defRPr/>
              </a:pPr>
              <a:t>‹#›</a:t>
            </a:fld>
            <a:endParaRPr lang="en-US" dirty="0"/>
          </a:p>
        </p:txBody>
      </p:sp>
    </p:spTree>
    <p:extLst>
      <p:ext uri="{BB962C8B-B14F-4D97-AF65-F5344CB8AC3E}">
        <p14:creationId xmlns:p14="http://schemas.microsoft.com/office/powerpoint/2010/main" val="1317106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6" name="Rectangle 5"/>
          <p:cNvSpPr/>
          <p:nvPr/>
        </p:nvSpPr>
        <p:spPr>
          <a:xfrm>
            <a:off x="7010400" y="150813"/>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useBgFill="1">
        <p:nvSpPr>
          <p:cNvPr id="7" name="Rectangle 6"/>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8" name="Date Placeholder 4"/>
          <p:cNvSpPr>
            <a:spLocks noGrp="1"/>
          </p:cNvSpPr>
          <p:nvPr>
            <p:ph type="dt" sz="half" idx="10"/>
          </p:nvPr>
        </p:nvSpPr>
        <p:spPr/>
        <p:txBody>
          <a:bodyPr/>
          <a:lstStyle>
            <a:lvl1pPr>
              <a:defRPr/>
            </a:lvl1pPr>
          </a:lstStyle>
          <a:p>
            <a:pPr>
              <a:defRPr/>
            </a:pPr>
            <a:fld id="{AAA5C78A-7793-41F3-843C-F9136099DAE2}" type="datetimeFigureOut">
              <a:rPr lang="en-US"/>
              <a:pPr>
                <a:defRPr/>
              </a:pPr>
              <a:t>4/28/2025</a:t>
            </a:fld>
            <a:endParaRPr lang="en-US" dirty="0"/>
          </a:p>
        </p:txBody>
      </p:sp>
      <p:sp>
        <p:nvSpPr>
          <p:cNvPr id="9" name="Footer Placeholder 5"/>
          <p:cNvSpPr>
            <a:spLocks noGrp="1"/>
          </p:cNvSpPr>
          <p:nvPr>
            <p:ph type="ftr" sz="quarter" idx="11"/>
          </p:nvPr>
        </p:nvSpPr>
        <p:spPr/>
        <p:txBody>
          <a:bodyPr/>
          <a:lstStyle>
            <a:lvl1pPr>
              <a:defRPr dirty="0"/>
            </a:lvl1pPr>
          </a:lstStyle>
          <a:p>
            <a:pPr>
              <a:defRPr/>
            </a:pPr>
            <a:endParaRPr lang="en-US" dirty="0"/>
          </a:p>
        </p:txBody>
      </p:sp>
      <p:sp>
        <p:nvSpPr>
          <p:cNvPr id="10" name="Slide Number Placeholder 6"/>
          <p:cNvSpPr>
            <a:spLocks noGrp="1"/>
          </p:cNvSpPr>
          <p:nvPr>
            <p:ph type="sldNum" sz="quarter" idx="12"/>
          </p:nvPr>
        </p:nvSpPr>
        <p:spPr/>
        <p:txBody>
          <a:bodyPr/>
          <a:lstStyle>
            <a:lvl1pPr>
              <a:defRPr>
                <a:solidFill>
                  <a:srgbClr val="FFFFFF"/>
                </a:solidFill>
              </a:defRPr>
            </a:lvl1pPr>
          </a:lstStyle>
          <a:p>
            <a:pPr>
              <a:defRPr/>
            </a:pPr>
            <a:fld id="{E1F4FDEA-A68F-4D12-A5BF-A6CAAE301D4A}" type="slidenum">
              <a:rPr lang="en-US"/>
              <a:pPr>
                <a:defRPr/>
              </a:pPr>
              <a:t>‹#›</a:t>
            </a:fld>
            <a:endParaRPr lang="en-US" dirty="0"/>
          </a:p>
        </p:txBody>
      </p:sp>
    </p:spTree>
    <p:extLst>
      <p:ext uri="{BB962C8B-B14F-4D97-AF65-F5344CB8AC3E}">
        <p14:creationId xmlns:p14="http://schemas.microsoft.com/office/powerpoint/2010/main" val="3177195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useBgFill="1">
        <p:nvSpPr>
          <p:cNvPr id="6" name="Rectangle 5"/>
          <p:cNvSpPr/>
          <p:nvPr/>
        </p:nvSpPr>
        <p:spPr>
          <a:xfrm>
            <a:off x="7010400" y="150813"/>
            <a:ext cx="1981200" cy="65563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
        <p:nvSpPr>
          <p:cNvPr id="7" name="Date Placeholder 4"/>
          <p:cNvSpPr>
            <a:spLocks noGrp="1"/>
          </p:cNvSpPr>
          <p:nvPr>
            <p:ph type="dt" sz="half" idx="10"/>
          </p:nvPr>
        </p:nvSpPr>
        <p:spPr/>
        <p:txBody>
          <a:bodyPr/>
          <a:lstStyle>
            <a:lvl1pPr>
              <a:defRPr/>
            </a:lvl1pPr>
          </a:lstStyle>
          <a:p>
            <a:pPr>
              <a:defRPr/>
            </a:pPr>
            <a:fld id="{9CEE20D5-53BA-4511-A8C2-18F92DA0D9CF}" type="datetimeFigureOut">
              <a:rPr lang="en-US"/>
              <a:pPr>
                <a:defRPr/>
              </a:pPr>
              <a:t>4/28/2025</a:t>
            </a:fld>
            <a:endParaRPr lang="en-US" dirty="0"/>
          </a:p>
        </p:txBody>
      </p:sp>
      <p:sp>
        <p:nvSpPr>
          <p:cNvPr id="8" name="Footer Placeholder 5"/>
          <p:cNvSpPr>
            <a:spLocks noGrp="1"/>
          </p:cNvSpPr>
          <p:nvPr>
            <p:ph type="ftr" sz="quarter" idx="11"/>
          </p:nvPr>
        </p:nvSpPr>
        <p:spPr/>
        <p:txBody>
          <a:bodyPr/>
          <a:lstStyle>
            <a:lvl1pPr>
              <a:defRPr dirty="0"/>
            </a:lvl1pPr>
          </a:lstStyle>
          <a:p>
            <a:pPr>
              <a:defRPr/>
            </a:pPr>
            <a:endParaRPr lang="en-US" dirty="0"/>
          </a:p>
        </p:txBody>
      </p:sp>
      <p:sp>
        <p:nvSpPr>
          <p:cNvPr id="9" name="Slide Number Placeholder 6"/>
          <p:cNvSpPr>
            <a:spLocks noGrp="1"/>
          </p:cNvSpPr>
          <p:nvPr>
            <p:ph type="sldNum" sz="quarter" idx="12"/>
          </p:nvPr>
        </p:nvSpPr>
        <p:spPr/>
        <p:txBody>
          <a:bodyPr/>
          <a:lstStyle>
            <a:lvl1pPr>
              <a:defRPr/>
            </a:lvl1pPr>
          </a:lstStyle>
          <a:p>
            <a:pPr>
              <a:defRPr/>
            </a:pPr>
            <a:fld id="{BC34033A-2DD4-44DE-9C80-3770F4A0F4E5}" type="slidenum">
              <a:rPr lang="en-US"/>
              <a:pPr>
                <a:defRPr/>
              </a:pPr>
              <a:t>‹#›</a:t>
            </a:fld>
            <a:endParaRPr lang="en-US" dirty="0"/>
          </a:p>
        </p:txBody>
      </p:sp>
    </p:spTree>
    <p:extLst>
      <p:ext uri="{BB962C8B-B14F-4D97-AF65-F5344CB8AC3E}">
        <p14:creationId xmlns:p14="http://schemas.microsoft.com/office/powerpoint/2010/main" val="205878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152400" y="1635125"/>
            <a:ext cx="8831263" cy="50450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8" name="Rectangle 7"/>
          <p:cNvSpPr/>
          <p:nvPr/>
        </p:nvSpPr>
        <p:spPr>
          <a:xfrm>
            <a:off x="152400" y="152400"/>
            <a:ext cx="8813800" cy="134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p>
        </p:txBody>
      </p:sp>
      <p:sp>
        <p:nvSpPr>
          <p:cNvPr id="2" name="Title Placeholder 1"/>
          <p:cNvSpPr>
            <a:spLocks noGrp="1"/>
          </p:cNvSpPr>
          <p:nvPr>
            <p:ph type="title"/>
          </p:nvPr>
        </p:nvSpPr>
        <p:spPr>
          <a:xfrm>
            <a:off x="381000" y="355600"/>
            <a:ext cx="8382000" cy="10541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1000" y="1719263"/>
            <a:ext cx="8407400" cy="44069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1475" y="6356350"/>
            <a:ext cx="2133600" cy="274638"/>
          </a:xfrm>
          <a:prstGeom prst="rect">
            <a:avLst/>
          </a:prstGeom>
        </p:spPr>
        <p:txBody>
          <a:bodyPr vert="horz" lIns="91440" tIns="45720" rIns="91440" bIns="45720" rtlCol="0" anchor="ctr"/>
          <a:lstStyle>
            <a:lvl1pPr algn="l">
              <a:defRPr sz="1100">
                <a:solidFill>
                  <a:schemeClr val="tx2"/>
                </a:solidFill>
              </a:defRPr>
            </a:lvl1pPr>
          </a:lstStyle>
          <a:p>
            <a:pPr>
              <a:defRPr/>
            </a:pPr>
            <a:fld id="{0DC3F28F-EEA2-4092-8FF1-EB5A86E15BAB}" type="datetimeFigureOut">
              <a:rPr lang="en-US"/>
              <a:pPr>
                <a:defRPr/>
              </a:pPr>
              <a:t>4/28/2025</a:t>
            </a:fld>
            <a:endParaRPr lang="en-US" dirty="0"/>
          </a:p>
        </p:txBody>
      </p:sp>
      <p:sp>
        <p:nvSpPr>
          <p:cNvPr id="5" name="Footer Placeholder 4"/>
          <p:cNvSpPr>
            <a:spLocks noGrp="1"/>
          </p:cNvSpPr>
          <p:nvPr>
            <p:ph type="ftr" sz="quarter" idx="3"/>
          </p:nvPr>
        </p:nvSpPr>
        <p:spPr>
          <a:xfrm>
            <a:off x="3048000" y="6356350"/>
            <a:ext cx="3352800" cy="274638"/>
          </a:xfrm>
          <a:prstGeom prst="rect">
            <a:avLst/>
          </a:prstGeom>
        </p:spPr>
        <p:txBody>
          <a:bodyPr vert="horz" lIns="91440" tIns="45720" rIns="91440" bIns="45720" rtlCol="0" anchor="ctr"/>
          <a:lstStyle>
            <a:lvl1pPr algn="ctr">
              <a:defRPr sz="1100" dirty="0">
                <a:solidFill>
                  <a:schemeClr val="tx2"/>
                </a:solidFill>
              </a:defRPr>
            </a:lvl1pPr>
          </a:lstStyle>
          <a:p>
            <a:pPr>
              <a:defRPr/>
            </a:pPr>
            <a:endParaRPr lang="en-US" dirty="0"/>
          </a:p>
        </p:txBody>
      </p:sp>
      <p:sp>
        <p:nvSpPr>
          <p:cNvPr id="6" name="Slide Number Placeholder 5"/>
          <p:cNvSpPr>
            <a:spLocks noGrp="1"/>
          </p:cNvSpPr>
          <p:nvPr>
            <p:ph type="sldNum" sz="quarter" idx="4"/>
          </p:nvPr>
        </p:nvSpPr>
        <p:spPr>
          <a:xfrm>
            <a:off x="8234363" y="6354763"/>
            <a:ext cx="582612" cy="274637"/>
          </a:xfrm>
          <a:prstGeom prst="rect">
            <a:avLst/>
          </a:prstGeom>
          <a:ln w="19050">
            <a:noFill/>
          </a:ln>
        </p:spPr>
        <p:txBody>
          <a:bodyPr vert="horz" lIns="91440" tIns="45720" rIns="91440" bIns="45720" rtlCol="0" anchor="ctr"/>
          <a:lstStyle>
            <a:lvl1pPr algn="ctr">
              <a:defRPr sz="1100">
                <a:solidFill>
                  <a:schemeClr val="tx2"/>
                </a:solidFill>
              </a:defRPr>
            </a:lvl1pPr>
          </a:lstStyle>
          <a:p>
            <a:pPr>
              <a:defRPr/>
            </a:pPr>
            <a:fld id="{8AAF962A-2063-4916-90CA-25AFC99A1242}" type="slidenum">
              <a:rPr lang="en-US"/>
              <a:pPr>
                <a:defRPr/>
              </a:pPr>
              <a:t>‹#›</a:t>
            </a:fld>
            <a:endParaRPr lang="en-US" dirty="0"/>
          </a:p>
        </p:txBody>
      </p:sp>
      <p:pic>
        <p:nvPicPr>
          <p:cNvPr id="1033" name="Picture 44" descr="Board Seal"/>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099425" y="5791200"/>
            <a:ext cx="10445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615" r:id="rId1"/>
    <p:sldLayoutId id="2147484610" r:id="rId2"/>
    <p:sldLayoutId id="2147484616" r:id="rId3"/>
    <p:sldLayoutId id="2147484611" r:id="rId4"/>
    <p:sldLayoutId id="2147484612" r:id="rId5"/>
    <p:sldLayoutId id="2147484613" r:id="rId6"/>
    <p:sldLayoutId id="2147484617" r:id="rId7"/>
    <p:sldLayoutId id="2147484618" r:id="rId8"/>
    <p:sldLayoutId id="2147484619" r:id="rId9"/>
    <p:sldLayoutId id="2147484614" r:id="rId10"/>
    <p:sldLayoutId id="2147484620" r:id="rId11"/>
  </p:sldLayoutIdLst>
  <p:txStyles>
    <p:titleStyle>
      <a:lvl1pPr algn="ctr" rtl="0" eaLnBrk="0" fontAlgn="base" hangingPunct="0">
        <a:spcBef>
          <a:spcPct val="0"/>
        </a:spcBef>
        <a:spcAft>
          <a:spcPct val="0"/>
        </a:spcAft>
        <a:defRPr sz="3200" kern="1200" cap="all" spc="200">
          <a:solidFill>
            <a:schemeClr val="bg1"/>
          </a:solidFill>
          <a:latin typeface="+mj-lt"/>
          <a:ea typeface="+mj-ea"/>
          <a:cs typeface="+mj-cs"/>
        </a:defRPr>
      </a:lvl1pPr>
      <a:lvl2pPr algn="ctr" rtl="0" eaLnBrk="0" fontAlgn="base" hangingPunct="0">
        <a:spcBef>
          <a:spcPct val="0"/>
        </a:spcBef>
        <a:spcAft>
          <a:spcPct val="0"/>
        </a:spcAft>
        <a:defRPr sz="3200">
          <a:solidFill>
            <a:schemeClr val="bg1"/>
          </a:solidFill>
          <a:latin typeface="Franklin Gothic Medium" pitchFamily="34" charset="0"/>
        </a:defRPr>
      </a:lvl2pPr>
      <a:lvl3pPr algn="ctr" rtl="0" eaLnBrk="0" fontAlgn="base" hangingPunct="0">
        <a:spcBef>
          <a:spcPct val="0"/>
        </a:spcBef>
        <a:spcAft>
          <a:spcPct val="0"/>
        </a:spcAft>
        <a:defRPr sz="3200">
          <a:solidFill>
            <a:schemeClr val="bg1"/>
          </a:solidFill>
          <a:latin typeface="Franklin Gothic Medium" pitchFamily="34" charset="0"/>
        </a:defRPr>
      </a:lvl3pPr>
      <a:lvl4pPr algn="ctr" rtl="0" eaLnBrk="0" fontAlgn="base" hangingPunct="0">
        <a:spcBef>
          <a:spcPct val="0"/>
        </a:spcBef>
        <a:spcAft>
          <a:spcPct val="0"/>
        </a:spcAft>
        <a:defRPr sz="3200">
          <a:solidFill>
            <a:schemeClr val="bg1"/>
          </a:solidFill>
          <a:latin typeface="Franklin Gothic Medium" pitchFamily="34" charset="0"/>
        </a:defRPr>
      </a:lvl4pPr>
      <a:lvl5pPr algn="ctr" rtl="0" eaLnBrk="0" fontAlgn="base" hangingPunct="0">
        <a:spcBef>
          <a:spcPct val="0"/>
        </a:spcBef>
        <a:spcAft>
          <a:spcPct val="0"/>
        </a:spcAft>
        <a:defRPr sz="3200">
          <a:solidFill>
            <a:schemeClr val="bg1"/>
          </a:solidFill>
          <a:latin typeface="Franklin Gothic Medium" pitchFamily="34" charset="0"/>
        </a:defRPr>
      </a:lvl5pPr>
      <a:lvl6pPr marL="457200" algn="ctr" rtl="0" fontAlgn="base">
        <a:spcBef>
          <a:spcPct val="0"/>
        </a:spcBef>
        <a:spcAft>
          <a:spcPct val="0"/>
        </a:spcAft>
        <a:defRPr sz="3200">
          <a:solidFill>
            <a:schemeClr val="bg1"/>
          </a:solidFill>
          <a:latin typeface="Franklin Gothic Medium" pitchFamily="34" charset="0"/>
        </a:defRPr>
      </a:lvl6pPr>
      <a:lvl7pPr marL="914400" algn="ctr" rtl="0" fontAlgn="base">
        <a:spcBef>
          <a:spcPct val="0"/>
        </a:spcBef>
        <a:spcAft>
          <a:spcPct val="0"/>
        </a:spcAft>
        <a:defRPr sz="3200">
          <a:solidFill>
            <a:schemeClr val="bg1"/>
          </a:solidFill>
          <a:latin typeface="Franklin Gothic Medium" pitchFamily="34" charset="0"/>
        </a:defRPr>
      </a:lvl7pPr>
      <a:lvl8pPr marL="1371600" algn="ctr" rtl="0" fontAlgn="base">
        <a:spcBef>
          <a:spcPct val="0"/>
        </a:spcBef>
        <a:spcAft>
          <a:spcPct val="0"/>
        </a:spcAft>
        <a:defRPr sz="3200">
          <a:solidFill>
            <a:schemeClr val="bg1"/>
          </a:solidFill>
          <a:latin typeface="Franklin Gothic Medium" pitchFamily="34" charset="0"/>
        </a:defRPr>
      </a:lvl8pPr>
      <a:lvl9pPr marL="1828800" algn="ctr" rtl="0" fontAlgn="base">
        <a:spcBef>
          <a:spcPct val="0"/>
        </a:spcBef>
        <a:spcAft>
          <a:spcPct val="0"/>
        </a:spcAft>
        <a:defRPr sz="3200">
          <a:solidFill>
            <a:schemeClr val="bg1"/>
          </a:solidFill>
          <a:latin typeface="Franklin Gothic Medium" pitchFamily="34" charset="0"/>
        </a:defRPr>
      </a:lvl9pPr>
    </p:titleStyle>
    <p:bodyStyle>
      <a:lvl1pPr marL="273050" indent="-228600" algn="l" rtl="0" eaLnBrk="0" fontAlgn="base" hangingPunct="0">
        <a:spcBef>
          <a:spcPct val="20000"/>
        </a:spcBef>
        <a:spcAft>
          <a:spcPct val="0"/>
        </a:spcAft>
        <a:buClr>
          <a:schemeClr val="accent1"/>
        </a:buClr>
        <a:buFont typeface="Wingdings 2" pitchFamily="18" charset="2"/>
        <a:buChar char=""/>
        <a:defRPr sz="2000" kern="1200" spc="150">
          <a:solidFill>
            <a:schemeClr val="tx2"/>
          </a:solidFill>
          <a:latin typeface="+mn-lt"/>
          <a:ea typeface="+mn-ea"/>
          <a:cs typeface="+mn-cs"/>
        </a:defRPr>
      </a:lvl1pPr>
      <a:lvl2pPr marL="547688" indent="-182563" algn="l" rtl="0" eaLnBrk="0" fontAlgn="base" hangingPunct="0">
        <a:spcBef>
          <a:spcPct val="20000"/>
        </a:spcBef>
        <a:spcAft>
          <a:spcPct val="0"/>
        </a:spcAft>
        <a:buClr>
          <a:schemeClr val="accent2"/>
        </a:buClr>
        <a:buFont typeface="Wingdings" pitchFamily="2" charset="2"/>
        <a:buChar char="§"/>
        <a:defRPr kern="1200" spc="100">
          <a:solidFill>
            <a:schemeClr val="tx2"/>
          </a:solidFill>
          <a:latin typeface="+mn-lt"/>
          <a:ea typeface="+mn-ea"/>
          <a:cs typeface="+mn-cs"/>
        </a:defRPr>
      </a:lvl2pPr>
      <a:lvl3pPr marL="822325" indent="-182563" algn="l" rtl="0" eaLnBrk="0" fontAlgn="base" hangingPunct="0">
        <a:spcBef>
          <a:spcPct val="20000"/>
        </a:spcBef>
        <a:spcAft>
          <a:spcPct val="0"/>
        </a:spcAft>
        <a:buClr>
          <a:srgbClr val="9BBB59"/>
        </a:buClr>
        <a:buFont typeface="Wingdings" pitchFamily="2" charset="2"/>
        <a:buChar char="§"/>
        <a:defRPr sz="1600" kern="1200" spc="100">
          <a:solidFill>
            <a:schemeClr val="tx2"/>
          </a:solidFill>
          <a:latin typeface="+mn-lt"/>
          <a:ea typeface="+mn-ea"/>
          <a:cs typeface="+mn-cs"/>
        </a:defRPr>
      </a:lvl3pPr>
      <a:lvl4pPr marL="1096963" indent="-182563" algn="l" rtl="0" eaLnBrk="0" fontAlgn="base" hangingPunct="0">
        <a:spcBef>
          <a:spcPct val="20000"/>
        </a:spcBef>
        <a:spcAft>
          <a:spcPct val="0"/>
        </a:spcAft>
        <a:buClr>
          <a:srgbClr val="8064A2"/>
        </a:buClr>
        <a:buFont typeface="Wingdings" pitchFamily="2" charset="2"/>
        <a:buChar char="§"/>
        <a:defRPr sz="1400" kern="1200">
          <a:solidFill>
            <a:schemeClr val="tx2"/>
          </a:solidFill>
          <a:latin typeface="+mn-lt"/>
          <a:ea typeface="+mn-ea"/>
          <a:cs typeface="+mn-cs"/>
        </a:defRPr>
      </a:lvl4pPr>
      <a:lvl5pPr marL="1279525" indent="-182563" algn="l" rtl="0" eaLnBrk="0" fontAlgn="base" hangingPunct="0">
        <a:spcBef>
          <a:spcPct val="20000"/>
        </a:spcBef>
        <a:spcAft>
          <a:spcPct val="0"/>
        </a:spcAft>
        <a:buClr>
          <a:srgbClr val="F79646"/>
        </a:buClr>
        <a:buFont typeface="Wingdings" pitchFamily="2" charset="2"/>
        <a:buChar char="§"/>
        <a:defRPr sz="1300" kern="1200" spc="10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9CAA95C-24D2-47C7-B70C-06F47549451A}"/>
              </a:ext>
            </a:extLst>
          </p:cNvPr>
          <p:cNvSpPr>
            <a:spLocks noGrp="1"/>
          </p:cNvSpPr>
          <p:nvPr>
            <p:ph type="subTitle" idx="1"/>
          </p:nvPr>
        </p:nvSpPr>
        <p:spPr/>
        <p:txBody>
          <a:bodyPr/>
          <a:lstStyle/>
          <a:p>
            <a:endParaRPr lang="en-US" dirty="0"/>
          </a:p>
        </p:txBody>
      </p:sp>
      <p:sp>
        <p:nvSpPr>
          <p:cNvPr id="3" name="Title 2">
            <a:extLst>
              <a:ext uri="{FF2B5EF4-FFF2-40B4-BE49-F238E27FC236}">
                <a16:creationId xmlns:a16="http://schemas.microsoft.com/office/drawing/2014/main" id="{E58A766F-BBCB-4FE7-AA88-3598DCBBA259}"/>
              </a:ext>
            </a:extLst>
          </p:cNvPr>
          <p:cNvSpPr>
            <a:spLocks noGrp="1"/>
          </p:cNvSpPr>
          <p:nvPr>
            <p:ph type="title"/>
          </p:nvPr>
        </p:nvSpPr>
        <p:spPr>
          <a:xfrm>
            <a:off x="457200" y="533400"/>
            <a:ext cx="6324600" cy="5638800"/>
          </a:xfrm>
        </p:spPr>
        <p:txBody>
          <a:bodyPr/>
          <a:lstStyle/>
          <a:p>
            <a:pPr algn="ctr">
              <a:defRPr/>
            </a:pPr>
            <a:r>
              <a:rPr lang="en-US" sz="3200" dirty="0">
                <a:latin typeface="Times New Roman" panose="02020603050405020304" pitchFamily="18" charset="0"/>
                <a:cs typeface="Times New Roman" panose="02020603050405020304" pitchFamily="18" charset="0"/>
              </a:rPr>
              <a:t>Board of Registration in Medicine PRESENTATION</a:t>
            </a:r>
            <a:br>
              <a:rPr lang="en-US" sz="32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MaMSS ANNUAL Education Conference</a:t>
            </a: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en-US" sz="2800" dirty="0" err="1">
                <a:latin typeface="Times New Roman" panose="02020603050405020304" pitchFamily="18" charset="0"/>
                <a:cs typeface="Times New Roman" panose="02020603050405020304" pitchFamily="18" charset="0"/>
              </a:rPr>
              <a:t>MaY</a:t>
            </a:r>
            <a:r>
              <a:rPr lang="en-US" sz="2800" dirty="0">
                <a:latin typeface="Times New Roman" panose="02020603050405020304" pitchFamily="18" charset="0"/>
                <a:cs typeface="Times New Roman" panose="02020603050405020304" pitchFamily="18" charset="0"/>
              </a:rPr>
              <a:t> 16 2025</a:t>
            </a:r>
            <a:br>
              <a:rPr lang="en-US" sz="4400" dirty="0">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2698518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939255-7302-414D-B29C-B33C03E780A6}"/>
              </a:ext>
            </a:extLst>
          </p:cNvPr>
          <p:cNvSpPr>
            <a:spLocks noGrp="1"/>
          </p:cNvSpPr>
          <p:nvPr>
            <p:ph type="body" idx="1"/>
          </p:nvPr>
        </p:nvSpPr>
        <p:spPr/>
        <p:txBody>
          <a:bodyPr/>
          <a:lstStyle/>
          <a:p>
            <a:endParaRPr lang="en-US" dirty="0"/>
          </a:p>
        </p:txBody>
      </p:sp>
      <p:sp>
        <p:nvSpPr>
          <p:cNvPr id="3" name="Title 2">
            <a:extLst>
              <a:ext uri="{FF2B5EF4-FFF2-40B4-BE49-F238E27FC236}">
                <a16:creationId xmlns:a16="http://schemas.microsoft.com/office/drawing/2014/main" id="{4CE5A4DF-56BC-4AD2-B32B-849C994EB4A3}"/>
              </a:ext>
            </a:extLst>
          </p:cNvPr>
          <p:cNvSpPr>
            <a:spLocks noGrp="1"/>
          </p:cNvSpPr>
          <p:nvPr>
            <p:ph type="title"/>
          </p:nvPr>
        </p:nvSpPr>
        <p:spPr>
          <a:xfrm>
            <a:off x="381000" y="1981201"/>
            <a:ext cx="6324600" cy="1645920"/>
          </a:xfrm>
        </p:spPr>
        <p:txBody>
          <a:bodyPr/>
          <a:lstStyle/>
          <a:p>
            <a:pPr algn="ctr"/>
            <a:r>
              <a:rPr lang="en-US" dirty="0">
                <a:latin typeface="Times New Roman" panose="02020603050405020304" pitchFamily="18" charset="0"/>
                <a:cs typeface="Times New Roman" panose="02020603050405020304" pitchFamily="18" charset="0"/>
              </a:rPr>
              <a:t>Online licensing application</a:t>
            </a:r>
          </a:p>
        </p:txBody>
      </p:sp>
    </p:spTree>
    <p:extLst>
      <p:ext uri="{BB962C8B-B14F-4D97-AF65-F5344CB8AC3E}">
        <p14:creationId xmlns:p14="http://schemas.microsoft.com/office/powerpoint/2010/main" val="2987295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Comprehensive Licensing Process Improvement initiative designed to;</a:t>
            </a:r>
          </a:p>
          <a:p>
            <a:pPr lvl="1"/>
            <a:r>
              <a:rPr lang="en-US" dirty="0">
                <a:latin typeface="Times New Roman" panose="02020603050405020304" pitchFamily="18" charset="0"/>
                <a:cs typeface="Times New Roman" panose="02020603050405020304" pitchFamily="18" charset="0"/>
              </a:rPr>
              <a:t>Streamline the application process</a:t>
            </a:r>
          </a:p>
          <a:p>
            <a:pPr lvl="1"/>
            <a:r>
              <a:rPr lang="en-US" dirty="0">
                <a:latin typeface="Times New Roman" panose="02020603050405020304" pitchFamily="18" charset="0"/>
                <a:cs typeface="Times New Roman" panose="02020603050405020304" pitchFamily="18" charset="0"/>
              </a:rPr>
              <a:t>Improve services to physicians </a:t>
            </a:r>
          </a:p>
          <a:p>
            <a:r>
              <a:rPr lang="en-US" dirty="0">
                <a:latin typeface="Times New Roman" panose="02020603050405020304" pitchFamily="18" charset="0"/>
                <a:cs typeface="Times New Roman" panose="02020603050405020304" pitchFamily="18" charset="0"/>
              </a:rPr>
              <a:t>Initiative objective is to:</a:t>
            </a:r>
          </a:p>
          <a:p>
            <a:pPr lvl="1"/>
            <a:r>
              <a:rPr lang="en-US" dirty="0">
                <a:latin typeface="Times New Roman" panose="02020603050405020304" pitchFamily="18" charset="0"/>
                <a:cs typeface="Times New Roman" panose="02020603050405020304" pitchFamily="18" charset="0"/>
              </a:rPr>
              <a:t>Decrease application processing times</a:t>
            </a:r>
          </a:p>
          <a:p>
            <a:pPr lvl="1"/>
            <a:r>
              <a:rPr lang="en-US" dirty="0">
                <a:latin typeface="Times New Roman" panose="02020603050405020304" pitchFamily="18" charset="0"/>
                <a:cs typeface="Times New Roman" panose="02020603050405020304" pitchFamily="18" charset="0"/>
              </a:rPr>
              <a:t>Implement a paperless process</a:t>
            </a:r>
          </a:p>
          <a:p>
            <a:pPr lvl="1"/>
            <a:r>
              <a:rPr lang="en-US" dirty="0">
                <a:latin typeface="Times New Roman" panose="02020603050405020304" pitchFamily="18" charset="0"/>
                <a:cs typeface="Times New Roman" panose="02020603050405020304" pitchFamily="18" charset="0"/>
              </a:rPr>
              <a:t>Improve service to and communication with end user</a:t>
            </a:r>
          </a:p>
          <a:p>
            <a:pPr lvl="1"/>
            <a:r>
              <a:rPr lang="en-US" dirty="0">
                <a:latin typeface="Times New Roman" panose="02020603050405020304" pitchFamily="18" charset="0"/>
                <a:cs typeface="Times New Roman" panose="02020603050405020304" pitchFamily="18" charset="0"/>
              </a:rPr>
              <a:t>Reduce or eliminate incomplete/insufficient application submission</a:t>
            </a:r>
          </a:p>
          <a:p>
            <a:r>
              <a:rPr lang="en-US" dirty="0">
                <a:latin typeface="Times New Roman" panose="02020603050405020304" pitchFamily="18" charset="0"/>
                <a:cs typeface="Times New Roman" panose="02020603050405020304" pitchFamily="18" charset="0"/>
              </a:rPr>
              <a:t>Benefits of the Online Licensing System include;</a:t>
            </a:r>
          </a:p>
          <a:p>
            <a:pPr lvl="1"/>
            <a:r>
              <a:rPr lang="en-US" dirty="0">
                <a:latin typeface="Times New Roman" panose="02020603050405020304" pitchFamily="18" charset="0"/>
                <a:cs typeface="Times New Roman" panose="02020603050405020304" pitchFamily="18" charset="0"/>
              </a:rPr>
              <a:t>Reducing processing delays</a:t>
            </a:r>
          </a:p>
          <a:p>
            <a:pPr lvl="1"/>
            <a:r>
              <a:rPr lang="en-US" dirty="0">
                <a:latin typeface="Times New Roman" panose="02020603050405020304" pitchFamily="18" charset="0"/>
                <a:cs typeface="Times New Roman" panose="02020603050405020304" pitchFamily="18" charset="0"/>
              </a:rPr>
              <a:t>Increased application status transparency</a:t>
            </a: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ONLINE LICENSING APPLICATION (ELX)</a:t>
            </a:r>
            <a:endParaRPr lang="en-US" dirty="0"/>
          </a:p>
        </p:txBody>
      </p:sp>
    </p:spTree>
    <p:extLst>
      <p:ext uri="{BB962C8B-B14F-4D97-AF65-F5344CB8AC3E}">
        <p14:creationId xmlns:p14="http://schemas.microsoft.com/office/powerpoint/2010/main" val="1425598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296073-F3D8-4D1F-BBC8-B08661A9F6D2}"/>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Attributes of the Online Licensing Application</a:t>
            </a:r>
          </a:p>
          <a:p>
            <a:pPr lvl="1"/>
            <a:r>
              <a:rPr lang="en-US" sz="2000" dirty="0">
                <a:latin typeface="Times New Roman" panose="02020603050405020304" pitchFamily="18" charset="0"/>
                <a:cs typeface="Times New Roman" panose="02020603050405020304" pitchFamily="18" charset="0"/>
              </a:rPr>
              <a:t>Applicant’s self register and complete/submit/save online</a:t>
            </a:r>
          </a:p>
          <a:p>
            <a:pPr lvl="1"/>
            <a:r>
              <a:rPr lang="en-US" sz="2000" dirty="0">
                <a:latin typeface="Times New Roman" panose="02020603050405020304" pitchFamily="18" charset="0"/>
                <a:cs typeface="Times New Roman" panose="02020603050405020304" pitchFamily="18" charset="0"/>
              </a:rPr>
              <a:t>Data entry controls including drop down menus for standard data and mandatory fields to ensure completeness of required items</a:t>
            </a:r>
          </a:p>
          <a:p>
            <a:pPr lvl="1"/>
            <a:r>
              <a:rPr lang="en-US" sz="2000" dirty="0">
                <a:latin typeface="Times New Roman" panose="02020603050405020304" pitchFamily="18" charset="0"/>
                <a:cs typeface="Times New Roman" panose="02020603050405020304" pitchFamily="18" charset="0"/>
              </a:rPr>
              <a:t>Meets all statutory requirements for conditions to licensure</a:t>
            </a:r>
          </a:p>
          <a:p>
            <a:pPr lvl="1"/>
            <a:r>
              <a:rPr lang="en-US" sz="2000" dirty="0">
                <a:latin typeface="Times New Roman" panose="02020603050405020304" pitchFamily="18" charset="0"/>
                <a:cs typeface="Times New Roman" panose="02020603050405020304" pitchFamily="18" charset="0"/>
              </a:rPr>
              <a:t>Applicant may only submit a completed application with online payment</a:t>
            </a:r>
          </a:p>
          <a:p>
            <a:pPr lvl="1"/>
            <a:r>
              <a:rPr lang="en-US" sz="2000" dirty="0">
                <a:latin typeface="Times New Roman" panose="02020603050405020304" pitchFamily="18" charset="0"/>
                <a:cs typeface="Times New Roman" panose="02020603050405020304" pitchFamily="18" charset="0"/>
              </a:rPr>
              <a:t>Missing items notices may be downloaded, viewed, printed directly from the application</a:t>
            </a:r>
          </a:p>
          <a:p>
            <a:pPr lvl="1"/>
            <a:r>
              <a:rPr lang="en-US" sz="2000" dirty="0">
                <a:latin typeface="Times New Roman" panose="02020603050405020304" pitchFamily="18" charset="0"/>
                <a:cs typeface="Times New Roman" panose="02020603050405020304" pitchFamily="18" charset="0"/>
              </a:rPr>
              <a:t>Applicant has the ability to download, email or print their completed application to support faculty credentialing or other external licensing processes.</a:t>
            </a:r>
          </a:p>
        </p:txBody>
      </p:sp>
      <p:sp>
        <p:nvSpPr>
          <p:cNvPr id="3" name="Title 2">
            <a:extLst>
              <a:ext uri="{FF2B5EF4-FFF2-40B4-BE49-F238E27FC236}">
                <a16:creationId xmlns:a16="http://schemas.microsoft.com/office/drawing/2014/main" id="{AFF7179F-6FEB-47E5-A938-65355AB3900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ONLINE LICENSING APPLICATION (ELX)</a:t>
            </a:r>
            <a:endParaRPr lang="en-US" dirty="0"/>
          </a:p>
        </p:txBody>
      </p:sp>
    </p:spTree>
    <p:extLst>
      <p:ext uri="{BB962C8B-B14F-4D97-AF65-F5344CB8AC3E}">
        <p14:creationId xmlns:p14="http://schemas.microsoft.com/office/powerpoint/2010/main" val="367669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149090-7A79-49C3-9608-1AB7789364C7}"/>
              </a:ext>
            </a:extLst>
          </p:cNvPr>
          <p:cNvSpPr>
            <a:spLocks noGrp="1"/>
          </p:cNvSpPr>
          <p:nvPr>
            <p:ph idx="1"/>
          </p:nvPr>
        </p:nvSpPr>
        <p:spPr/>
        <p:txBody>
          <a:bodyPr>
            <a:normAutofit/>
          </a:bodyPr>
          <a:lstStyle/>
          <a:p>
            <a:r>
              <a:rPr lang="en-US" sz="3200" dirty="0">
                <a:latin typeface="Times New Roman" panose="02020603050405020304" pitchFamily="18" charset="0"/>
                <a:cs typeface="Times New Roman" panose="02020603050405020304" pitchFamily="18" charset="0"/>
              </a:rPr>
              <a:t>Visibility</a:t>
            </a:r>
          </a:p>
          <a:p>
            <a:pPr lvl="1"/>
            <a:r>
              <a:rPr lang="en-US" sz="3200" dirty="0">
                <a:latin typeface="Times New Roman" panose="02020603050405020304" pitchFamily="18" charset="0"/>
                <a:cs typeface="Times New Roman" panose="02020603050405020304" pitchFamily="18" charset="0"/>
              </a:rPr>
              <a:t>Applicant may view status progress, missing items notices and other correspondences online.</a:t>
            </a:r>
          </a:p>
          <a:p>
            <a:pPr lvl="1"/>
            <a:r>
              <a:rPr lang="en-US" sz="3200" dirty="0">
                <a:latin typeface="Times New Roman" panose="02020603050405020304" pitchFamily="18" charset="0"/>
                <a:cs typeface="Times New Roman" panose="02020603050405020304" pitchFamily="18" charset="0"/>
              </a:rPr>
              <a:t>Facility GME/MSO offices have visibility as delegated to support and monitor progress on behalf of a limited license applicant.</a:t>
            </a:r>
          </a:p>
        </p:txBody>
      </p:sp>
      <p:sp>
        <p:nvSpPr>
          <p:cNvPr id="3" name="Title 2">
            <a:extLst>
              <a:ext uri="{FF2B5EF4-FFF2-40B4-BE49-F238E27FC236}">
                <a16:creationId xmlns:a16="http://schemas.microsoft.com/office/drawing/2014/main" id="{DB679643-F771-4B6B-9CDE-15E74D9E71F0}"/>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ONLINE LICENSING APPLICATION (ELX)</a:t>
            </a:r>
            <a:endParaRPr lang="en-US" dirty="0"/>
          </a:p>
        </p:txBody>
      </p:sp>
    </p:spTree>
    <p:extLst>
      <p:ext uri="{BB962C8B-B14F-4D97-AF65-F5344CB8AC3E}">
        <p14:creationId xmlns:p14="http://schemas.microsoft.com/office/powerpoint/2010/main" val="4050092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8B65E4-9138-47DA-99CE-E7C3F6D1F50C}"/>
              </a:ext>
            </a:extLst>
          </p:cNvPr>
          <p:cNvSpPr>
            <a:spLocks noGrp="1"/>
          </p:cNvSpPr>
          <p:nvPr>
            <p:ph idx="1"/>
          </p:nvPr>
        </p:nvSpPr>
        <p:spPr/>
        <p:txBody>
          <a:bodyPr>
            <a:noAutofit/>
          </a:bodyPr>
          <a:lstStyle/>
          <a:p>
            <a:r>
              <a:rPr lang="en-US" sz="2800" dirty="0">
                <a:latin typeface="Times New Roman" panose="02020603050405020304" pitchFamily="18" charset="0"/>
                <a:cs typeface="Times New Roman" panose="02020603050405020304" pitchFamily="18" charset="0"/>
              </a:rPr>
              <a:t>Application Management</a:t>
            </a:r>
          </a:p>
          <a:p>
            <a:pPr lvl="1"/>
            <a:r>
              <a:rPr lang="en-US" sz="2800" dirty="0">
                <a:latin typeface="Times New Roman" panose="02020603050405020304" pitchFamily="18" charset="0"/>
                <a:cs typeface="Times New Roman" panose="02020603050405020304" pitchFamily="18" charset="0"/>
              </a:rPr>
              <a:t>Supports integration with the Federation Credentials Verification Service (FCVS),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including a streamlined primary source process by utilizing FSMB’s data, specifically FCVS and PDC, to eliminated redundancies and reliance on third party data</a:t>
            </a:r>
          </a:p>
          <a:p>
            <a:pPr lvl="1"/>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ability for training programs to upload evaluations directly to the application</a:t>
            </a:r>
            <a:endParaRPr lang="en-US" sz="2800" dirty="0">
              <a:latin typeface="Times New Roman" panose="02020603050405020304" pitchFamily="18" charset="0"/>
              <a:cs typeface="Times New Roman" panose="02020603050405020304" pitchFamily="18" charset="0"/>
            </a:endParaRPr>
          </a:p>
          <a:p>
            <a:pPr lvl="1"/>
            <a:r>
              <a:rPr lang="en-US" sz="2800" dirty="0">
                <a:latin typeface="Times New Roman" panose="02020603050405020304" pitchFamily="18" charset="0"/>
                <a:cs typeface="Times New Roman" panose="02020603050405020304" pitchFamily="18" charset="0"/>
              </a:rPr>
              <a:t>Vendor provides 24/7/365 support</a:t>
            </a:r>
            <a:endParaRPr lang="en-US" sz="2800" dirty="0"/>
          </a:p>
        </p:txBody>
      </p:sp>
      <p:sp>
        <p:nvSpPr>
          <p:cNvPr id="3" name="Title 2">
            <a:extLst>
              <a:ext uri="{FF2B5EF4-FFF2-40B4-BE49-F238E27FC236}">
                <a16:creationId xmlns:a16="http://schemas.microsoft.com/office/drawing/2014/main" id="{9B9FA0BD-F5E9-4094-B3FC-0E8EC189FED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ONLINE LICENSING APPLICATION (ELX)</a:t>
            </a:r>
            <a:endParaRPr lang="en-US" dirty="0"/>
          </a:p>
        </p:txBody>
      </p:sp>
    </p:spTree>
    <p:extLst>
      <p:ext uri="{BB962C8B-B14F-4D97-AF65-F5344CB8AC3E}">
        <p14:creationId xmlns:p14="http://schemas.microsoft.com/office/powerpoint/2010/main" val="35141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939255-7302-414D-B29C-B33C03E780A6}"/>
              </a:ext>
            </a:extLst>
          </p:cNvPr>
          <p:cNvSpPr>
            <a:spLocks noGrp="1"/>
          </p:cNvSpPr>
          <p:nvPr>
            <p:ph type="body" idx="1"/>
          </p:nvPr>
        </p:nvSpPr>
        <p:spPr/>
        <p:txBody>
          <a:bodyPr/>
          <a:lstStyle/>
          <a:p>
            <a:endParaRPr lang="en-US" dirty="0"/>
          </a:p>
        </p:txBody>
      </p:sp>
      <p:sp>
        <p:nvSpPr>
          <p:cNvPr id="3" name="Title 2">
            <a:extLst>
              <a:ext uri="{FF2B5EF4-FFF2-40B4-BE49-F238E27FC236}">
                <a16:creationId xmlns:a16="http://schemas.microsoft.com/office/drawing/2014/main" id="{4CE5A4DF-56BC-4AD2-B32B-849C994EB4A3}"/>
              </a:ext>
            </a:extLst>
          </p:cNvPr>
          <p:cNvSpPr>
            <a:spLocks noGrp="1"/>
          </p:cNvSpPr>
          <p:nvPr>
            <p:ph type="title"/>
          </p:nvPr>
        </p:nvSpPr>
        <p:spPr>
          <a:xfrm>
            <a:off x="381000" y="1981201"/>
            <a:ext cx="6324600" cy="1645920"/>
          </a:xfrm>
        </p:spPr>
        <p:txBody>
          <a:bodyPr/>
          <a:lstStyle/>
          <a:p>
            <a:pPr algn="ctr"/>
            <a:r>
              <a:rPr lang="en-US" dirty="0">
                <a:latin typeface="Times New Roman" panose="02020603050405020304" pitchFamily="18" charset="0"/>
                <a:cs typeface="Times New Roman" panose="02020603050405020304" pitchFamily="18" charset="0"/>
              </a:rPr>
              <a:t>BOARD OF MEDICINE UPDATES</a:t>
            </a:r>
          </a:p>
        </p:txBody>
      </p:sp>
    </p:spTree>
    <p:extLst>
      <p:ext uri="{BB962C8B-B14F-4D97-AF65-F5344CB8AC3E}">
        <p14:creationId xmlns:p14="http://schemas.microsoft.com/office/powerpoint/2010/main" val="1923945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marR="0" algn="just">
              <a:spcBef>
                <a:spcPts val="0"/>
              </a:spcBef>
              <a:spcAft>
                <a:spcPts val="0"/>
              </a:spcAft>
            </a:pPr>
            <a:r>
              <a:rPr lang="en-US" sz="2400" dirty="0">
                <a:latin typeface="Times New Roman" panose="02020603050405020304" pitchFamily="18" charset="0"/>
                <a:cs typeface="Times New Roman" panose="02020603050405020304" pitchFamily="18" charset="0"/>
              </a:rPr>
              <a:t>To ensure </a:t>
            </a:r>
            <a:r>
              <a:rPr lang="en-US" sz="2400" dirty="0">
                <a:effectLst/>
                <a:latin typeface="Times New Roman" panose="02020603050405020304" pitchFamily="18" charset="0"/>
                <a:ea typeface="Times New Roman" panose="02020603050405020304" pitchFamily="18" charset="0"/>
              </a:rPr>
              <a:t>an adequate supply of physicians to staff hospitals, and to eliminate</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any</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administrative</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delays</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for</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physicians</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who</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qualify</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for</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full</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licensure,</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 Board</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of</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Registration in Medicine will </a:t>
            </a:r>
            <a:r>
              <a:rPr lang="en-US" sz="2400" i="1" dirty="0">
                <a:effectLst/>
                <a:latin typeface="Times New Roman" panose="02020603050405020304" pitchFamily="18" charset="0"/>
                <a:ea typeface="Times New Roman" panose="02020603050405020304" pitchFamily="18" charset="0"/>
              </a:rPr>
              <a:t>provisionally </a:t>
            </a:r>
            <a:r>
              <a:rPr lang="en-US" sz="2400" dirty="0">
                <a:effectLst/>
                <a:latin typeface="Times New Roman" panose="02020603050405020304" pitchFamily="18" charset="0"/>
                <a:ea typeface="Times New Roman" panose="02020603050405020304" pitchFamily="18" charset="0"/>
              </a:rPr>
              <a:t>issue a full license to qualifying</a:t>
            </a:r>
            <a:r>
              <a:rPr lang="en-US" sz="2400" spc="4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full</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license</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applicants</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who</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meet</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specific</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criteria.</a:t>
            </a:r>
          </a:p>
          <a:p>
            <a:pPr marL="0" marR="0" indent="0" algn="just">
              <a:spcBef>
                <a:spcPts val="0"/>
              </a:spcBef>
              <a:spcAft>
                <a:spcPts val="0"/>
              </a:spcAft>
              <a:buNone/>
            </a:pPr>
            <a:endParaRPr lang="en-US" sz="24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2400" dirty="0">
                <a:effectLst/>
                <a:latin typeface="Times New Roman" panose="02020603050405020304" pitchFamily="18" charset="0"/>
                <a:ea typeface="Times New Roman" panose="02020603050405020304" pitchFamily="18" charset="0"/>
              </a:rPr>
              <a:t>The</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provisionally</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issued</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full license</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will</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allow</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qualifying full licensees to practice medicine in Massachusetts while the Board completes the administrative review of the application</a:t>
            </a:r>
            <a:r>
              <a:rPr lang="en-US" sz="1800" dirty="0">
                <a:effectLst/>
                <a:latin typeface="Times New Roman" panose="02020603050405020304" pitchFamily="18" charset="0"/>
                <a:ea typeface="Times New Roman" panose="02020603050405020304" pitchFamily="18" charset="0"/>
              </a:rPr>
              <a:t>.</a:t>
            </a: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Board Policy 2023-03</a:t>
            </a:r>
            <a:br>
              <a:rPr lang="en-US" dirty="0">
                <a:latin typeface="Times New Roman" panose="02020603050405020304" pitchFamily="18" charset="0"/>
                <a:cs typeface="Times New Roman" panose="02020603050405020304" pitchFamily="18" charset="0"/>
              </a:rPr>
            </a:br>
            <a:r>
              <a:rPr lang="en-US" sz="1800" dirty="0">
                <a:effectLst/>
                <a:latin typeface="Times New Roman" panose="02020603050405020304" pitchFamily="18" charset="0"/>
                <a:ea typeface="Times New Roman" panose="02020603050405020304" pitchFamily="18" charset="0"/>
              </a:rPr>
              <a:t>PROVISIONALLY</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ISSUED</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FULL</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LICENSES FOR QUALIFIED APPLICANTS</a:t>
            </a:r>
            <a:endParaRPr lang="en-US" dirty="0"/>
          </a:p>
        </p:txBody>
      </p:sp>
    </p:spTree>
    <p:extLst>
      <p:ext uri="{BB962C8B-B14F-4D97-AF65-F5344CB8AC3E}">
        <p14:creationId xmlns:p14="http://schemas.microsoft.com/office/powerpoint/2010/main" val="1834971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marR="0" algn="just">
              <a:spcBef>
                <a:spcPts val="0"/>
              </a:spcBef>
              <a:spcAft>
                <a:spcPts val="0"/>
              </a:spcAft>
            </a:pPr>
            <a:r>
              <a:rPr lang="en-US" sz="2800" spc="0" dirty="0">
                <a:effectLst/>
                <a:latin typeface="Times New Roman" panose="02020603050405020304" pitchFamily="18" charset="0"/>
                <a:ea typeface="Times New Roman" panose="02020603050405020304" pitchFamily="18" charset="0"/>
              </a:rPr>
              <a:t>This</a:t>
            </a:r>
            <a:r>
              <a:rPr lang="en-US" sz="2800" spc="-1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policy</a:t>
            </a:r>
            <a:r>
              <a:rPr lang="en-US" sz="2800" spc="-1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shall</a:t>
            </a:r>
            <a:r>
              <a:rPr lang="en-US" sz="2800" spc="-1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apply</a:t>
            </a:r>
            <a:r>
              <a:rPr lang="en-US" sz="2800" spc="-2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in</a:t>
            </a:r>
            <a:r>
              <a:rPr lang="en-US" sz="2800" spc="-25"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those</a:t>
            </a:r>
            <a:r>
              <a:rPr lang="en-US" sz="2800" spc="-20" dirty="0">
                <a:effectLst/>
                <a:latin typeface="Times New Roman" panose="02020603050405020304" pitchFamily="18" charset="0"/>
                <a:ea typeface="Times New Roman" panose="02020603050405020304" pitchFamily="18" charset="0"/>
              </a:rPr>
              <a:t> </a:t>
            </a:r>
            <a:r>
              <a:rPr lang="en-US" sz="2800" spc="0" dirty="0">
                <a:effectLst/>
                <a:latin typeface="Times New Roman" panose="02020603050405020304" pitchFamily="18" charset="0"/>
                <a:ea typeface="Times New Roman" panose="02020603050405020304" pitchFamily="18" charset="0"/>
              </a:rPr>
              <a:t>instances</a:t>
            </a:r>
            <a:r>
              <a:rPr lang="en-US" sz="2800" spc="-10" dirty="0">
                <a:effectLst/>
                <a:latin typeface="Times New Roman" panose="02020603050405020304" pitchFamily="18" charset="0"/>
                <a:ea typeface="Times New Roman" panose="02020603050405020304" pitchFamily="18" charset="0"/>
              </a:rPr>
              <a:t> where:</a:t>
            </a:r>
            <a:endParaRPr lang="en-US" sz="2800" spc="0" dirty="0">
              <a:effectLst/>
              <a:latin typeface="Times New Roman" panose="02020603050405020304" pitchFamily="18" charset="0"/>
              <a:ea typeface="Times New Roman" panose="02020603050405020304" pitchFamily="18" charset="0"/>
            </a:endParaRPr>
          </a:p>
          <a:p>
            <a:pPr marL="742950" marR="0" lvl="1" indent="-285750" algn="just">
              <a:spcBef>
                <a:spcPts val="200"/>
              </a:spcBef>
              <a:spcAft>
                <a:spcPts val="0"/>
              </a:spcAft>
              <a:buFont typeface="+mj-lt"/>
              <a:buAutoNum type="alphaLcPeriod"/>
              <a:tabLst>
                <a:tab pos="989330" algn="l"/>
              </a:tabLst>
            </a:pPr>
            <a:r>
              <a:rPr lang="en-US" sz="2800" spc="-5" dirty="0">
                <a:effectLst/>
                <a:latin typeface="Times New Roman" panose="02020603050405020304" pitchFamily="18" charset="0"/>
                <a:ea typeface="Times New Roman" panose="02020603050405020304" pitchFamily="18" charset="0"/>
              </a:rPr>
              <a:t>an</a:t>
            </a:r>
            <a:r>
              <a:rPr lang="en-US" sz="2800" spc="-20"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applicant</a:t>
            </a:r>
            <a:r>
              <a:rPr lang="en-US" sz="2800" spc="-10"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has</a:t>
            </a:r>
            <a:r>
              <a:rPr lang="en-US" sz="2800" spc="-2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submitted</a:t>
            </a:r>
            <a:r>
              <a:rPr lang="en-US" sz="2800" spc="-2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a</a:t>
            </a:r>
            <a:r>
              <a:rPr lang="en-US" sz="2800" spc="-1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Full</a:t>
            </a:r>
            <a:r>
              <a:rPr lang="en-US" sz="2800" spc="-1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License</a:t>
            </a:r>
            <a:r>
              <a:rPr lang="en-US" sz="2800" spc="-1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Application</a:t>
            </a:r>
            <a:r>
              <a:rPr lang="en-US" sz="2800" spc="-30"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and</a:t>
            </a:r>
            <a:r>
              <a:rPr lang="en-US" sz="2800" spc="-1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application</a:t>
            </a:r>
            <a:r>
              <a:rPr lang="en-US" sz="2800" spc="-25" dirty="0">
                <a:effectLst/>
                <a:latin typeface="Times New Roman" panose="02020603050405020304" pitchFamily="18" charset="0"/>
                <a:ea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fee,</a:t>
            </a:r>
            <a:r>
              <a:rPr lang="en-US" sz="2800" spc="-15" dirty="0">
                <a:effectLst/>
                <a:latin typeface="Times New Roman" panose="02020603050405020304" pitchFamily="18" charset="0"/>
                <a:ea typeface="Times New Roman" panose="02020603050405020304" pitchFamily="18" charset="0"/>
              </a:rPr>
              <a:t> </a:t>
            </a:r>
            <a:r>
              <a:rPr lang="en-US" sz="2800" spc="-25" dirty="0">
                <a:effectLst/>
                <a:latin typeface="Times New Roman" panose="02020603050405020304" pitchFamily="18" charset="0"/>
                <a:ea typeface="Times New Roman" panose="02020603050405020304" pitchFamily="18" charset="0"/>
              </a:rPr>
              <a:t>and</a:t>
            </a:r>
            <a:endParaRPr lang="en-US" sz="2800" spc="-5" dirty="0">
              <a:effectLst/>
              <a:latin typeface="Times New Roman" panose="02020603050405020304" pitchFamily="18" charset="0"/>
              <a:ea typeface="Times New Roman" panose="02020603050405020304" pitchFamily="18" charset="0"/>
            </a:endParaRPr>
          </a:p>
          <a:p>
            <a:pPr marL="742950" marR="250825" lvl="1" indent="-285750" algn="just">
              <a:lnSpc>
                <a:spcPct val="115000"/>
              </a:lnSpc>
              <a:spcBef>
                <a:spcPts val="180"/>
              </a:spcBef>
              <a:spcAft>
                <a:spcPts val="0"/>
              </a:spcAft>
              <a:buFont typeface="+mj-lt"/>
              <a:buAutoNum type="alphaLcPeriod"/>
              <a:tabLst>
                <a:tab pos="989330" algn="l"/>
                <a:tab pos="990600" algn="l"/>
              </a:tabLst>
            </a:pPr>
            <a:r>
              <a:rPr lang="en-US" sz="2800" spc="-5" dirty="0">
                <a:effectLst/>
                <a:latin typeface="Times New Roman" panose="02020603050405020304" pitchFamily="18" charset="0"/>
                <a:ea typeface="Times New Roman" panose="02020603050405020304" pitchFamily="18" charset="0"/>
              </a:rPr>
              <a:t>A Massachusetts healthcare facility (as defined by M.G.L. c. 111, </a:t>
            </a:r>
            <a:r>
              <a:rPr lang="en-US" sz="2800" spc="-5"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2800" spc="-5" dirty="0">
                <a:effectLst/>
                <a:latin typeface="Times New Roman" panose="02020603050405020304" pitchFamily="18" charset="0"/>
                <a:ea typeface="Times New Roman" panose="02020603050405020304" pitchFamily="18" charset="0"/>
              </a:rPr>
              <a:t>1) has made a request to the Board’s Executive Director or Director of Licensing for issuance of a provisional license to the applicant.</a:t>
            </a: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Board Policy 2023-03</a:t>
            </a:r>
            <a:br>
              <a:rPr lang="en-US" dirty="0">
                <a:latin typeface="Times New Roman" panose="02020603050405020304" pitchFamily="18" charset="0"/>
                <a:cs typeface="Times New Roman" panose="02020603050405020304" pitchFamily="18" charset="0"/>
              </a:rPr>
            </a:br>
            <a:r>
              <a:rPr lang="en-US" sz="1800" dirty="0">
                <a:effectLst/>
                <a:latin typeface="Times New Roman" panose="02020603050405020304" pitchFamily="18" charset="0"/>
                <a:ea typeface="Times New Roman" panose="02020603050405020304" pitchFamily="18" charset="0"/>
              </a:rPr>
              <a:t>PROVISIONALLY</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ISSUED</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FULL</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LICENSES FOR QUALIFIED APPLICANTS</a:t>
            </a:r>
            <a:endParaRPr lang="en-US" dirty="0"/>
          </a:p>
        </p:txBody>
      </p:sp>
    </p:spTree>
    <p:extLst>
      <p:ext uri="{BB962C8B-B14F-4D97-AF65-F5344CB8AC3E}">
        <p14:creationId xmlns:p14="http://schemas.microsoft.com/office/powerpoint/2010/main" val="3765277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algn="just">
              <a:spcBef>
                <a:spcPts val="0"/>
              </a:spcBef>
              <a:spcAft>
                <a:spcPts val="0"/>
              </a:spcAft>
            </a:pPr>
            <a:r>
              <a:rPr lang="en-US" sz="1800" spc="-5" dirty="0">
                <a:effectLst/>
                <a:latin typeface="Times New Roman" panose="02020603050405020304" pitchFamily="18" charset="0"/>
                <a:ea typeface="Times New Roman" panose="02020603050405020304" pitchFamily="18" charset="0"/>
              </a:rPr>
              <a:t>The application includes an FCVS Physician Profile which includes the following </a:t>
            </a:r>
            <a:r>
              <a:rPr lang="en-US" sz="1800" spc="-10" dirty="0">
                <a:effectLst/>
                <a:latin typeface="Times New Roman" panose="02020603050405020304" pitchFamily="18" charset="0"/>
                <a:ea typeface="Times New Roman" panose="02020603050405020304" pitchFamily="18" charset="0"/>
              </a:rPr>
              <a:t>information</a:t>
            </a:r>
          </a:p>
          <a:p>
            <a:pPr marL="0" algn="just">
              <a:spcBef>
                <a:spcPts val="0"/>
              </a:spcBef>
              <a:spcAft>
                <a:spcPts val="0"/>
              </a:spcAft>
            </a:pPr>
            <a:endParaRPr lang="en-US" sz="1800" spc="-5" dirty="0">
              <a:latin typeface="Times New Roman" panose="02020603050405020304" pitchFamily="18" charset="0"/>
              <a:ea typeface="Times New Roman" panose="02020603050405020304" pitchFamily="18" charset="0"/>
            </a:endParaRPr>
          </a:p>
          <a:p>
            <a:pPr marL="0" algn="just">
              <a:spcBef>
                <a:spcPts val="0"/>
              </a:spcBef>
              <a:spcAft>
                <a:spcPts val="0"/>
              </a:spcAft>
            </a:pPr>
            <a:r>
              <a:rPr lang="en-US" sz="1800" spc="-5" dirty="0">
                <a:effectLst/>
                <a:latin typeface="Times New Roman" panose="02020603050405020304" pitchFamily="18" charset="0"/>
                <a:ea typeface="Times New Roman" panose="02020603050405020304" pitchFamily="18" charset="0"/>
              </a:rPr>
              <a:t>The</a:t>
            </a:r>
            <a:r>
              <a:rPr lang="en-US" sz="1800" spc="-5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applicant</a:t>
            </a:r>
            <a:r>
              <a:rPr lang="en-US" sz="1800" spc="-6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meets</a:t>
            </a:r>
            <a:r>
              <a:rPr lang="en-US" sz="1800" spc="-5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all</a:t>
            </a:r>
            <a:r>
              <a:rPr lang="en-US" sz="1800" spc="-5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statutory</a:t>
            </a:r>
            <a:r>
              <a:rPr lang="en-US" sz="1800" spc="-7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requirements</a:t>
            </a:r>
            <a:r>
              <a:rPr lang="en-US" sz="1800" spc="-5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for</a:t>
            </a:r>
            <a:r>
              <a:rPr lang="en-US" sz="1800" spc="-6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full</a:t>
            </a:r>
            <a:r>
              <a:rPr lang="en-US" sz="1800" spc="-5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licensure</a:t>
            </a:r>
            <a:r>
              <a:rPr lang="en-US" sz="1800" spc="-6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set</a:t>
            </a:r>
            <a:r>
              <a:rPr lang="en-US" sz="1800" spc="-5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in</a:t>
            </a:r>
            <a:r>
              <a:rPr lang="en-US" sz="1800" spc="-7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M.G.L.</a:t>
            </a:r>
            <a:r>
              <a:rPr lang="en-US" sz="1800" spc="-6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c.</a:t>
            </a:r>
            <a:r>
              <a:rPr lang="en-US" sz="1800" spc="-7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112</a:t>
            </a:r>
            <a:r>
              <a:rPr lang="en-US" sz="1800" spc="-6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except to</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the</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extent</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that</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primary</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source</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documentation</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not</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yet</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received</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by</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the</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Board</a:t>
            </a:r>
            <a:r>
              <a:rPr lang="en-US" sz="1800" spc="-3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may</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verify; </a:t>
            </a:r>
            <a:r>
              <a:rPr lang="en-US" sz="1800" spc="-20" dirty="0">
                <a:effectLst/>
                <a:latin typeface="Times New Roman" panose="02020603050405020304" pitchFamily="18" charset="0"/>
                <a:ea typeface="Times New Roman" panose="02020603050405020304" pitchFamily="18" charset="0"/>
              </a:rPr>
              <a:t>and</a:t>
            </a:r>
          </a:p>
          <a:p>
            <a:pPr marL="0" algn="just">
              <a:spcBef>
                <a:spcPts val="0"/>
              </a:spcBef>
              <a:spcAft>
                <a:spcPts val="0"/>
              </a:spcAft>
            </a:pPr>
            <a:endParaRPr lang="en-US" sz="1800" spc="-5" dirty="0">
              <a:latin typeface="Times New Roman" panose="02020603050405020304" pitchFamily="18" charset="0"/>
              <a:ea typeface="Times New Roman" panose="02020603050405020304" pitchFamily="18" charset="0"/>
            </a:endParaRPr>
          </a:p>
          <a:p>
            <a:pPr marL="0" algn="just">
              <a:spcBef>
                <a:spcPts val="0"/>
              </a:spcBef>
              <a:spcAft>
                <a:spcPts val="0"/>
              </a:spcAft>
            </a:pPr>
            <a:r>
              <a:rPr lang="en-US" sz="1800" spc="-5" dirty="0">
                <a:effectLst/>
                <a:latin typeface="Times New Roman" panose="02020603050405020304" pitchFamily="18" charset="0"/>
                <a:ea typeface="Times New Roman" panose="02020603050405020304" pitchFamily="18" charset="0"/>
              </a:rPr>
              <a:t>The</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Full</a:t>
            </a:r>
            <a:r>
              <a:rPr lang="en-US" sz="1800" spc="-20"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License</a:t>
            </a:r>
            <a:r>
              <a:rPr lang="en-US" sz="1800" spc="-25" dirty="0">
                <a:effectLst/>
                <a:latin typeface="Times New Roman" panose="02020603050405020304" pitchFamily="18" charset="0"/>
                <a:ea typeface="Times New Roman" panose="02020603050405020304" pitchFamily="18" charset="0"/>
              </a:rPr>
              <a:t> </a:t>
            </a:r>
            <a:r>
              <a:rPr lang="en-US" sz="1800" spc="-5" dirty="0">
                <a:effectLst/>
                <a:latin typeface="Times New Roman" panose="02020603050405020304" pitchFamily="18" charset="0"/>
                <a:ea typeface="Times New Roman" panose="02020603050405020304" pitchFamily="18" charset="0"/>
              </a:rPr>
              <a:t>Application</a:t>
            </a:r>
            <a:r>
              <a:rPr lang="en-US" sz="1800" spc="-25"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either </a:t>
            </a:r>
            <a:r>
              <a:rPr lang="en-US" sz="1800" spc="0" dirty="0">
                <a:effectLst/>
                <a:latin typeface="Times New Roman" panose="02020603050405020304" pitchFamily="18" charset="0"/>
                <a:ea typeface="Times New Roman" panose="02020603050405020304" pitchFamily="18" charset="0"/>
              </a:rPr>
              <a:t>does not require Licensing</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Committee review</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pursuant</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to</a:t>
            </a:r>
            <a:r>
              <a:rPr lang="en-US" sz="1800" spc="-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243</a:t>
            </a:r>
            <a:r>
              <a:rPr lang="en-US" sz="1800" spc="-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CMR</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2.00</a:t>
            </a:r>
            <a:r>
              <a:rPr lang="en-US" sz="1800" spc="-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and Policy 19-05, or has</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been</a:t>
            </a:r>
            <a:r>
              <a:rPr lang="en-US" sz="1800" spc="-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approved</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by</a:t>
            </a:r>
            <a:r>
              <a:rPr lang="en-US" sz="1800" spc="-2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the</a:t>
            </a:r>
            <a:r>
              <a:rPr lang="en-US" sz="1800" spc="-1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Chair</a:t>
            </a:r>
            <a:r>
              <a:rPr lang="en-US" sz="1800" spc="-1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of</a:t>
            </a:r>
            <a:r>
              <a:rPr lang="en-US" sz="1800" spc="-2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the</a:t>
            </a:r>
            <a:r>
              <a:rPr lang="en-US" sz="1800" spc="-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Board</a:t>
            </a:r>
            <a:r>
              <a:rPr lang="en-US" sz="1800" spc="-2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or his</a:t>
            </a:r>
            <a:r>
              <a:rPr lang="en-US" sz="1800" spc="-5"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designee.</a:t>
            </a:r>
          </a:p>
          <a:p>
            <a:pPr marL="0" algn="just">
              <a:spcBef>
                <a:spcPts val="0"/>
              </a:spcBef>
              <a:spcAft>
                <a:spcPts val="0"/>
              </a:spcAft>
            </a:pPr>
            <a:endParaRPr lang="en-US" sz="1800" spc="-10" dirty="0">
              <a:effectLst/>
              <a:latin typeface="Times New Roman" panose="02020603050405020304" pitchFamily="18" charset="0"/>
              <a:ea typeface="Times New Roman" panose="02020603050405020304" pitchFamily="18" charset="0"/>
            </a:endParaRPr>
          </a:p>
          <a:p>
            <a:pPr marL="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The provisionally issued full license shall be valid until either the Board approves the full license, or the Board has cancelled the provisionally issued license in accordance with this policy.</a:t>
            </a:r>
            <a:r>
              <a:rPr lang="en-US" sz="1800" spc="2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Written notice of approval, or cancellation, will be sent to the applicant.</a:t>
            </a:r>
            <a:endParaRPr lang="en-US" sz="1400" spc="0" dirty="0">
              <a:effectLst/>
              <a:latin typeface="Times New Roman" panose="02020603050405020304" pitchFamily="18" charset="0"/>
              <a:ea typeface="Times New Roman" panose="02020603050405020304" pitchFamily="18" charset="0"/>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Board Policy 2023-03</a:t>
            </a:r>
            <a:br>
              <a:rPr lang="en-US" dirty="0">
                <a:latin typeface="Times New Roman" panose="02020603050405020304" pitchFamily="18" charset="0"/>
                <a:cs typeface="Times New Roman" panose="02020603050405020304" pitchFamily="18" charset="0"/>
              </a:rPr>
            </a:br>
            <a:r>
              <a:rPr lang="en-US" sz="1800" dirty="0">
                <a:effectLst/>
                <a:latin typeface="Times New Roman" panose="02020603050405020304" pitchFamily="18" charset="0"/>
                <a:ea typeface="Times New Roman" panose="02020603050405020304" pitchFamily="18" charset="0"/>
              </a:rPr>
              <a:t>PROVISIONALLY</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ISSUED</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FULL</a:t>
            </a:r>
            <a:r>
              <a:rPr lang="en-US" sz="1800" spc="-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LICENSES FOR QUALIFIED APPLICANTS</a:t>
            </a:r>
            <a:endParaRPr lang="en-US" dirty="0"/>
          </a:p>
        </p:txBody>
      </p:sp>
    </p:spTree>
    <p:extLst>
      <p:ext uri="{BB962C8B-B14F-4D97-AF65-F5344CB8AC3E}">
        <p14:creationId xmlns:p14="http://schemas.microsoft.com/office/powerpoint/2010/main" val="4070356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marR="0" algn="just">
              <a:lnSpc>
                <a:spcPct val="115000"/>
              </a:lnSpc>
              <a:spcBef>
                <a:spcPts val="0"/>
              </a:spcBef>
              <a:spcAft>
                <a:spcPts val="1000"/>
              </a:spcAft>
            </a:pPr>
            <a:r>
              <a:rPr lang="en-US" sz="2400" kern="0" dirty="0">
                <a:effectLst/>
                <a:latin typeface="Times New Roman" panose="02020603050405020304" pitchFamily="18" charset="0"/>
                <a:ea typeface="Times New Roman" panose="02020603050405020304" pitchFamily="18" charset="0"/>
              </a:rPr>
              <a:t>On July 1, 2021, the United States Medical Licensing Examination (USMLE) reduced the number of total attempts allowed to an examinee taking Step 1, Step 2 CK or Step 3.</a:t>
            </a:r>
            <a:r>
              <a:rPr lang="en-US" sz="2400" kern="0" spc="20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Each examinee</a:t>
            </a:r>
            <a:r>
              <a:rPr lang="en-US" sz="2400" kern="0" spc="-2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is</a:t>
            </a:r>
            <a:r>
              <a:rPr lang="en-US" sz="2400" kern="0" spc="-1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now</a:t>
            </a:r>
            <a:r>
              <a:rPr lang="en-US" sz="2400" kern="0" spc="-2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limited to</a:t>
            </a:r>
            <a:r>
              <a:rPr lang="en-US" sz="2400" kern="0" spc="-3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4 attempts per Step </a:t>
            </a:r>
          </a:p>
          <a:p>
            <a:pPr marL="0" marR="0" algn="just">
              <a:lnSpc>
                <a:spcPct val="115000"/>
              </a:lnSpc>
              <a:spcBef>
                <a:spcPts val="0"/>
              </a:spcBef>
              <a:spcAft>
                <a:spcPts val="1000"/>
              </a:spcAft>
            </a:pPr>
            <a:r>
              <a:rPr lang="en-US" sz="2400" kern="0" dirty="0">
                <a:effectLst/>
                <a:latin typeface="Times New Roman" panose="02020603050405020304" pitchFamily="18" charset="0"/>
                <a:ea typeface="Times New Roman" panose="02020603050405020304" pitchFamily="18" charset="0"/>
              </a:rPr>
              <a:t>Examinees</a:t>
            </a:r>
            <a:r>
              <a:rPr lang="en-US" sz="2400" kern="0" spc="-1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who have</a:t>
            </a:r>
            <a:r>
              <a:rPr lang="en-US" sz="2400" kern="0" spc="-1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attempted</a:t>
            </a:r>
            <a:r>
              <a:rPr lang="en-US" sz="2400" kern="0" spc="-2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any USMLE Step four or</a:t>
            </a:r>
            <a:r>
              <a:rPr lang="en-US" sz="2400" kern="0" spc="-15"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more</a:t>
            </a:r>
            <a:r>
              <a:rPr lang="en-US" sz="2400" kern="0" spc="-15"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times without passing are ineligible to apply</a:t>
            </a:r>
            <a:r>
              <a:rPr lang="en-US" sz="2400" kern="0" spc="-15"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for completion of</a:t>
            </a:r>
            <a:r>
              <a:rPr lang="en-US" sz="2400" kern="0" spc="-45"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the USMLE </a:t>
            </a:r>
            <a:r>
              <a:rPr lang="en-US" sz="2400" kern="0" spc="-10" dirty="0">
                <a:effectLst/>
                <a:latin typeface="Times New Roman" panose="02020603050405020304" pitchFamily="18" charset="0"/>
                <a:ea typeface="Times New Roman" panose="02020603050405020304" pitchFamily="18" charset="0"/>
              </a:rPr>
              <a:t>examination</a:t>
            </a:r>
            <a:r>
              <a:rPr lang="en-US" sz="2400" kern="0" spc="-70" dirty="0">
                <a:effectLst/>
                <a:latin typeface="Times New Roman" panose="02020603050405020304" pitchFamily="18" charset="0"/>
                <a:ea typeface="Times New Roman" panose="02020603050405020304" pitchFamily="18" charset="0"/>
              </a:rPr>
              <a:t> </a:t>
            </a:r>
            <a:r>
              <a:rPr lang="en-US" sz="2400" kern="0" spc="-10" dirty="0">
                <a:effectLst/>
                <a:latin typeface="Times New Roman" panose="02020603050405020304" pitchFamily="18" charset="0"/>
                <a:ea typeface="Times New Roman" panose="02020603050405020304" pitchFamily="18" charset="0"/>
              </a:rPr>
              <a:t>sequence,</a:t>
            </a:r>
            <a:r>
              <a:rPr lang="en-US" sz="2400" kern="0" spc="-70" dirty="0">
                <a:effectLst/>
                <a:latin typeface="Times New Roman" panose="02020603050405020304" pitchFamily="18" charset="0"/>
                <a:ea typeface="Times New Roman" panose="02020603050405020304" pitchFamily="18" charset="0"/>
              </a:rPr>
              <a:t> </a:t>
            </a:r>
            <a:r>
              <a:rPr lang="en-US" sz="2400" kern="0" spc="-10" dirty="0">
                <a:effectLst/>
                <a:latin typeface="Times New Roman" panose="02020603050405020304" pitchFamily="18" charset="0"/>
                <a:ea typeface="Times New Roman" panose="02020603050405020304" pitchFamily="18" charset="0"/>
              </a:rPr>
              <a:t>with</a:t>
            </a:r>
            <a:r>
              <a:rPr lang="en-US" sz="2400" kern="0" spc="-65" dirty="0">
                <a:effectLst/>
                <a:latin typeface="Times New Roman" panose="02020603050405020304" pitchFamily="18" charset="0"/>
                <a:ea typeface="Times New Roman" panose="02020603050405020304" pitchFamily="18" charset="0"/>
              </a:rPr>
              <a:t> </a:t>
            </a:r>
            <a:r>
              <a:rPr lang="en-US" sz="2400" kern="0" spc="-10" dirty="0">
                <a:effectLst/>
                <a:latin typeface="Times New Roman" panose="02020603050405020304" pitchFamily="18" charset="0"/>
                <a:ea typeface="Times New Roman" panose="02020603050405020304" pitchFamily="18" charset="0"/>
              </a:rPr>
              <a:t>one</a:t>
            </a:r>
            <a:r>
              <a:rPr lang="en-US" sz="2400" kern="0" spc="-70" dirty="0">
                <a:effectLst/>
                <a:latin typeface="Times New Roman" panose="02020603050405020304" pitchFamily="18" charset="0"/>
                <a:ea typeface="Times New Roman" panose="02020603050405020304" pitchFamily="18" charset="0"/>
              </a:rPr>
              <a:t> </a:t>
            </a:r>
            <a:r>
              <a:rPr lang="en-US" sz="2400" kern="0" spc="-10" dirty="0">
                <a:effectLst/>
                <a:latin typeface="Times New Roman" panose="02020603050405020304" pitchFamily="18" charset="0"/>
                <a:ea typeface="Times New Roman" panose="02020603050405020304" pitchFamily="18" charset="0"/>
              </a:rPr>
              <a:t>exception</a:t>
            </a:r>
            <a:r>
              <a:rPr lang="en-US" sz="2400" kern="0" spc="-1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0" spc="-10" dirty="0">
              <a:latin typeface="Times New Roman" panose="02020603050405020304" pitchFamily="18" charset="0"/>
              <a:ea typeface="Times New Roman" panose="02020603050405020304" pitchFamily="18" charset="0"/>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pPr marL="0" marR="0" algn="ctr">
              <a:spcBef>
                <a:spcPts val="0"/>
              </a:spcBef>
              <a:spcAft>
                <a:spcPts val="0"/>
              </a:spcAft>
            </a:pPr>
            <a:r>
              <a:rPr lang="en-US" dirty="0">
                <a:latin typeface="Times New Roman" panose="02020603050405020304" pitchFamily="18" charset="0"/>
                <a:cs typeface="Times New Roman" panose="02020603050405020304" pitchFamily="18" charset="0"/>
              </a:rPr>
              <a:t>Board POLICY 2024-04</a:t>
            </a:r>
            <a:br>
              <a:rPr lang="en-US" dirty="0">
                <a:latin typeface="Times New Roman" panose="02020603050405020304" pitchFamily="18" charset="0"/>
                <a:cs typeface="Times New Roman" panose="02020603050405020304" pitchFamily="18" charset="0"/>
              </a:rPr>
            </a:br>
            <a:r>
              <a:rPr lang="en-US" sz="1800" u="sng" spc="-40" dirty="0">
                <a:effectLst/>
                <a:latin typeface="Times New Roman" panose="02020603050405020304" pitchFamily="18" charset="0"/>
                <a:ea typeface="Times New Roman" panose="02020603050405020304" pitchFamily="18" charset="0"/>
              </a:rPr>
              <a:t>PILOT POLICY ON</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BOARD</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SPONSORSHIP</a:t>
            </a:r>
            <a:br>
              <a:rPr lang="en-US" sz="1800" dirty="0">
                <a:effectLst/>
                <a:latin typeface="Times New Roman" panose="02020603050405020304" pitchFamily="18" charset="0"/>
                <a:ea typeface="Times New Roman" panose="02020603050405020304" pitchFamily="18" charset="0"/>
              </a:rPr>
            </a:br>
            <a:r>
              <a:rPr lang="en-US" sz="1800" u="sng" dirty="0">
                <a:effectLst/>
                <a:latin typeface="Times New Roman" panose="02020603050405020304" pitchFamily="18" charset="0"/>
                <a:ea typeface="Times New Roman" panose="02020603050405020304" pitchFamily="18" charset="0"/>
              </a:rPr>
              <a:t>FOR A FIFTH ATTEMPT AT USMLE STEP 3</a:t>
            </a:r>
            <a:br>
              <a:rPr lang="en-US" sz="1800" dirty="0">
                <a:effectLst/>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2199474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0" indent="0" eaLnBrk="1" hangingPunct="1">
              <a:spcBef>
                <a:spcPct val="0"/>
              </a:spcBef>
              <a:buClrTx/>
              <a:buNone/>
              <a:defRPr/>
            </a:pPr>
            <a:endParaRPr lang="en-US" sz="2400" spc="0" dirty="0">
              <a:solidFill>
                <a:srgbClr val="1F497D"/>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eaLnBrk="1" hangingPunct="1">
              <a:spcBef>
                <a:spcPct val="0"/>
              </a:spcBef>
              <a:buClrTx/>
              <a:buNone/>
              <a:defRPr/>
            </a:pPr>
            <a:endParaRPr lang="en-US" sz="2400" spc="0" dirty="0">
              <a:solidFill>
                <a:srgbClr val="1F497D"/>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lvl="0" indent="0" algn="ctr" eaLnBrk="1" hangingPunct="1">
              <a:spcBef>
                <a:spcPct val="0"/>
              </a:spcBef>
              <a:buClrTx/>
              <a:buNone/>
              <a:defRPr/>
            </a:pPr>
            <a:endParaRPr lang="en-US" sz="2800" spc="0" dirty="0">
              <a:solidFill>
                <a:srgbClr val="1F497D"/>
              </a:solidFill>
              <a:latin typeface="Times New Roman" panose="02020603050405020304" pitchFamily="18" charset="0"/>
              <a:cs typeface="Times New Roman" panose="02020603050405020304" pitchFamily="18" charset="0"/>
            </a:endParaRPr>
          </a:p>
          <a:p>
            <a:pPr marL="0" lvl="0" indent="0" algn="ctr" eaLnBrk="1" hangingPunct="1">
              <a:spcBef>
                <a:spcPct val="0"/>
              </a:spcBef>
              <a:buClrTx/>
              <a:buNone/>
              <a:defRPr/>
            </a:pPr>
            <a:endParaRPr lang="en-US" sz="2800" spc="0" dirty="0">
              <a:solidFill>
                <a:srgbClr val="1F497D"/>
              </a:solidFill>
              <a:latin typeface="Times New Roman" panose="02020603050405020304" pitchFamily="18" charset="0"/>
              <a:cs typeface="Times New Roman" panose="02020603050405020304" pitchFamily="18" charset="0"/>
            </a:endParaRPr>
          </a:p>
          <a:p>
            <a:pPr marL="0" lvl="0" indent="0" algn="ctr" eaLnBrk="1" hangingPunct="1">
              <a:spcBef>
                <a:spcPct val="0"/>
              </a:spcBef>
              <a:buClrTx/>
              <a:buNone/>
              <a:defRPr/>
            </a:pPr>
            <a:r>
              <a:rPr lang="en-US" sz="2800" spc="0" dirty="0">
                <a:solidFill>
                  <a:srgbClr val="1F497D"/>
                </a:solidFill>
                <a:latin typeface="Times New Roman" panose="02020603050405020304" pitchFamily="18" charset="0"/>
                <a:cs typeface="Times New Roman" panose="02020603050405020304" pitchFamily="18" charset="0"/>
              </a:rPr>
              <a:t>Michael Sinacola</a:t>
            </a:r>
          </a:p>
          <a:p>
            <a:pPr marL="0" lvl="0" indent="0" algn="ctr" eaLnBrk="1" hangingPunct="1">
              <a:spcBef>
                <a:spcPct val="0"/>
              </a:spcBef>
              <a:buClrTx/>
              <a:buNone/>
              <a:defRPr/>
            </a:pPr>
            <a:r>
              <a:rPr lang="en-US" sz="2800" spc="0" dirty="0">
                <a:solidFill>
                  <a:srgbClr val="1F497D"/>
                </a:solidFill>
                <a:latin typeface="Times New Roman" panose="02020603050405020304" pitchFamily="18" charset="0"/>
                <a:cs typeface="Times New Roman" panose="02020603050405020304" pitchFamily="18" charset="0"/>
              </a:rPr>
              <a:t>Director of Licensing</a:t>
            </a:r>
          </a:p>
        </p:txBody>
      </p:sp>
      <p:sp>
        <p:nvSpPr>
          <p:cNvPr id="3" name="Title 2"/>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Board Staff</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algn="just">
              <a:lnSpc>
                <a:spcPct val="115000"/>
              </a:lnSpc>
              <a:spcBef>
                <a:spcPts val="0"/>
              </a:spcBef>
              <a:spcAft>
                <a:spcPts val="1000"/>
              </a:spcAft>
            </a:pPr>
            <a:r>
              <a:rPr lang="en-US" sz="2400" spc="-10" dirty="0">
                <a:effectLst/>
                <a:latin typeface="Times New Roman" panose="02020603050405020304" pitchFamily="18" charset="0"/>
                <a:ea typeface="Times New Roman" panose="02020603050405020304" pitchFamily="18" charset="0"/>
              </a:rPr>
              <a:t>The</a:t>
            </a:r>
            <a:r>
              <a:rPr lang="en-US" sz="2400" spc="-65"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exception</a:t>
            </a:r>
            <a:r>
              <a:rPr lang="en-US" sz="2400" spc="-7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allows</a:t>
            </a:r>
            <a:r>
              <a:rPr lang="en-US" sz="2400" spc="-65"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a</a:t>
            </a:r>
            <a:r>
              <a:rPr lang="en-US" sz="2400" spc="-7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state</a:t>
            </a:r>
            <a:r>
              <a:rPr lang="en-US" sz="2400" spc="-7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medical</a:t>
            </a:r>
            <a:r>
              <a:rPr lang="en-US" sz="2400" spc="-65"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board</a:t>
            </a:r>
            <a:r>
              <a:rPr lang="en-US" sz="2400" spc="-7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to</a:t>
            </a:r>
            <a:r>
              <a:rPr lang="en-US" sz="2400" spc="-70" dirty="0">
                <a:effectLst/>
                <a:latin typeface="Times New Roman" panose="02020603050405020304" pitchFamily="18" charset="0"/>
                <a:ea typeface="Times New Roman" panose="02020603050405020304" pitchFamily="18" charset="0"/>
              </a:rPr>
              <a:t> </a:t>
            </a:r>
            <a:r>
              <a:rPr lang="en-US" sz="2400" spc="-10" dirty="0">
                <a:effectLst/>
                <a:latin typeface="Times New Roman" panose="02020603050405020304" pitchFamily="18" charset="0"/>
                <a:ea typeface="Times New Roman" panose="02020603050405020304" pitchFamily="18" charset="0"/>
              </a:rPr>
              <a:t>request </a:t>
            </a:r>
            <a:r>
              <a:rPr lang="en-US" sz="2400" dirty="0">
                <a:effectLst/>
                <a:latin typeface="Times New Roman" panose="02020603050405020304" pitchFamily="18" charset="0"/>
                <a:ea typeface="Times New Roman" panose="02020603050405020304" pitchFamily="18" charset="0"/>
              </a:rPr>
              <a:t>an additional administration in "unique and specific cases" in which the board feels strongly about doing so on behalf</a:t>
            </a:r>
            <a:r>
              <a:rPr lang="en-US" sz="2400" spc="-5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of</a:t>
            </a:r>
            <a:r>
              <a:rPr lang="en-US" sz="2400" spc="-2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an individual who "would be eligible for licensure in that state if they passed USMLE.”</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0" algn="just">
              <a:lnSpc>
                <a:spcPct val="115000"/>
              </a:lnSpc>
              <a:spcBef>
                <a:spcPts val="0"/>
              </a:spcBef>
              <a:spcAft>
                <a:spcPts val="10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Massachusetts Board has adopted Policy 2020-04 to allow an examinee who has failed Step 3 and seeks the Board’s sponsorship for a fifth attempt.</a:t>
            </a:r>
            <a:endParaRPr lang="en-US" sz="1800" dirty="0">
              <a:effectLst/>
              <a:latin typeface="Times New Roman" panose="02020603050405020304" pitchFamily="18" charset="0"/>
              <a:ea typeface="Times New Roman" panose="02020603050405020304" pitchFamily="18" charset="0"/>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pPr marL="0" marR="0" algn="ctr">
              <a:spcBef>
                <a:spcPts val="0"/>
              </a:spcBef>
              <a:spcAft>
                <a:spcPts val="0"/>
              </a:spcAft>
            </a:pPr>
            <a:r>
              <a:rPr lang="en-US" dirty="0">
                <a:latin typeface="Times New Roman" panose="02020603050405020304" pitchFamily="18" charset="0"/>
                <a:cs typeface="Times New Roman" panose="02020603050405020304" pitchFamily="18" charset="0"/>
              </a:rPr>
              <a:t>Board POLICY 2024-04</a:t>
            </a:r>
            <a:br>
              <a:rPr lang="en-US" dirty="0">
                <a:latin typeface="Times New Roman" panose="02020603050405020304" pitchFamily="18" charset="0"/>
                <a:cs typeface="Times New Roman" panose="02020603050405020304" pitchFamily="18" charset="0"/>
              </a:rPr>
            </a:br>
            <a:r>
              <a:rPr lang="en-US" sz="1800" u="sng" spc="-40" dirty="0">
                <a:effectLst/>
                <a:latin typeface="Times New Roman" panose="02020603050405020304" pitchFamily="18" charset="0"/>
                <a:ea typeface="Times New Roman" panose="02020603050405020304" pitchFamily="18" charset="0"/>
              </a:rPr>
              <a:t>PILOT POLICY ON</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BOARD</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SPONSORSHIP</a:t>
            </a:r>
            <a:br>
              <a:rPr lang="en-US" sz="1800" dirty="0">
                <a:effectLst/>
                <a:latin typeface="Times New Roman" panose="02020603050405020304" pitchFamily="18" charset="0"/>
                <a:ea typeface="Times New Roman" panose="02020603050405020304" pitchFamily="18" charset="0"/>
              </a:rPr>
            </a:br>
            <a:r>
              <a:rPr lang="en-US" sz="1800" u="sng" dirty="0">
                <a:effectLst/>
                <a:latin typeface="Times New Roman" panose="02020603050405020304" pitchFamily="18" charset="0"/>
                <a:ea typeface="Times New Roman" panose="02020603050405020304" pitchFamily="18" charset="0"/>
              </a:rPr>
              <a:t>FOR A FIFTH ATTEMPT AT USMLE STEP 3</a:t>
            </a:r>
            <a:br>
              <a:rPr lang="en-US" sz="1800" dirty="0">
                <a:effectLst/>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1604445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marR="0">
              <a:spcBef>
                <a:spcPts val="0"/>
              </a:spcBef>
              <a:spcAft>
                <a:spcPts val="0"/>
              </a:spcAft>
            </a:pPr>
            <a:r>
              <a:rPr lang="en-US" spc="-10" dirty="0">
                <a:effectLst/>
                <a:latin typeface="Times New Roman" panose="02020603050405020304" pitchFamily="18" charset="0"/>
                <a:ea typeface="Times New Roman" panose="02020603050405020304" pitchFamily="18" charset="0"/>
              </a:rPr>
              <a:t>To</a:t>
            </a:r>
            <a:r>
              <a:rPr lang="en-US" spc="-5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be</a:t>
            </a:r>
            <a:r>
              <a:rPr lang="en-US" spc="-3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eligible</a:t>
            </a:r>
            <a:r>
              <a:rPr lang="en-US" spc="-4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to</a:t>
            </a:r>
            <a:r>
              <a:rPr lang="en-US" spc="-4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request</a:t>
            </a:r>
            <a:r>
              <a:rPr lang="en-US" spc="-4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a</a:t>
            </a:r>
            <a:r>
              <a:rPr lang="en-US" spc="-5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Fifth</a:t>
            </a:r>
            <a:r>
              <a:rPr lang="en-US" spc="-3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Attempt,</a:t>
            </a:r>
            <a:r>
              <a:rPr lang="en-US" spc="-4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examines</a:t>
            </a:r>
            <a:r>
              <a:rPr lang="en-US" spc="-4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must:</a:t>
            </a:r>
            <a:endParaRPr lang="en-US"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20700" algn="l"/>
              </a:tabLst>
            </a:pPr>
            <a:r>
              <a:rPr lang="en-US" spc="-10" dirty="0">
                <a:effectLst/>
                <a:latin typeface="Times New Roman" panose="02020603050405020304" pitchFamily="18" charset="0"/>
                <a:ea typeface="Symbol" panose="05050102010706020507" pitchFamily="18" charset="2"/>
                <a:cs typeface="Symbol" panose="05050102010706020507" pitchFamily="18" charset="2"/>
              </a:rPr>
              <a:t>Demonstrate</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that</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“unique</a:t>
            </a:r>
            <a:r>
              <a:rPr lang="en-US" spc="-65"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and</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specific”</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circumstances</a:t>
            </a:r>
            <a:r>
              <a:rPr lang="en-US" spc="-55"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existing</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supporting</a:t>
            </a:r>
            <a:r>
              <a:rPr lang="en-US" spc="-65"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their</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10" dirty="0">
                <a:effectLst/>
                <a:latin typeface="Times New Roman" panose="02020603050405020304" pitchFamily="18" charset="0"/>
                <a:ea typeface="Symbol" panose="05050102010706020507" pitchFamily="18" charset="2"/>
                <a:cs typeface="Symbol" panose="05050102010706020507" pitchFamily="18" charset="2"/>
              </a:rPr>
              <a:t>request.</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520700" algn="l"/>
              </a:tabLst>
            </a:pPr>
            <a:r>
              <a:rPr lang="en-US" spc="0" dirty="0">
                <a:effectLst/>
                <a:latin typeface="Times New Roman" panose="02020603050405020304" pitchFamily="18" charset="0"/>
                <a:ea typeface="Symbol" panose="05050102010706020507" pitchFamily="18" charset="2"/>
                <a:cs typeface="Symbol" panose="05050102010706020507" pitchFamily="18" charset="2"/>
              </a:rPr>
              <a:t>Show</a:t>
            </a:r>
            <a:r>
              <a:rPr lang="en-US" spc="-80"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they</a:t>
            </a:r>
            <a:r>
              <a:rPr lang="en-US" spc="-75" dirty="0">
                <a:effectLst/>
                <a:latin typeface="Times New Roman" panose="02020603050405020304" pitchFamily="18" charset="0"/>
                <a:ea typeface="Symbol" panose="05050102010706020507" pitchFamily="18" charset="2"/>
                <a:cs typeface="Symbol" panose="05050102010706020507" pitchFamily="18" charset="2"/>
              </a:rPr>
              <a:t> otherwise </a:t>
            </a:r>
            <a:r>
              <a:rPr lang="en-US" spc="0" dirty="0">
                <a:effectLst/>
                <a:latin typeface="Times New Roman" panose="02020603050405020304" pitchFamily="18" charset="0"/>
                <a:ea typeface="Symbol" panose="05050102010706020507" pitchFamily="18" charset="2"/>
                <a:cs typeface="Symbol" panose="05050102010706020507" pitchFamily="18" charset="2"/>
              </a:rPr>
              <a:t>meet</a:t>
            </a:r>
            <a:r>
              <a:rPr lang="en-US" spc="-80"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the</a:t>
            </a:r>
            <a:r>
              <a:rPr lang="en-US" spc="-75"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statutory</a:t>
            </a:r>
            <a:r>
              <a:rPr lang="en-US" spc="-75"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requirements</a:t>
            </a:r>
            <a:r>
              <a:rPr lang="en-US" spc="-80"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for</a:t>
            </a:r>
            <a:r>
              <a:rPr lang="en-US" spc="-80"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licensure</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in</a:t>
            </a:r>
            <a:r>
              <a:rPr lang="en-US" spc="-75"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Mass.</a:t>
            </a:r>
            <a:r>
              <a:rPr lang="en-US" spc="-45" dirty="0">
                <a:effectLst/>
                <a:latin typeface="Times New Roman" panose="02020603050405020304" pitchFamily="18" charset="0"/>
                <a:ea typeface="Symbol" panose="05050102010706020507" pitchFamily="18" charset="2"/>
                <a:cs typeface="Symbol" panose="05050102010706020507" pitchFamily="18" charset="2"/>
              </a:rPr>
              <a:t> </a:t>
            </a:r>
            <a:r>
              <a:rPr lang="en-US" spc="0" dirty="0">
                <a:effectLst/>
                <a:latin typeface="Times New Roman" panose="02020603050405020304" pitchFamily="18" charset="0"/>
                <a:ea typeface="Symbol" panose="05050102010706020507" pitchFamily="18" charset="2"/>
                <a:cs typeface="Symbol" panose="05050102010706020507" pitchFamily="18" charset="2"/>
              </a:rPr>
              <a:t>Gen.</a:t>
            </a:r>
            <a:r>
              <a:rPr lang="en-US" spc="-7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Laws </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457200" marR="0" indent="0">
              <a:spcBef>
                <a:spcPts val="0"/>
              </a:spcBef>
              <a:spcAft>
                <a:spcPts val="0"/>
              </a:spcAft>
              <a:tabLst>
                <a:tab pos="520700" algn="l"/>
              </a:tabLst>
            </a:pPr>
            <a:r>
              <a:rPr lang="en-US" dirty="0">
                <a:effectLst/>
                <a:latin typeface="Times New Roman" panose="02020603050405020304" pitchFamily="18" charset="0"/>
                <a:ea typeface="Times New Roman" panose="02020603050405020304" pitchFamily="18" charset="0"/>
              </a:rPr>
              <a:t>c.</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112</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if</a:t>
            </a:r>
            <a:r>
              <a:rPr lang="en-US" spc="-1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they</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passed</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6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exam</a:t>
            </a:r>
            <a:r>
              <a:rPr lang="en-US" spc="-7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on</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fifth</a:t>
            </a:r>
            <a:r>
              <a:rPr lang="en-US" spc="-7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attempt;</a:t>
            </a:r>
            <a:endParaRPr lang="en-US"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520700" algn="l"/>
              </a:tabLst>
            </a:pPr>
            <a:r>
              <a:rPr lang="en-US" spc="-30" dirty="0">
                <a:effectLst/>
                <a:latin typeface="Times New Roman" panose="02020603050405020304" pitchFamily="18" charset="0"/>
                <a:ea typeface="Symbol" panose="05050102010706020507" pitchFamily="18" charset="2"/>
                <a:cs typeface="Symbol" panose="05050102010706020507" pitchFamily="18" charset="2"/>
              </a:rPr>
              <a:t>Submit</a:t>
            </a:r>
            <a:r>
              <a:rPr lang="en-US" spc="-5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a</a:t>
            </a:r>
            <a:r>
              <a:rPr lang="en-US" spc="-5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completed</a:t>
            </a:r>
            <a:r>
              <a:rPr lang="en-US" spc="-6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Request</a:t>
            </a:r>
            <a:r>
              <a:rPr lang="en-US" spc="-6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Form</a:t>
            </a:r>
            <a:r>
              <a:rPr lang="en-US" spc="-4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and</a:t>
            </a:r>
            <a:r>
              <a:rPr lang="en-US" spc="-2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Documentation;</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457200" algn="l"/>
              </a:tabLst>
            </a:pPr>
            <a:r>
              <a:rPr lang="en-US" spc="-20" dirty="0">
                <a:effectLst/>
                <a:latin typeface="Times New Roman" panose="02020603050405020304" pitchFamily="18" charset="0"/>
                <a:ea typeface="Symbol" panose="05050102010706020507" pitchFamily="18" charset="2"/>
                <a:cs typeface="Symbol" panose="05050102010706020507" pitchFamily="18" charset="2"/>
              </a:rPr>
              <a:t>Not</a:t>
            </a:r>
            <a:r>
              <a:rPr lang="en-US" spc="-6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have</a:t>
            </a:r>
            <a:r>
              <a:rPr lang="en-US" spc="-4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any</a:t>
            </a:r>
            <a:r>
              <a:rPr lang="en-US" spc="-6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medical</a:t>
            </a:r>
            <a:r>
              <a:rPr lang="en-US" spc="-35"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or physical</a:t>
            </a:r>
            <a:r>
              <a:rPr lang="en-US" spc="-35"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condition</a:t>
            </a:r>
            <a:r>
              <a:rPr lang="en-US" spc="-6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that</a:t>
            </a:r>
            <a:r>
              <a:rPr lang="en-US" spc="-35"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currently</a:t>
            </a:r>
            <a:r>
              <a:rPr lang="en-US" spc="-5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impairs</a:t>
            </a:r>
            <a:r>
              <a:rPr lang="en-US" spc="-45"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the</a:t>
            </a:r>
            <a:r>
              <a:rPr lang="en-US" spc="-50"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ability</a:t>
            </a:r>
            <a:r>
              <a:rPr lang="en-US" spc="-35"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to</a:t>
            </a:r>
            <a:r>
              <a:rPr lang="en-US" spc="-25" dirty="0">
                <a:effectLst/>
                <a:latin typeface="Times New Roman" panose="02020603050405020304" pitchFamily="18" charset="0"/>
                <a:ea typeface="Symbol" panose="05050102010706020507" pitchFamily="18" charset="2"/>
                <a:cs typeface="Symbol" panose="05050102010706020507" pitchFamily="18" charset="2"/>
              </a:rPr>
              <a:t> </a:t>
            </a:r>
            <a:r>
              <a:rPr lang="en-US" spc="-20" dirty="0">
                <a:effectLst/>
                <a:latin typeface="Times New Roman" panose="02020603050405020304" pitchFamily="18" charset="0"/>
                <a:ea typeface="Symbol" panose="05050102010706020507" pitchFamily="18" charset="2"/>
                <a:cs typeface="Symbol" panose="05050102010706020507" pitchFamily="18" charset="2"/>
              </a:rPr>
              <a:t>practice </a:t>
            </a:r>
            <a:r>
              <a:rPr lang="en-US" spc="0" dirty="0">
                <a:effectLst/>
                <a:latin typeface="Times New Roman" panose="02020603050405020304" pitchFamily="18" charset="0"/>
                <a:ea typeface="Symbol" panose="05050102010706020507" pitchFamily="18" charset="2"/>
                <a:cs typeface="Symbol" panose="05050102010706020507" pitchFamily="18" charset="2"/>
              </a:rPr>
              <a:t>medicine safely;</a:t>
            </a:r>
          </a:p>
          <a:p>
            <a:pPr marL="342900" marR="0" lvl="0" indent="-342900">
              <a:spcBef>
                <a:spcPts val="0"/>
              </a:spcBef>
              <a:spcAft>
                <a:spcPts val="0"/>
              </a:spcAft>
              <a:buFont typeface="Symbol" panose="05050102010706020507" pitchFamily="18" charset="2"/>
              <a:buChar char=""/>
              <a:tabLst>
                <a:tab pos="521335" algn="l"/>
              </a:tabLst>
            </a:pPr>
            <a:r>
              <a:rPr lang="en-US" spc="-40" dirty="0">
                <a:effectLst/>
                <a:latin typeface="Times New Roman" panose="02020603050405020304" pitchFamily="18" charset="0"/>
                <a:ea typeface="Symbol" panose="05050102010706020507" pitchFamily="18" charset="2"/>
                <a:cs typeface="Symbol" panose="05050102010706020507" pitchFamily="18" charset="2"/>
              </a:rPr>
              <a:t>Provide</a:t>
            </a:r>
            <a:r>
              <a:rPr lang="en-US" spc="15" dirty="0">
                <a:effectLst/>
                <a:latin typeface="Times New Roman" panose="02020603050405020304" pitchFamily="18" charset="0"/>
                <a:ea typeface="Symbol" panose="05050102010706020507" pitchFamily="18" charset="2"/>
                <a:cs typeface="Symbol" panose="05050102010706020507" pitchFamily="18" charset="2"/>
              </a:rPr>
              <a:t> </a:t>
            </a:r>
            <a:r>
              <a:rPr lang="en-US" spc="-40" dirty="0">
                <a:effectLst/>
                <a:latin typeface="Times New Roman" panose="02020603050405020304" pitchFamily="18" charset="0"/>
                <a:ea typeface="Symbol" panose="05050102010706020507" pitchFamily="18" charset="2"/>
                <a:cs typeface="Symbol" panose="05050102010706020507" pitchFamily="18" charset="2"/>
              </a:rPr>
              <a:t>official</a:t>
            </a:r>
            <a:r>
              <a:rPr lang="en-US" spc="40" dirty="0">
                <a:effectLst/>
                <a:latin typeface="Times New Roman" panose="02020603050405020304" pitchFamily="18" charset="0"/>
                <a:ea typeface="Symbol" panose="05050102010706020507" pitchFamily="18" charset="2"/>
                <a:cs typeface="Symbol" panose="05050102010706020507" pitchFamily="18" charset="2"/>
              </a:rPr>
              <a:t> </a:t>
            </a:r>
            <a:r>
              <a:rPr lang="en-US" spc="-40" dirty="0">
                <a:effectLst/>
                <a:latin typeface="Times New Roman" panose="02020603050405020304" pitchFamily="18" charset="0"/>
                <a:ea typeface="Symbol" panose="05050102010706020507" pitchFamily="18" charset="2"/>
                <a:cs typeface="Symbol" panose="05050102010706020507" pitchFamily="18" charset="2"/>
              </a:rPr>
              <a:t>examination</a:t>
            </a:r>
            <a:r>
              <a:rPr lang="en-US" spc="35" dirty="0">
                <a:effectLst/>
                <a:latin typeface="Times New Roman" panose="02020603050405020304" pitchFamily="18" charset="0"/>
                <a:ea typeface="Symbol" panose="05050102010706020507" pitchFamily="18" charset="2"/>
                <a:cs typeface="Symbol" panose="05050102010706020507" pitchFamily="18" charset="2"/>
              </a:rPr>
              <a:t> </a:t>
            </a:r>
            <a:r>
              <a:rPr lang="en-US" spc="-40" dirty="0">
                <a:effectLst/>
                <a:latin typeface="Times New Roman" panose="02020603050405020304" pitchFamily="18" charset="0"/>
                <a:ea typeface="Symbol" panose="05050102010706020507" pitchFamily="18" charset="2"/>
                <a:cs typeface="Symbol" panose="05050102010706020507" pitchFamily="18" charset="2"/>
              </a:rPr>
              <a:t>scores;</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521335" algn="l"/>
              </a:tabLst>
            </a:pPr>
            <a:r>
              <a:rPr lang="en-US" spc="-30" dirty="0">
                <a:effectLst/>
                <a:latin typeface="Times New Roman" panose="02020603050405020304" pitchFamily="18" charset="0"/>
                <a:ea typeface="Symbol" panose="05050102010706020507" pitchFamily="18" charset="2"/>
                <a:cs typeface="Symbol" panose="05050102010706020507" pitchFamily="18" charset="2"/>
              </a:rPr>
              <a:t>Verify</a:t>
            </a:r>
            <a:r>
              <a:rPr lang="en-US" spc="-5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medical</a:t>
            </a:r>
            <a:r>
              <a:rPr lang="en-US" spc="-4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school</a:t>
            </a:r>
            <a:r>
              <a:rPr lang="en-US" spc="-4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education;</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521970" algn="l"/>
              </a:tabLst>
            </a:pPr>
            <a:r>
              <a:rPr lang="en-US" spc="-30" dirty="0">
                <a:effectLst/>
                <a:latin typeface="Times New Roman" panose="02020603050405020304" pitchFamily="18" charset="0"/>
                <a:ea typeface="Symbol" panose="05050102010706020507" pitchFamily="18" charset="2"/>
                <a:cs typeface="Symbol" panose="05050102010706020507" pitchFamily="18" charset="2"/>
              </a:rPr>
              <a:t>Verify</a:t>
            </a:r>
            <a:r>
              <a:rPr lang="en-US" spc="-1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postgraduate</a:t>
            </a:r>
            <a:r>
              <a:rPr lang="en-US" spc="-1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training,</a:t>
            </a:r>
            <a:r>
              <a:rPr lang="en-US" spc="3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if</a:t>
            </a:r>
            <a:r>
              <a:rPr lang="en-US" spc="-12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any;</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521970" algn="l"/>
              </a:tabLst>
            </a:pPr>
            <a:r>
              <a:rPr lang="en-US" spc="-40" dirty="0">
                <a:effectLst/>
                <a:latin typeface="Times New Roman" panose="02020603050405020304" pitchFamily="18" charset="0"/>
                <a:ea typeface="Symbol" panose="05050102010706020507" pitchFamily="18" charset="2"/>
                <a:cs typeface="Symbol" panose="05050102010706020507" pitchFamily="18" charset="2"/>
              </a:rPr>
              <a:t>Provide</a:t>
            </a:r>
            <a:r>
              <a:rPr lang="en-US" spc="-45" dirty="0">
                <a:effectLst/>
                <a:latin typeface="Times New Roman" panose="02020603050405020304" pitchFamily="18" charset="0"/>
                <a:ea typeface="Symbol" panose="05050102010706020507" pitchFamily="18" charset="2"/>
                <a:cs typeface="Symbol" panose="05050102010706020507" pitchFamily="18" charset="2"/>
              </a:rPr>
              <a:t> </a:t>
            </a:r>
            <a:r>
              <a:rPr lang="en-US" spc="-40" dirty="0">
                <a:effectLst/>
                <a:latin typeface="Times New Roman" panose="02020603050405020304" pitchFamily="18" charset="0"/>
                <a:ea typeface="Symbol" panose="05050102010706020507" pitchFamily="18" charset="2"/>
                <a:cs typeface="Symbol" panose="05050102010706020507" pitchFamily="18" charset="2"/>
              </a:rPr>
              <a:t>an</a:t>
            </a:r>
            <a:r>
              <a:rPr lang="en-US" spc="-50" dirty="0">
                <a:effectLst/>
                <a:latin typeface="Times New Roman" panose="02020603050405020304" pitchFamily="18" charset="0"/>
                <a:ea typeface="Symbol" panose="05050102010706020507" pitchFamily="18" charset="2"/>
                <a:cs typeface="Symbol" panose="05050102010706020507" pitchFamily="18" charset="2"/>
              </a:rPr>
              <a:t> </a:t>
            </a:r>
            <a:r>
              <a:rPr lang="en-US" spc="-40" dirty="0">
                <a:effectLst/>
                <a:latin typeface="Times New Roman" panose="02020603050405020304" pitchFamily="18" charset="0"/>
                <a:ea typeface="Symbol" panose="05050102010706020507" pitchFamily="18" charset="2"/>
                <a:cs typeface="Symbol" panose="05050102010706020507" pitchFamily="18" charset="2"/>
              </a:rPr>
              <a:t>NPDB</a:t>
            </a:r>
            <a:r>
              <a:rPr lang="en-US" spc="-15" dirty="0">
                <a:effectLst/>
                <a:latin typeface="Times New Roman" panose="02020603050405020304" pitchFamily="18" charset="0"/>
                <a:ea typeface="Symbol" panose="05050102010706020507" pitchFamily="18" charset="2"/>
                <a:cs typeface="Symbol" panose="05050102010706020507" pitchFamily="18" charset="2"/>
              </a:rPr>
              <a:t> </a:t>
            </a:r>
            <a:r>
              <a:rPr lang="en-US" spc="-40" dirty="0">
                <a:effectLst/>
                <a:latin typeface="Times New Roman" panose="02020603050405020304" pitchFamily="18" charset="0"/>
                <a:ea typeface="Symbol" panose="05050102010706020507" pitchFamily="18" charset="2"/>
                <a:cs typeface="Symbol" panose="05050102010706020507" pitchFamily="18" charset="2"/>
              </a:rPr>
              <a:t>report;</a:t>
            </a:r>
            <a:endParaRPr lang="en-US" spc="0" dirty="0">
              <a:effectLst/>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521970" algn="l"/>
              </a:tabLst>
            </a:pPr>
            <a:r>
              <a:rPr lang="en-US" spc="-30" dirty="0">
                <a:effectLst/>
                <a:latin typeface="Times New Roman" panose="02020603050405020304" pitchFamily="18" charset="0"/>
                <a:ea typeface="Symbol" panose="05050102010706020507" pitchFamily="18" charset="2"/>
                <a:cs typeface="Symbol" panose="05050102010706020507" pitchFamily="18" charset="2"/>
              </a:rPr>
              <a:t>Provide</a:t>
            </a:r>
            <a:r>
              <a:rPr lang="en-US" spc="-4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an</a:t>
            </a:r>
            <a:r>
              <a:rPr lang="en-US" spc="-4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ECFMG</a:t>
            </a:r>
            <a:r>
              <a:rPr lang="en-US" spc="-2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certificate,</a:t>
            </a:r>
            <a:r>
              <a:rPr lang="en-US" spc="-10"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if</a:t>
            </a:r>
            <a:r>
              <a:rPr lang="en-US" spc="-145" dirty="0">
                <a:effectLst/>
                <a:latin typeface="Times New Roman" panose="02020603050405020304" pitchFamily="18" charset="0"/>
                <a:ea typeface="Symbol" panose="05050102010706020507" pitchFamily="18" charset="2"/>
                <a:cs typeface="Symbol" panose="05050102010706020507" pitchFamily="18" charset="2"/>
              </a:rPr>
              <a:t> </a:t>
            </a:r>
            <a:r>
              <a:rPr lang="en-US" spc="-30" dirty="0">
                <a:effectLst/>
                <a:latin typeface="Times New Roman" panose="02020603050405020304" pitchFamily="18" charset="0"/>
                <a:ea typeface="Symbol" panose="05050102010706020507" pitchFamily="18" charset="2"/>
                <a:cs typeface="Symbol" panose="05050102010706020507" pitchFamily="18" charset="2"/>
              </a:rPr>
              <a:t>applicable.</a:t>
            </a:r>
          </a:p>
          <a:p>
            <a:pPr marL="342900" marR="0" lvl="0" indent="-342900">
              <a:spcBef>
                <a:spcPts val="0"/>
              </a:spcBef>
              <a:spcAft>
                <a:spcPts val="0"/>
              </a:spcAft>
              <a:buFont typeface="Symbol" panose="05050102010706020507" pitchFamily="18" charset="2"/>
              <a:buChar char=""/>
              <a:tabLst>
                <a:tab pos="521970" algn="l"/>
              </a:tabLst>
            </a:pPr>
            <a:endParaRPr lang="en-US" sz="1800" spc="-30" dirty="0">
              <a:latin typeface="Times New Roman" panose="02020603050405020304" pitchFamily="18" charset="0"/>
              <a:ea typeface="Symbol" panose="05050102010706020507" pitchFamily="18" charset="2"/>
              <a:cs typeface="Symbol" panose="05050102010706020507" pitchFamily="18" charset="2"/>
            </a:endParaRPr>
          </a:p>
          <a:p>
            <a:pPr marL="342900" marR="0" lvl="0" indent="-342900">
              <a:spcBef>
                <a:spcPts val="0"/>
              </a:spcBef>
              <a:spcAft>
                <a:spcPts val="0"/>
              </a:spcAft>
              <a:buFont typeface="Symbol" panose="05050102010706020507" pitchFamily="18" charset="2"/>
              <a:buChar char=""/>
              <a:tabLst>
                <a:tab pos="521970" algn="l"/>
              </a:tabLst>
            </a:pPr>
            <a:endParaRPr lang="en-US" sz="1800" spc="0" dirty="0">
              <a:effectLst/>
              <a:latin typeface="Times New Roman" panose="02020603050405020304" pitchFamily="18" charset="0"/>
              <a:ea typeface="Symbol" panose="05050102010706020507" pitchFamily="18" charset="2"/>
              <a:cs typeface="Symbol" panose="05050102010706020507" pitchFamily="18" charset="2"/>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pPr marL="0" marR="0" algn="ctr">
              <a:spcBef>
                <a:spcPts val="0"/>
              </a:spcBef>
              <a:spcAft>
                <a:spcPts val="0"/>
              </a:spcAft>
            </a:pPr>
            <a:r>
              <a:rPr lang="en-US" dirty="0">
                <a:latin typeface="Times New Roman" panose="02020603050405020304" pitchFamily="18" charset="0"/>
                <a:cs typeface="Times New Roman" panose="02020603050405020304" pitchFamily="18" charset="0"/>
              </a:rPr>
              <a:t>Board POLICY 2024-04</a:t>
            </a:r>
            <a:br>
              <a:rPr lang="en-US" dirty="0">
                <a:latin typeface="Times New Roman" panose="02020603050405020304" pitchFamily="18" charset="0"/>
                <a:cs typeface="Times New Roman" panose="02020603050405020304" pitchFamily="18" charset="0"/>
              </a:rPr>
            </a:br>
            <a:r>
              <a:rPr lang="en-US" sz="1800" u="sng" spc="-40" dirty="0">
                <a:effectLst/>
                <a:latin typeface="Times New Roman" panose="02020603050405020304" pitchFamily="18" charset="0"/>
                <a:ea typeface="Times New Roman" panose="02020603050405020304" pitchFamily="18" charset="0"/>
              </a:rPr>
              <a:t>PILOT POLICY ON</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BOARD</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SPONSORSHIP</a:t>
            </a:r>
            <a:br>
              <a:rPr lang="en-US" sz="1800" dirty="0">
                <a:effectLst/>
                <a:latin typeface="Times New Roman" panose="02020603050405020304" pitchFamily="18" charset="0"/>
                <a:ea typeface="Times New Roman" panose="02020603050405020304" pitchFamily="18" charset="0"/>
              </a:rPr>
            </a:br>
            <a:r>
              <a:rPr lang="en-US" sz="1800" u="sng" dirty="0">
                <a:effectLst/>
                <a:latin typeface="Times New Roman" panose="02020603050405020304" pitchFamily="18" charset="0"/>
                <a:ea typeface="Times New Roman" panose="02020603050405020304" pitchFamily="18" charset="0"/>
              </a:rPr>
              <a:t>FOR A FIFTH ATTEMPT AT USMLE STEP 3</a:t>
            </a:r>
            <a:br>
              <a:rPr lang="en-US" sz="1800" dirty="0">
                <a:effectLst/>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3824662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Autofit/>
          </a:bodyPr>
          <a:lstStyle/>
          <a:p>
            <a:pPr marL="0" marR="0">
              <a:spcBef>
                <a:spcPts val="0"/>
              </a:spcBef>
              <a:spcAft>
                <a:spcPts val="0"/>
              </a:spcAft>
            </a:pPr>
            <a:r>
              <a:rPr lang="en-US" sz="2400" spc="-10" dirty="0">
                <a:effectLst/>
                <a:latin typeface="Times New Roman" panose="02020603050405020304" pitchFamily="18" charset="0"/>
                <a:ea typeface="Times New Roman" panose="02020603050405020304" pitchFamily="18" charset="0"/>
              </a:rPr>
              <a:t>All requests for sponsorship shall be presented to either the Board’s Licensing Committee, the Chair of the Board, or the Chair’s designee, to approve or disapprove the request.</a:t>
            </a:r>
          </a:p>
          <a:p>
            <a:pPr marL="0" marR="0">
              <a:spcBef>
                <a:spcPts val="0"/>
              </a:spcBef>
              <a:spcAft>
                <a:spcPts val="0"/>
              </a:spcAft>
            </a:pPr>
            <a:endParaRPr lang="en-US" sz="2400" spc="-10" dirty="0">
              <a:latin typeface="Times New Roman" panose="02020603050405020304" pitchFamily="18" charset="0"/>
              <a:ea typeface="Times New Roman" panose="02020603050405020304" pitchFamily="18" charset="0"/>
            </a:endParaRPr>
          </a:p>
          <a:p>
            <a:pPr marL="0">
              <a:spcBef>
                <a:spcPts val="0"/>
              </a:spcBef>
              <a:spcAft>
                <a:spcPts val="0"/>
              </a:spcAft>
            </a:pPr>
            <a:r>
              <a:rPr lang="en-US" sz="2400" dirty="0">
                <a:effectLst/>
                <a:latin typeface="Times New Roman" panose="02020603050405020304" pitchFamily="18" charset="0"/>
                <a:ea typeface="Times New Roman" panose="02020603050405020304" pitchFamily="18" charset="0"/>
              </a:rPr>
              <a:t>Granting</a:t>
            </a:r>
            <a:r>
              <a:rPr lang="en-US" sz="2400" spc="1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 Request for</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sponsorship</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for</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 Fifth Attempt of Step 3 is</a:t>
            </a:r>
            <a:r>
              <a:rPr lang="en-US" sz="2400" spc="2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within the discretion of the Board and</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final</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determination</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to</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allow</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Fifth</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Attempt</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will</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be</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made</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by</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a:t>
            </a:r>
            <a:r>
              <a:rPr lang="en-US" sz="2400" spc="-4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USMLE</a:t>
            </a:r>
            <a:r>
              <a:rPr lang="en-US" sz="2400" spc="-3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Composite </a:t>
            </a:r>
            <a:r>
              <a:rPr lang="en-US" sz="2400" spc="-10" dirty="0">
                <a:effectLst/>
                <a:latin typeface="Times New Roman" panose="02020603050405020304" pitchFamily="18" charset="0"/>
                <a:ea typeface="Times New Roman" panose="02020603050405020304" pitchFamily="18" charset="0"/>
              </a:rPr>
              <a:t>Committee.</a:t>
            </a:r>
          </a:p>
          <a:p>
            <a:pPr marL="0">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pPr marL="0">
              <a:spcBef>
                <a:spcPts val="0"/>
              </a:spcBef>
              <a:spcAft>
                <a:spcPts val="0"/>
              </a:spcAft>
            </a:pPr>
            <a:r>
              <a:rPr lang="en-US" sz="2400" dirty="0">
                <a:effectLst/>
                <a:latin typeface="Times New Roman" panose="02020603050405020304" pitchFamily="18" charset="0"/>
                <a:ea typeface="Times New Roman" panose="02020603050405020304" pitchFamily="18" charset="0"/>
              </a:rPr>
              <a:t>This policy shall remain in effect until October 31, 2024, or the Board rescinds this policy, whichever occurs sooner.</a:t>
            </a: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pPr marL="0" marR="0" algn="ctr">
              <a:spcBef>
                <a:spcPts val="0"/>
              </a:spcBef>
              <a:spcAft>
                <a:spcPts val="0"/>
              </a:spcAft>
            </a:pPr>
            <a:r>
              <a:rPr lang="en-US" dirty="0">
                <a:latin typeface="Times New Roman" panose="02020603050405020304" pitchFamily="18" charset="0"/>
                <a:cs typeface="Times New Roman" panose="02020603050405020304" pitchFamily="18" charset="0"/>
              </a:rPr>
              <a:t>Board POLICY 2024-04</a:t>
            </a:r>
            <a:br>
              <a:rPr lang="en-US" dirty="0">
                <a:latin typeface="Times New Roman" panose="02020603050405020304" pitchFamily="18" charset="0"/>
                <a:cs typeface="Times New Roman" panose="02020603050405020304" pitchFamily="18" charset="0"/>
              </a:rPr>
            </a:br>
            <a:r>
              <a:rPr lang="en-US" sz="1800" u="sng" spc="-40" dirty="0">
                <a:effectLst/>
                <a:latin typeface="Times New Roman" panose="02020603050405020304" pitchFamily="18" charset="0"/>
                <a:ea typeface="Times New Roman" panose="02020603050405020304" pitchFamily="18" charset="0"/>
              </a:rPr>
              <a:t>PILOT POLICY ON</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BOARD</a:t>
            </a:r>
            <a:r>
              <a:rPr lang="en-US" sz="1800" u="sng" spc="-25" dirty="0">
                <a:effectLst/>
                <a:latin typeface="Times New Roman" panose="02020603050405020304" pitchFamily="18" charset="0"/>
                <a:ea typeface="Times New Roman" panose="02020603050405020304" pitchFamily="18" charset="0"/>
              </a:rPr>
              <a:t> </a:t>
            </a:r>
            <a:r>
              <a:rPr lang="en-US" sz="1800" u="sng" spc="-40" dirty="0">
                <a:effectLst/>
                <a:latin typeface="Times New Roman" panose="02020603050405020304" pitchFamily="18" charset="0"/>
                <a:ea typeface="Times New Roman" panose="02020603050405020304" pitchFamily="18" charset="0"/>
              </a:rPr>
              <a:t>SPONSORSHIP</a:t>
            </a:r>
            <a:br>
              <a:rPr lang="en-US" sz="1800" dirty="0">
                <a:effectLst/>
                <a:latin typeface="Times New Roman" panose="02020603050405020304" pitchFamily="18" charset="0"/>
                <a:ea typeface="Times New Roman" panose="02020603050405020304" pitchFamily="18" charset="0"/>
              </a:rPr>
            </a:br>
            <a:r>
              <a:rPr lang="en-US" sz="1800" u="sng" dirty="0">
                <a:effectLst/>
                <a:latin typeface="Times New Roman" panose="02020603050405020304" pitchFamily="18" charset="0"/>
                <a:ea typeface="Times New Roman" panose="02020603050405020304" pitchFamily="18" charset="0"/>
              </a:rPr>
              <a:t>FOR A FIFTH ATTEMPT AT USMLE STEP 3</a:t>
            </a:r>
            <a:br>
              <a:rPr lang="en-US" sz="1800" dirty="0">
                <a:effectLst/>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1715403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rmAutofit/>
          </a:bodyPr>
          <a:lstStyle/>
          <a:p>
            <a:r>
              <a:rPr lang="en-US" sz="2400" dirty="0">
                <a:effectLst/>
                <a:latin typeface="Times New Roman" panose="02020603050405020304" pitchFamily="18" charset="0"/>
                <a:ea typeface="Calibri" panose="020F0502020204030204" pitchFamily="34" charset="0"/>
              </a:rPr>
              <a:t>When an applicant for an initial full license, a voluntary license, a change of status or a lapsed license has ceased the practice of medicine for a period of 24 or more consecutive months immediately preceding the date of the application, the applicant shall be required to demonstrate current clinical competency</a:t>
            </a:r>
            <a:r>
              <a:rPr lang="en-US" sz="2400" kern="100" dirty="0">
                <a:solidFill>
                  <a:srgbClr val="000000"/>
                </a:solidFill>
                <a:effectLst/>
                <a:latin typeface="Times New Roman" panose="02020603050405020304" pitchFamily="18" charset="0"/>
                <a:ea typeface="Calibri" panose="020F0502020204030204" pitchFamily="34" charset="0"/>
              </a:rPr>
              <a:t>. </a:t>
            </a:r>
          </a:p>
          <a:p>
            <a:r>
              <a:rPr lang="en-US" sz="2400" dirty="0">
                <a:effectLst/>
                <a:latin typeface="Times New Roman" panose="02020603050405020304" pitchFamily="18" charset="0"/>
                <a:ea typeface="Calibri" panose="020F0502020204030204" pitchFamily="34" charset="0"/>
              </a:rPr>
              <a:t>If the applicant cannot establish current clinical competency, the applicant may be required to complete a physician reentry plan to the satisfaction of the Licensing Committee (LC) or the Board</a:t>
            </a:r>
            <a:r>
              <a:rPr lang="en-US" sz="1800" dirty="0">
                <a:effectLst/>
                <a:latin typeface="Times New Roman" panose="02020603050405020304" pitchFamily="18" charset="0"/>
                <a:ea typeface="Calibri" panose="020F0502020204030204" pitchFamily="34" charset="0"/>
              </a:rPr>
              <a:t>.</a:t>
            </a:r>
            <a:endParaRPr lang="en-US"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Board POLICY 2024-02</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Physician Re-entry Plan</a:t>
            </a:r>
            <a:endParaRPr lang="en-US" dirty="0"/>
          </a:p>
        </p:txBody>
      </p:sp>
    </p:spTree>
    <p:extLst>
      <p:ext uri="{BB962C8B-B14F-4D97-AF65-F5344CB8AC3E}">
        <p14:creationId xmlns:p14="http://schemas.microsoft.com/office/powerpoint/2010/main" val="1515412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rmAutofit fontScale="85000" lnSpcReduction="10000"/>
          </a:bodyPr>
          <a:lstStyle/>
          <a:p>
            <a:r>
              <a:rPr lang="en-US" sz="1900" kern="100" dirty="0">
                <a:effectLst/>
                <a:latin typeface="Times New Roman" panose="02020603050405020304" pitchFamily="18" charset="0"/>
                <a:ea typeface="Calibri" panose="020F0502020204030204" pitchFamily="34" charset="0"/>
              </a:rPr>
              <a:t>The applicant may demonstrate current clinical competency by engaging in one or more of the following:</a:t>
            </a:r>
          </a:p>
          <a:p>
            <a:pPr marL="342900" marR="0" lvl="0" indent="-342900" algn="just">
              <a:lnSpc>
                <a:spcPct val="107000"/>
              </a:lnSpc>
              <a:spcBef>
                <a:spcPts val="0"/>
              </a:spcBef>
              <a:spcAft>
                <a:spcPts val="0"/>
              </a:spcAft>
              <a:buFont typeface="Symbol" panose="05050102010706020507" pitchFamily="18" charset="2"/>
              <a:buChar char=""/>
            </a:pPr>
            <a:r>
              <a:rPr lang="en-US" sz="1900" kern="100" dirty="0">
                <a:effectLst/>
                <a:latin typeface="Times New Roman" panose="02020603050405020304" pitchFamily="18" charset="0"/>
                <a:ea typeface="Calibri" panose="020F0502020204030204" pitchFamily="34" charset="0"/>
              </a:rPr>
              <a:t>Taking 100 hours of practice-relevant Continuing Medical Education courses or trainings beyond those required for licensure; </a:t>
            </a:r>
          </a:p>
          <a:p>
            <a:pPr marL="342900" marR="0" lvl="0" indent="-342900" algn="just">
              <a:lnSpc>
                <a:spcPct val="107000"/>
              </a:lnSpc>
              <a:spcBef>
                <a:spcPts val="0"/>
              </a:spcBef>
              <a:spcAft>
                <a:spcPts val="0"/>
              </a:spcAft>
              <a:buFont typeface="Symbol" panose="05050102010706020507" pitchFamily="18" charset="2"/>
              <a:buChar char=""/>
            </a:pPr>
            <a:r>
              <a:rPr lang="en-US" sz="1900" kern="100" dirty="0">
                <a:effectLst/>
                <a:latin typeface="Times New Roman" panose="02020603050405020304" pitchFamily="18" charset="0"/>
                <a:ea typeface="Calibri" panose="020F0502020204030204" pitchFamily="34" charset="0"/>
              </a:rPr>
              <a:t>Passing the Special Purpose Examination (SPEX) or the Comprehensive Osteopathic Medical Variable-Purpose Examination (COMVEX); </a:t>
            </a:r>
          </a:p>
          <a:p>
            <a:pPr marL="342900" marR="0" lvl="0" indent="-342900" algn="just">
              <a:lnSpc>
                <a:spcPct val="107000"/>
              </a:lnSpc>
              <a:spcBef>
                <a:spcPts val="0"/>
              </a:spcBef>
              <a:spcAft>
                <a:spcPts val="0"/>
              </a:spcAft>
              <a:buFont typeface="Symbol" panose="05050102010706020507" pitchFamily="18" charset="2"/>
              <a:buChar char=""/>
            </a:pPr>
            <a:r>
              <a:rPr lang="en-US" sz="1900" kern="100" dirty="0">
                <a:effectLst/>
                <a:latin typeface="Times New Roman" panose="02020603050405020304" pitchFamily="18" charset="0"/>
                <a:ea typeface="Calibri" panose="020F0502020204030204" pitchFamily="34" charset="0"/>
              </a:rPr>
              <a:t>Being certified or recertified by a specialty board recognized by the American Board of Medical Specialties or the American Osteopathic Association; </a:t>
            </a:r>
          </a:p>
          <a:p>
            <a:pPr marL="342900" marR="0" lvl="0" indent="-342900" algn="just">
              <a:lnSpc>
                <a:spcPct val="107000"/>
              </a:lnSpc>
              <a:spcBef>
                <a:spcPts val="0"/>
              </a:spcBef>
              <a:spcAft>
                <a:spcPts val="0"/>
              </a:spcAft>
              <a:buFont typeface="Symbol" panose="05050102010706020507" pitchFamily="18" charset="2"/>
              <a:buChar char=""/>
            </a:pPr>
            <a:r>
              <a:rPr lang="en-US" sz="1900" kern="100" dirty="0">
                <a:effectLst/>
                <a:latin typeface="Times New Roman" panose="02020603050405020304" pitchFamily="18" charset="0"/>
                <a:ea typeface="Calibri" panose="020F0502020204030204" pitchFamily="34" charset="0"/>
              </a:rPr>
              <a:t>Completing the American Medical Association’s Maintenance of Licensure program; </a:t>
            </a:r>
          </a:p>
          <a:p>
            <a:pPr marL="342900" marR="0" lvl="0" indent="-342900" algn="just">
              <a:lnSpc>
                <a:spcPct val="107000"/>
              </a:lnSpc>
              <a:spcBef>
                <a:spcPts val="0"/>
              </a:spcBef>
              <a:spcAft>
                <a:spcPts val="0"/>
              </a:spcAft>
              <a:buFont typeface="Symbol" panose="05050102010706020507" pitchFamily="18" charset="2"/>
              <a:buChar char=""/>
            </a:pPr>
            <a:r>
              <a:rPr lang="en-US" sz="1900" kern="100" dirty="0">
                <a:effectLst/>
                <a:latin typeface="Times New Roman" panose="02020603050405020304" pitchFamily="18" charset="0"/>
                <a:ea typeface="Calibri" panose="020F0502020204030204" pitchFamily="34" charset="0"/>
              </a:rPr>
              <a:t>Completing a fellowship,  a mini-residency or similar extensive training course;</a:t>
            </a:r>
          </a:p>
          <a:p>
            <a:pPr marL="342900" marR="0" lvl="0" indent="-342900" algn="just">
              <a:lnSpc>
                <a:spcPct val="107000"/>
              </a:lnSpc>
              <a:spcBef>
                <a:spcPts val="0"/>
              </a:spcBef>
              <a:spcAft>
                <a:spcPts val="800"/>
              </a:spcAft>
              <a:buFont typeface="Symbol" panose="05050102010706020507" pitchFamily="18" charset="2"/>
              <a:buChar char=""/>
            </a:pPr>
            <a:r>
              <a:rPr lang="en-US" sz="1900" kern="100" dirty="0">
                <a:effectLst/>
                <a:latin typeface="Times New Roman" panose="02020603050405020304" pitchFamily="18" charset="0"/>
                <a:ea typeface="Calibri" panose="020F0502020204030204" pitchFamily="34" charset="0"/>
              </a:rPr>
              <a:t>Recent, successful completion of an Ongoing Physician Performance Evaluation (OPPE) or a Focused Physician Performance Evaluation (FPPE); </a:t>
            </a:r>
          </a:p>
          <a:p>
            <a:r>
              <a:rPr lang="en-US" sz="1900" kern="100" dirty="0">
                <a:effectLst/>
                <a:latin typeface="Times New Roman" panose="02020603050405020304" pitchFamily="18" charset="0"/>
                <a:ea typeface="Calibri" panose="020F0502020204030204" pitchFamily="34" charset="0"/>
              </a:rPr>
              <a:t> Participating in activities during the period of inactive clinical practice that, to the satisfaction of the Licensing Committee or the Board, develop or enhance clinical competency.</a:t>
            </a:r>
          </a:p>
          <a:p>
            <a:pPr marL="44450" indent="0">
              <a:buNone/>
            </a:pPr>
            <a:endParaRPr lang="en-US"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Board POLICY 2024-02</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Physician Re-entry Plan</a:t>
            </a:r>
            <a:endParaRPr lang="en-US" dirty="0"/>
          </a:p>
        </p:txBody>
      </p:sp>
    </p:spTree>
    <p:extLst>
      <p:ext uri="{BB962C8B-B14F-4D97-AF65-F5344CB8AC3E}">
        <p14:creationId xmlns:p14="http://schemas.microsoft.com/office/powerpoint/2010/main" val="3095107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0CBECD-2DDE-4B69-8F35-6D61B0C1A6B8}"/>
              </a:ext>
            </a:extLst>
          </p:cNvPr>
          <p:cNvSpPr>
            <a:spLocks noGrp="1"/>
          </p:cNvSpPr>
          <p:nvPr>
            <p:ph idx="1"/>
          </p:nvPr>
        </p:nvSpPr>
        <p:spPr/>
        <p:txBody>
          <a:bodyPr>
            <a:normAutofit lnSpcReduction="10000"/>
          </a:bodyPr>
          <a:lstStyle/>
          <a:p>
            <a:pPr marL="0" marR="0" algn="just">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rPr>
              <a:t>If the Licensing Committee or the Board determines that the initial full applicant has not demonstrated sufficient current clinical competency, the applicant will be required to participate in a physician reentry plan.  A reentry plan may last from 1 month to 12 months.</a:t>
            </a:r>
          </a:p>
          <a:p>
            <a:pPr marL="0" marR="0" algn="just">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rPr>
              <a:t>The goal of the physician reentry plan is to protect patient safety by ensuring that all licensees possess an up-to-date educational background and have a depth of experience in clinical practice.   </a:t>
            </a:r>
          </a:p>
          <a:p>
            <a:r>
              <a:rPr lang="en-US" sz="1800" u="sng" kern="100" dirty="0">
                <a:effectLst/>
                <a:latin typeface="Times New Roman" panose="02020603050405020304" pitchFamily="18" charset="0"/>
                <a:ea typeface="Calibri" panose="020F0502020204030204" pitchFamily="34" charset="0"/>
              </a:rPr>
              <a:t>Reentry Plan as Part of an Onboarding Program</a:t>
            </a:r>
            <a:endParaRPr lang="en-US" sz="1800" kern="100" dirty="0">
              <a:effectLst/>
              <a:latin typeface="Times New Roman" panose="02020603050405020304" pitchFamily="18" charset="0"/>
              <a:ea typeface="Calibri" panose="020F0502020204030204" pitchFamily="34" charset="0"/>
            </a:endParaRPr>
          </a:p>
          <a:p>
            <a:r>
              <a:rPr lang="en-US" sz="1800" u="sng" kern="100" dirty="0">
                <a:effectLst/>
                <a:latin typeface="Times New Roman" panose="02020603050405020304" pitchFamily="18" charset="0"/>
                <a:ea typeface="Calibri" panose="020F0502020204030204" pitchFamily="34" charset="0"/>
              </a:rPr>
              <a:t>Reentry Plan as a Formal Reentry Program</a:t>
            </a:r>
            <a:endParaRPr lang="en-US" sz="1800" kern="100" dirty="0">
              <a:effectLst/>
              <a:latin typeface="Times New Roman" panose="02020603050405020304" pitchFamily="18" charset="0"/>
              <a:ea typeface="Calibri" panose="020F0502020204030204" pitchFamily="34" charset="0"/>
            </a:endParaRPr>
          </a:p>
          <a:p>
            <a:pPr marL="0" marR="0" algn="just">
              <a:lnSpc>
                <a:spcPct val="107000"/>
              </a:lnSpc>
              <a:spcBef>
                <a:spcPts val="0"/>
              </a:spcBef>
              <a:spcAft>
                <a:spcPts val="800"/>
              </a:spcAft>
            </a:pPr>
            <a:r>
              <a:rPr lang="en-US" sz="1800" u="sng" kern="100" dirty="0">
                <a:effectLst/>
                <a:latin typeface="Times New Roman" panose="02020603050405020304" pitchFamily="18" charset="0"/>
                <a:ea typeface="Calibri" panose="020F0502020204030204" pitchFamily="34" charset="0"/>
              </a:rPr>
              <a:t>The Reentry Agreement</a:t>
            </a:r>
            <a:endParaRPr lang="en-US" sz="1800" kern="1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The Physician Reentry Agreement, which includes the Physician Reentry Plan, is drafted by the applicant. It shall be signed by the applicant, the physician mentor and a representative from the LC or the Board.  The reentry agreement is binding on all the parties</a:t>
            </a:r>
            <a:endParaRPr lang="en-US" sz="1800" kern="100" dirty="0">
              <a:effectLst/>
              <a:latin typeface="Times New Roman" panose="02020603050405020304" pitchFamily="18" charset="0"/>
              <a:ea typeface="Calibri" panose="020F0502020204030204" pitchFamily="34" charset="0"/>
            </a:endParaRPr>
          </a:p>
          <a:p>
            <a:pPr marL="44450" indent="0">
              <a:buNone/>
            </a:pPr>
            <a:endParaRPr lang="en-US"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C32B697E-0C49-4235-B73C-524E274537A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Board POLICY 2024-02</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Physician Re-entry Plan</a:t>
            </a:r>
            <a:endParaRPr lang="en-US" dirty="0"/>
          </a:p>
        </p:txBody>
      </p:sp>
    </p:spTree>
    <p:extLst>
      <p:ext uri="{BB962C8B-B14F-4D97-AF65-F5344CB8AC3E}">
        <p14:creationId xmlns:p14="http://schemas.microsoft.com/office/powerpoint/2010/main" val="3505221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idx="1"/>
          </p:nvPr>
        </p:nvSpPr>
        <p:spPr>
          <a:xfrm>
            <a:off x="533400" y="1909763"/>
            <a:ext cx="8229600" cy="4953000"/>
          </a:xfrm>
        </p:spPr>
        <p:txBody>
          <a:bodyPr/>
          <a:lstStyle/>
          <a:p>
            <a:pPr marL="274320" eaLnBrk="1" fontAlgn="auto" hangingPunct="1">
              <a:spcAft>
                <a:spcPts val="0"/>
              </a:spcAft>
              <a:defRPr/>
            </a:pPr>
            <a:endParaRPr lang="en-US" altLang="en-US" dirty="0"/>
          </a:p>
        </p:txBody>
      </p:sp>
      <p:sp>
        <p:nvSpPr>
          <p:cNvPr id="104450" name="Rectangle 2"/>
          <p:cNvSpPr>
            <a:spLocks noGrp="1" noChangeArrowheads="1"/>
          </p:cNvSpPr>
          <p:nvPr>
            <p:ph type="title"/>
          </p:nvPr>
        </p:nvSpPr>
        <p:spPr>
          <a:xfrm>
            <a:off x="457200" y="152400"/>
            <a:ext cx="8229600" cy="1139825"/>
          </a:xfrm>
        </p:spPr>
        <p:txBody>
          <a:bodyPr/>
          <a:lstStyle/>
          <a:p>
            <a:pPr eaLnBrk="1" fontAlgn="auto" hangingPunct="1">
              <a:spcAft>
                <a:spcPts val="0"/>
              </a:spcAft>
              <a:defRPr/>
            </a:pPr>
            <a:r>
              <a:rPr lang="en-US" sz="3600" b="1" dirty="0">
                <a:solidFill>
                  <a:srgbClr val="FFFF66"/>
                </a:solidFill>
              </a:rPr>
              <a:t>	</a:t>
            </a:r>
          </a:p>
        </p:txBody>
      </p:sp>
      <p:pic>
        <p:nvPicPr>
          <p:cNvPr id="15364" name="Picture 2" descr="j0175006"/>
          <p:cNvPicPr>
            <a:picLocks noChangeAspect="1" noChangeArrowheads="1"/>
          </p:cNvPicPr>
          <p:nvPr/>
        </p:nvPicPr>
        <p:blipFill>
          <a:blip r:embed="rId2">
            <a:lum bright="30000"/>
            <a:extLst>
              <a:ext uri="{28A0092B-C50C-407E-A947-70E740481C1C}">
                <a14:useLocalDpi xmlns:a14="http://schemas.microsoft.com/office/drawing/2010/main" val="0"/>
              </a:ext>
            </a:extLst>
          </a:blip>
          <a:srcRect/>
          <a:stretch>
            <a:fillRect/>
          </a:stretch>
        </p:blipFill>
        <p:spPr bwMode="auto">
          <a:xfrm>
            <a:off x="492125" y="355600"/>
            <a:ext cx="8221663" cy="552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295400" y="5105400"/>
            <a:ext cx="6858000" cy="923925"/>
          </a:xfrm>
          <a:prstGeom prst="rect">
            <a:avLst/>
          </a:prstGeom>
          <a:noFill/>
        </p:spPr>
        <p:txBody>
          <a:bodyPr>
            <a:spAutoFit/>
          </a:bodyPr>
          <a:lstStyle/>
          <a:p>
            <a:pPr>
              <a:defRPr/>
            </a:pPr>
            <a:r>
              <a:rPr lang="en-US" dirty="0"/>
              <a:t>Questions?</a:t>
            </a:r>
          </a:p>
        </p:txBody>
      </p:sp>
      <p:sp>
        <p:nvSpPr>
          <p:cNvPr id="6" name="TextBox 5"/>
          <p:cNvSpPr txBox="1"/>
          <p:nvPr/>
        </p:nvSpPr>
        <p:spPr>
          <a:xfrm>
            <a:off x="1981200" y="685800"/>
            <a:ext cx="4368800" cy="923925"/>
          </a:xfrm>
          <a:prstGeom prst="rect">
            <a:avLst/>
          </a:prstGeom>
          <a:noFill/>
        </p:spPr>
        <p:txBody>
          <a:bodyPr>
            <a:spAutoFit/>
          </a:bodyPr>
          <a:lstStyle/>
          <a:p>
            <a:pPr>
              <a:defRPr/>
            </a:pPr>
            <a:r>
              <a:rPr lang="en-US" i="1" dirty="0"/>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4450" indent="0">
              <a:buFont typeface="Wingdings 2" pitchFamily="18" charset="2"/>
              <a:buNone/>
              <a:defRPr/>
            </a:pPr>
            <a:endParaRPr lang="en-US" dirty="0">
              <a:latin typeface="Times New Roman" panose="02020603050405020304" pitchFamily="18" charset="0"/>
              <a:cs typeface="Times New Roman" panose="02020603050405020304" pitchFamily="18" charset="0"/>
            </a:endParaRPr>
          </a:p>
          <a:p>
            <a:pPr marL="44450" indent="0">
              <a:buNone/>
              <a:defRPr/>
            </a:pPr>
            <a:r>
              <a:rPr lang="en-US" sz="2400" dirty="0">
                <a:latin typeface="Times New Roman" panose="02020603050405020304" pitchFamily="18" charset="0"/>
                <a:cs typeface="Times New Roman" panose="02020603050405020304" pitchFamily="18" charset="0"/>
              </a:rPr>
              <a:t>1. Board of Medicine – General Background</a:t>
            </a:r>
          </a:p>
          <a:p>
            <a:pPr marL="44450" indent="0">
              <a:buNone/>
              <a:defRPr/>
            </a:pPr>
            <a:endParaRPr lang="en-US" sz="2400" dirty="0">
              <a:latin typeface="Times New Roman" panose="02020603050405020304" pitchFamily="18" charset="0"/>
              <a:cs typeface="Times New Roman" panose="02020603050405020304" pitchFamily="18" charset="0"/>
            </a:endParaRPr>
          </a:p>
          <a:p>
            <a:pPr marL="44450" indent="0">
              <a:buNone/>
              <a:defRPr/>
            </a:pPr>
            <a:r>
              <a:rPr lang="en-US" sz="2400" dirty="0">
                <a:latin typeface="Times New Roman" panose="02020603050405020304" pitchFamily="18" charset="0"/>
                <a:cs typeface="Times New Roman" panose="02020603050405020304" pitchFamily="18" charset="0"/>
              </a:rPr>
              <a:t>2. Online Licensing Application</a:t>
            </a:r>
          </a:p>
          <a:p>
            <a:pPr marL="44450" indent="0">
              <a:buFont typeface="Wingdings 2" pitchFamily="18" charset="2"/>
              <a:buNone/>
              <a:defRPr/>
            </a:pPr>
            <a:endParaRPr lang="en-US" sz="2400" dirty="0">
              <a:latin typeface="Times New Roman" panose="02020603050405020304" pitchFamily="18" charset="0"/>
              <a:cs typeface="Times New Roman" panose="02020603050405020304" pitchFamily="18" charset="0"/>
            </a:endParaRPr>
          </a:p>
          <a:p>
            <a:pPr marL="44450" indent="0">
              <a:buFont typeface="Wingdings 2" pitchFamily="18" charset="2"/>
              <a:buNone/>
              <a:defRPr/>
            </a:pPr>
            <a:r>
              <a:rPr lang="en-US" sz="2400" dirty="0">
                <a:latin typeface="Times New Roman" panose="02020603050405020304" pitchFamily="18" charset="0"/>
                <a:cs typeface="Times New Roman" panose="02020603050405020304" pitchFamily="18" charset="0"/>
              </a:rPr>
              <a:t>3. Board of Medicine Updates    </a:t>
            </a:r>
          </a:p>
          <a:p>
            <a:pPr marL="44450" indent="0">
              <a:buNone/>
              <a:defRPr/>
            </a:pPr>
            <a:endParaRPr lang="en-US" sz="2400" dirty="0">
              <a:latin typeface="Times New Roman" panose="02020603050405020304" pitchFamily="18" charset="0"/>
              <a:cs typeface="Times New Roman" panose="02020603050405020304" pitchFamily="18" charset="0"/>
            </a:endParaRPr>
          </a:p>
          <a:p>
            <a:pPr marL="44450" indent="0">
              <a:buNone/>
              <a:defRPr/>
            </a:pPr>
            <a:r>
              <a:rPr lang="en-US" sz="2400" dirty="0">
                <a:latin typeface="Times New Roman" panose="02020603050405020304" pitchFamily="18" charset="0"/>
                <a:cs typeface="Times New Roman" panose="02020603050405020304" pitchFamily="18" charset="0"/>
              </a:rPr>
              <a:t>4. Questions and Answers</a:t>
            </a:r>
          </a:p>
          <a:p>
            <a:pPr marL="44450" indent="0">
              <a:buNone/>
              <a:defRPr/>
            </a:pPr>
            <a:endParaRPr lang="en-US"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AGENDA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939255-7302-414D-B29C-B33C03E780A6}"/>
              </a:ext>
            </a:extLst>
          </p:cNvPr>
          <p:cNvSpPr>
            <a:spLocks noGrp="1"/>
          </p:cNvSpPr>
          <p:nvPr>
            <p:ph type="body" idx="1"/>
          </p:nvPr>
        </p:nvSpPr>
        <p:spPr/>
        <p:txBody>
          <a:bodyPr/>
          <a:lstStyle/>
          <a:p>
            <a:endParaRPr lang="en-US" dirty="0"/>
          </a:p>
        </p:txBody>
      </p:sp>
      <p:sp>
        <p:nvSpPr>
          <p:cNvPr id="3" name="Title 2">
            <a:extLst>
              <a:ext uri="{FF2B5EF4-FFF2-40B4-BE49-F238E27FC236}">
                <a16:creationId xmlns:a16="http://schemas.microsoft.com/office/drawing/2014/main" id="{4CE5A4DF-56BC-4AD2-B32B-849C994EB4A3}"/>
              </a:ext>
            </a:extLst>
          </p:cNvPr>
          <p:cNvSpPr>
            <a:spLocks noGrp="1"/>
          </p:cNvSpPr>
          <p:nvPr>
            <p:ph type="title"/>
          </p:nvPr>
        </p:nvSpPr>
        <p:spPr>
          <a:xfrm>
            <a:off x="381000" y="1981201"/>
            <a:ext cx="6324600" cy="1645920"/>
          </a:xfrm>
        </p:spPr>
        <p:txBody>
          <a:bodyPr/>
          <a:lstStyle/>
          <a:p>
            <a:pPr algn="ctr"/>
            <a:r>
              <a:rPr lang="en-US" dirty="0">
                <a:latin typeface="Times New Roman" panose="02020603050405020304" pitchFamily="18" charset="0"/>
                <a:cs typeface="Times New Roman" panose="02020603050405020304" pitchFamily="18" charset="0"/>
              </a:rPr>
              <a:t>Board of medicine – general background</a:t>
            </a:r>
          </a:p>
        </p:txBody>
      </p:sp>
    </p:spTree>
    <p:extLst>
      <p:ext uri="{BB962C8B-B14F-4D97-AF65-F5344CB8AC3E}">
        <p14:creationId xmlns:p14="http://schemas.microsoft.com/office/powerpoint/2010/main" val="1675884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D06C70-7E4E-45E8-9CDE-1C8B4D703F25}"/>
              </a:ext>
            </a:extLst>
          </p:cNvPr>
          <p:cNvSpPr>
            <a:spLocks noGrp="1"/>
          </p:cNvSpPr>
          <p:nvPr>
            <p:ph idx="1"/>
          </p:nvPr>
        </p:nvSpPr>
        <p:spPr/>
        <p:txBody>
          <a:bodyPr>
            <a:normAutofit lnSpcReduction="10000"/>
          </a:bodyPr>
          <a:lstStyle/>
          <a:p>
            <a:pPr marL="44450" indent="0">
              <a:buNone/>
            </a:pPr>
            <a:endParaRPr lang="en-US" sz="2400" dirty="0">
              <a:latin typeface="Times New Roman" panose="02020603050405020304" pitchFamily="18" charset="0"/>
              <a:cs typeface="Times New Roman" panose="02020603050405020304" pitchFamily="18" charset="0"/>
            </a:endParaRPr>
          </a:p>
          <a:p>
            <a:pPr marL="44450" indent="0">
              <a:buNone/>
            </a:pPr>
            <a:r>
              <a:rPr lang="en-US" sz="2800" dirty="0">
                <a:latin typeface="Times New Roman" panose="02020603050405020304" pitchFamily="18" charset="0"/>
                <a:cs typeface="Times New Roman" panose="02020603050405020304" pitchFamily="18" charset="0"/>
              </a:rPr>
              <a:t>The Board was created in 1894.</a:t>
            </a:r>
          </a:p>
          <a:p>
            <a:pPr marL="44450" indent="0">
              <a:buNone/>
            </a:pPr>
            <a:endParaRPr lang="en-US" sz="2800" dirty="0">
              <a:latin typeface="Times New Roman" panose="02020603050405020304" pitchFamily="18" charset="0"/>
              <a:cs typeface="Times New Roman" panose="02020603050405020304" pitchFamily="18" charset="0"/>
            </a:endParaRPr>
          </a:p>
          <a:p>
            <a:pPr marL="44450" indent="0">
              <a:buNone/>
            </a:pPr>
            <a:r>
              <a:rPr lang="en-US" sz="2800" dirty="0">
                <a:latin typeface="Times New Roman" panose="02020603050405020304" pitchFamily="18" charset="0"/>
                <a:cs typeface="Times New Roman" panose="02020603050405020304" pitchFamily="18" charset="0"/>
              </a:rPr>
              <a:t>The Board is responsible for licensing, regulation and discipline of Massachusetts physicians and has jurisdiction over Massachusetts acupuncturists through its Committee on Acupuncture.</a:t>
            </a:r>
          </a:p>
          <a:p>
            <a:pPr marL="44450" indent="0">
              <a:buNone/>
            </a:pPr>
            <a:endParaRPr lang="en-US" sz="2800" dirty="0">
              <a:latin typeface="Times New Roman" panose="02020603050405020304" pitchFamily="18" charset="0"/>
              <a:cs typeface="Times New Roman" panose="02020603050405020304" pitchFamily="18" charset="0"/>
            </a:endParaRPr>
          </a:p>
          <a:p>
            <a:pPr marL="44450" indent="0">
              <a:buNone/>
            </a:pPr>
            <a:r>
              <a:rPr lang="en-US" sz="2800" dirty="0">
                <a:latin typeface="Times New Roman" panose="02020603050405020304" pitchFamily="18" charset="0"/>
                <a:cs typeface="Times New Roman" panose="02020603050405020304" pitchFamily="18" charset="0"/>
              </a:rPr>
              <a:t>The Board currently licenses more than 48,000 physicians and 1,200 acupuncturists.</a:t>
            </a:r>
          </a:p>
          <a:p>
            <a:pPr marL="44450" indent="0">
              <a:buNone/>
            </a:pPr>
            <a:endParaRPr lang="en-US" dirty="0">
              <a:latin typeface="Times New Roman" panose="02020603050405020304" pitchFamily="18" charset="0"/>
              <a:cs typeface="Times New Roman" panose="02020603050405020304" pitchFamily="18" charset="0"/>
            </a:endParaRPr>
          </a:p>
          <a:p>
            <a:pPr marL="44450" indent="0">
              <a:buNone/>
            </a:pPr>
            <a:endParaRPr lang="en-US"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CB2D3B8C-76E7-4BE3-9848-C1CBA1921BB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the Board</a:t>
            </a:r>
          </a:p>
        </p:txBody>
      </p:sp>
    </p:spTree>
    <p:extLst>
      <p:ext uri="{BB962C8B-B14F-4D97-AF65-F5344CB8AC3E}">
        <p14:creationId xmlns:p14="http://schemas.microsoft.com/office/powerpoint/2010/main" val="1446038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8674D3-4B8A-440F-8EFF-166B04986734}"/>
              </a:ext>
            </a:extLst>
          </p:cNvPr>
          <p:cNvSpPr>
            <a:spLocks noGrp="1"/>
          </p:cNvSpPr>
          <p:nvPr>
            <p:ph idx="1"/>
          </p:nvPr>
        </p:nvSpPr>
        <p:spPr/>
        <p:txBody>
          <a:bodyPr/>
          <a:lstStyle/>
          <a:p>
            <a:pPr marL="44450" indent="0">
              <a:buNone/>
            </a:pPr>
            <a:r>
              <a:rPr lang="en-US" sz="2800" dirty="0">
                <a:latin typeface="Times New Roman" panose="02020603050405020304" pitchFamily="18" charset="0"/>
                <a:cs typeface="Times New Roman" panose="02020603050405020304" pitchFamily="18" charset="0"/>
              </a:rPr>
              <a:t>The mission of the Board is to ensure that only qualified and competent physicians of good moral character are licensed to practice in the Commonwealth of Massachusetts and that those physicians and health care institutions in which they practice provide to their patients a high standard of care and support an environment that maximizes the high quality of health care in Massachusetts.</a:t>
            </a:r>
          </a:p>
          <a:p>
            <a:endParaRPr lang="en-US" dirty="0"/>
          </a:p>
        </p:txBody>
      </p:sp>
      <p:sp>
        <p:nvSpPr>
          <p:cNvPr id="3" name="Title 2">
            <a:extLst>
              <a:ext uri="{FF2B5EF4-FFF2-40B4-BE49-F238E27FC236}">
                <a16:creationId xmlns:a16="http://schemas.microsoft.com/office/drawing/2014/main" id="{DD1E9ED2-50EF-43E9-A19F-D37B95A86F89}"/>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Mission of the Board</a:t>
            </a:r>
          </a:p>
        </p:txBody>
      </p:sp>
    </p:spTree>
    <p:extLst>
      <p:ext uri="{BB962C8B-B14F-4D97-AF65-F5344CB8AC3E}">
        <p14:creationId xmlns:p14="http://schemas.microsoft.com/office/powerpoint/2010/main" val="2728529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E37A6A-86D0-4F70-A26B-9C87C1D5D536}"/>
              </a:ext>
            </a:extLst>
          </p:cNvPr>
          <p:cNvSpPr>
            <a:spLocks noGrp="1"/>
          </p:cNvSpPr>
          <p:nvPr>
            <p:ph idx="1"/>
          </p:nvPr>
        </p:nvSpPr>
        <p:spPr/>
        <p:txBody>
          <a:bodyPr>
            <a:normAutofit fontScale="47500" lnSpcReduction="20000"/>
          </a:bodyPr>
          <a:lstStyle/>
          <a:p>
            <a:pPr marL="0" lvl="0" indent="0">
              <a:buClr>
                <a:srgbClr val="FFFFCC"/>
              </a:buClr>
              <a:buSzPct val="60000"/>
              <a:buNone/>
              <a:defRPr/>
            </a:pPr>
            <a:r>
              <a:rPr lang="en-US" sz="5100" kern="0" spc="0" dirty="0">
                <a:latin typeface="Times New Roman" panose="02020603050405020304" pitchFamily="18" charset="0"/>
                <a:cs typeface="Times New Roman" panose="02020603050405020304" pitchFamily="18" charset="0"/>
              </a:rPr>
              <a:t>The Board consists of seven members (two public members and five physician members) appointed by the governor to three-year terms.</a:t>
            </a:r>
          </a:p>
          <a:p>
            <a:pPr marL="0" lvl="0" indent="0">
              <a:buClr>
                <a:srgbClr val="FFFFCC"/>
              </a:buClr>
              <a:buSzPct val="60000"/>
              <a:buNone/>
              <a:defRPr/>
            </a:pPr>
            <a:endParaRPr lang="en-US" sz="5100" kern="0" spc="0" dirty="0">
              <a:latin typeface="Times New Roman" panose="02020603050405020304" pitchFamily="18" charset="0"/>
              <a:cs typeface="Times New Roman" panose="02020603050405020304" pitchFamily="18" charset="0"/>
            </a:endParaRPr>
          </a:p>
          <a:p>
            <a:pPr marL="0" lvl="0" indent="0">
              <a:buClr>
                <a:srgbClr val="FFFFCC"/>
              </a:buClr>
              <a:buSzPct val="60000"/>
              <a:buNone/>
              <a:defRPr/>
            </a:pPr>
            <a:r>
              <a:rPr lang="en-US" sz="5100" kern="0" spc="0" dirty="0">
                <a:latin typeface="Times New Roman" panose="02020603050405020304" pitchFamily="18" charset="0"/>
                <a:cs typeface="Times New Roman" panose="02020603050405020304" pitchFamily="18" charset="0"/>
              </a:rPr>
              <a:t>A member may serve only two full consecutive terms.  </a:t>
            </a:r>
          </a:p>
          <a:p>
            <a:pPr marL="0" lvl="0" indent="0">
              <a:buClr>
                <a:srgbClr val="FFFFCC"/>
              </a:buClr>
              <a:buSzPct val="60000"/>
              <a:buNone/>
              <a:defRPr/>
            </a:pPr>
            <a:endParaRPr lang="en-US" sz="5100" kern="0" spc="0" dirty="0">
              <a:latin typeface="Times New Roman" panose="02020603050405020304" pitchFamily="18" charset="0"/>
              <a:cs typeface="Times New Roman" panose="02020603050405020304" pitchFamily="18" charset="0"/>
            </a:endParaRPr>
          </a:p>
          <a:p>
            <a:pPr marL="0" lvl="0" indent="0">
              <a:buClr>
                <a:srgbClr val="FFFFCC"/>
              </a:buClr>
              <a:buSzPct val="60000"/>
              <a:buNone/>
              <a:defRPr/>
            </a:pPr>
            <a:r>
              <a:rPr lang="en-US" sz="5100" kern="0" spc="0" dirty="0">
                <a:latin typeface="Times New Roman" panose="02020603050405020304" pitchFamily="18" charset="0"/>
                <a:cs typeface="Times New Roman" panose="02020603050405020304" pitchFamily="18" charset="0"/>
              </a:rPr>
              <a:t>Members sometimes serve beyond the end of their term before a replacement is appointed.</a:t>
            </a:r>
          </a:p>
          <a:p>
            <a:pPr marL="0" lvl="0" indent="0">
              <a:buClr>
                <a:srgbClr val="FFFFCC"/>
              </a:buClr>
              <a:buSzPct val="60000"/>
              <a:buNone/>
              <a:defRPr/>
            </a:pPr>
            <a:endParaRPr lang="en-US" sz="5100" kern="0" spc="0" dirty="0">
              <a:latin typeface="Times New Roman" panose="02020603050405020304" pitchFamily="18" charset="0"/>
              <a:cs typeface="Times New Roman" panose="02020603050405020304" pitchFamily="18" charset="0"/>
            </a:endParaRPr>
          </a:p>
          <a:p>
            <a:pPr marL="0" lvl="0" indent="0">
              <a:buClr>
                <a:srgbClr val="FFFFCC"/>
              </a:buClr>
              <a:buSzPct val="60000"/>
              <a:buNone/>
              <a:defRPr/>
            </a:pPr>
            <a:r>
              <a:rPr lang="en-US" sz="5100" kern="0" spc="0" dirty="0">
                <a:latin typeface="Times New Roman" panose="02020603050405020304" pitchFamily="18" charset="0"/>
                <a:cs typeface="Times New Roman" panose="02020603050405020304" pitchFamily="18" charset="0"/>
              </a:rPr>
              <a:t>Members may serve on one or more of the Board’s committees. </a:t>
            </a:r>
          </a:p>
          <a:p>
            <a:pPr marL="0" lvl="0" indent="0">
              <a:buClr>
                <a:srgbClr val="FFFFCC"/>
              </a:buClr>
              <a:buSzPct val="60000"/>
              <a:buNone/>
              <a:defRPr/>
            </a:pPr>
            <a:endParaRPr lang="en-US" sz="5100" kern="0" spc="0" dirty="0">
              <a:latin typeface="Times New Roman" panose="02020603050405020304" pitchFamily="18" charset="0"/>
              <a:cs typeface="Times New Roman" panose="02020603050405020304" pitchFamily="18" charset="0"/>
            </a:endParaRPr>
          </a:p>
          <a:p>
            <a:pPr marL="0" lvl="0" indent="0">
              <a:buClr>
                <a:srgbClr val="FFFFCC"/>
              </a:buClr>
              <a:buSzPct val="60000"/>
              <a:buNone/>
              <a:defRPr/>
            </a:pPr>
            <a:r>
              <a:rPr lang="en-US" sz="5100" kern="0" spc="0" dirty="0">
                <a:latin typeface="Times New Roman" panose="02020603050405020304" pitchFamily="18" charset="0"/>
                <a:cs typeface="Times New Roman" panose="02020603050405020304" pitchFamily="18" charset="0"/>
              </a:rPr>
              <a:t>Board members are volunteers.</a:t>
            </a:r>
          </a:p>
          <a:p>
            <a:pPr marL="342900" lvl="0" indent="-342900">
              <a:buClr>
                <a:srgbClr val="FFFFCC"/>
              </a:buClr>
              <a:buSzPct val="60000"/>
              <a:buFont typeface="Wingdings" panose="05000000000000000000" pitchFamily="2" charset="2"/>
              <a:buChar char="n"/>
              <a:defRPr/>
            </a:pPr>
            <a:endParaRPr lang="en-US" sz="5100" kern="0" spc="0" dirty="0">
              <a:solidFill>
                <a:srgbClr val="FFFFFF"/>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p>
            <a:pPr marL="44450" indent="0">
              <a:buNone/>
            </a:pPr>
            <a:endParaRPr lang="en-US"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5727427B-FB9A-46B2-8F43-6429A4729596}"/>
              </a:ext>
            </a:extLst>
          </p:cNvPr>
          <p:cNvSpPr>
            <a:spLocks noGrp="1"/>
          </p:cNvSpPr>
          <p:nvPr>
            <p:ph type="title"/>
          </p:nvPr>
        </p:nvSpPr>
        <p:spPr>
          <a:xfrm>
            <a:off x="381000" y="152400"/>
            <a:ext cx="8229600" cy="1566863"/>
          </a:xfrm>
        </p:spPr>
        <p:txBody>
          <a:bodyPr/>
          <a:lstStyle/>
          <a:p>
            <a:r>
              <a:rPr lang="en-US" dirty="0">
                <a:latin typeface="Times New Roman" panose="02020603050405020304" pitchFamily="18" charset="0"/>
                <a:cs typeface="Times New Roman" panose="02020603050405020304" pitchFamily="18" charset="0"/>
              </a:rPr>
              <a:t>Structure of the Board of Registration in Medicine</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4245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AF5B6E-D8B1-4D19-99D6-4EE88F353892}"/>
              </a:ext>
            </a:extLst>
          </p:cNvPr>
          <p:cNvSpPr>
            <a:spLocks noGrp="1"/>
          </p:cNvSpPr>
          <p:nvPr>
            <p:ph idx="1"/>
          </p:nvPr>
        </p:nvSpPr>
        <p:spPr/>
        <p:txBody>
          <a:bodyPr>
            <a:noAutofit/>
          </a:bodyPr>
          <a:lstStyle/>
          <a:p>
            <a:r>
              <a:rPr lang="en-US" u="sng" dirty="0">
                <a:latin typeface="Times New Roman" panose="02020603050405020304" pitchFamily="18" charset="0"/>
                <a:cs typeface="Times New Roman" panose="02020603050405020304" pitchFamily="18" charset="0"/>
              </a:rPr>
              <a:t>Complaint Committee</a:t>
            </a:r>
            <a:r>
              <a:rPr lang="en-US" dirty="0">
                <a:latin typeface="Times New Roman" panose="02020603050405020304" pitchFamily="18" charset="0"/>
                <a:cs typeface="Times New Roman" panose="02020603050405020304" pitchFamily="18" charset="0"/>
              </a:rPr>
              <a:t>:  Reviews and makes recommendations on evidence gathered by the Enforcement Division.</a:t>
            </a:r>
          </a:p>
          <a:p>
            <a:endParaRPr lang="en-US" dirty="0">
              <a:latin typeface="Times New Roman" panose="02020603050405020304" pitchFamily="18" charset="0"/>
              <a:cs typeface="Times New Roman" panose="02020603050405020304" pitchFamily="18" charset="0"/>
            </a:endParaRPr>
          </a:p>
          <a:p>
            <a:r>
              <a:rPr lang="en-US" u="sng" dirty="0">
                <a:latin typeface="Times New Roman" panose="02020603050405020304" pitchFamily="18" charset="0"/>
                <a:cs typeface="Times New Roman" panose="02020603050405020304" pitchFamily="18" charset="0"/>
              </a:rPr>
              <a:t>Licensing Committee</a:t>
            </a:r>
            <a:r>
              <a:rPr lang="en-US" dirty="0">
                <a:latin typeface="Times New Roman" panose="02020603050405020304" pitchFamily="18" charset="0"/>
                <a:cs typeface="Times New Roman" panose="02020603050405020304" pitchFamily="18" charset="0"/>
              </a:rPr>
              <a:t>:  Reviews license applications and makes recommendations to the Board in situations where issues are raised regarding a physicians’ ability to meet the Board’s statutory and/or regulatory requirements for licensure.</a:t>
            </a:r>
          </a:p>
          <a:p>
            <a:endParaRPr lang="en-US" dirty="0">
              <a:latin typeface="Times New Roman" panose="02020603050405020304" pitchFamily="18" charset="0"/>
              <a:cs typeface="Times New Roman" panose="02020603050405020304" pitchFamily="18" charset="0"/>
            </a:endParaRPr>
          </a:p>
          <a:p>
            <a:r>
              <a:rPr lang="en-US" u="sng" dirty="0">
                <a:latin typeface="Times New Roman" panose="02020603050405020304" pitchFamily="18" charset="0"/>
                <a:cs typeface="Times New Roman" panose="02020603050405020304" pitchFamily="18" charset="0"/>
              </a:rPr>
              <a:t>Quality and Patient Safety Committee</a:t>
            </a:r>
            <a:r>
              <a:rPr lang="en-US" dirty="0">
                <a:latin typeface="Times New Roman" panose="02020603050405020304" pitchFamily="18" charset="0"/>
                <a:cs typeface="Times New Roman" panose="02020603050405020304" pitchFamily="18" charset="0"/>
              </a:rPr>
              <a:t>:  Works with health care facilities to improve patient safety processes and strengthens medical quality assurance programs.</a:t>
            </a:r>
          </a:p>
          <a:p>
            <a:endParaRPr lang="en-US" dirty="0">
              <a:latin typeface="Times New Roman" panose="02020603050405020304" pitchFamily="18" charset="0"/>
              <a:cs typeface="Times New Roman" panose="02020603050405020304" pitchFamily="18" charset="0"/>
            </a:endParaRPr>
          </a:p>
          <a:p>
            <a:r>
              <a:rPr lang="en-US" u="sng" dirty="0">
                <a:latin typeface="Times New Roman" panose="02020603050405020304" pitchFamily="18" charset="0"/>
                <a:cs typeface="Times New Roman" panose="02020603050405020304" pitchFamily="18" charset="0"/>
              </a:rPr>
              <a:t>Committee on Acupuncture</a:t>
            </a:r>
            <a:r>
              <a:rPr lang="en-US" dirty="0">
                <a:latin typeface="Times New Roman" panose="02020603050405020304" pitchFamily="18" charset="0"/>
                <a:cs typeface="Times New Roman" panose="02020603050405020304" pitchFamily="18" charset="0"/>
              </a:rPr>
              <a:t>:  Works with the Board to regulate the practice of acupuncture.</a:t>
            </a:r>
          </a:p>
        </p:txBody>
      </p:sp>
      <p:sp>
        <p:nvSpPr>
          <p:cNvPr id="3" name="Title 2">
            <a:extLst>
              <a:ext uri="{FF2B5EF4-FFF2-40B4-BE49-F238E27FC236}">
                <a16:creationId xmlns:a16="http://schemas.microsoft.com/office/drawing/2014/main" id="{A676E557-46EA-4349-84D2-DCB19273A57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Committees of the Boar</a:t>
            </a:r>
            <a:r>
              <a:rPr lang="en-US" dirty="0"/>
              <a:t>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3891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21356A-B976-4265-80F0-522BABA1EB78}"/>
              </a:ext>
            </a:extLst>
          </p:cNvPr>
          <p:cNvSpPr>
            <a:spLocks noGrp="1"/>
          </p:cNvSpPr>
          <p:nvPr>
            <p:ph idx="1"/>
          </p:nvPr>
        </p:nvSpPr>
        <p:spPr/>
        <p:txBody>
          <a:bodyPr/>
          <a:lstStyle/>
          <a:p>
            <a:pPr marL="0" indent="0">
              <a:buFont typeface="Wingdings" panose="05000000000000000000" pitchFamily="2" charset="2"/>
              <a:buNone/>
              <a:defRPr/>
            </a:pPr>
            <a:endParaRPr lang="en-US" sz="2600" dirty="0">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defRPr/>
            </a:pPr>
            <a:r>
              <a:rPr lang="en-US" sz="2600" dirty="0">
                <a:latin typeface="Times New Roman" panose="02020603050405020304" pitchFamily="18" charset="0"/>
                <a:cs typeface="Times New Roman" panose="02020603050405020304" pitchFamily="18" charset="0"/>
              </a:rPr>
              <a:t>The Licensing Division’s work is essential to ensuring that only qualified physicians are licensed to practice medicine in Massachusetts.</a:t>
            </a:r>
          </a:p>
          <a:p>
            <a:pPr marL="0" indent="0">
              <a:buFont typeface="Wingdings" panose="05000000000000000000" pitchFamily="2" charset="2"/>
              <a:buNone/>
              <a:defRPr/>
            </a:pPr>
            <a:endParaRPr lang="en-US" sz="2600" dirty="0">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defRPr/>
            </a:pPr>
            <a:r>
              <a:rPr lang="en-US" sz="2600" dirty="0">
                <a:latin typeface="Times New Roman" panose="02020603050405020304" pitchFamily="18" charset="0"/>
                <a:cs typeface="Times New Roman" panose="02020603050405020304" pitchFamily="18" charset="0"/>
              </a:rPr>
              <a:t>The Licensing Division accomplishes this crucial function by collecting and verifying the credentials of physicians applying for licensure in Massachusetts.</a:t>
            </a:r>
          </a:p>
          <a:p>
            <a:endParaRPr lang="en-US" dirty="0"/>
          </a:p>
        </p:txBody>
      </p:sp>
      <p:sp>
        <p:nvSpPr>
          <p:cNvPr id="3" name="Title 2">
            <a:extLst>
              <a:ext uri="{FF2B5EF4-FFF2-40B4-BE49-F238E27FC236}">
                <a16:creationId xmlns:a16="http://schemas.microsoft.com/office/drawing/2014/main" id="{E0FEAF39-DDF7-47AF-9C03-56C3987FB67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THE LICENSING dIvISIOn</a:t>
            </a:r>
          </a:p>
        </p:txBody>
      </p:sp>
    </p:spTree>
    <p:extLst>
      <p:ext uri="{BB962C8B-B14F-4D97-AF65-F5344CB8AC3E}">
        <p14:creationId xmlns:p14="http://schemas.microsoft.com/office/powerpoint/2010/main" val="4205217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Grid</Template>
  <TotalTime>11125</TotalTime>
  <Words>1789</Words>
  <Application>Microsoft Office PowerPoint</Application>
  <PresentationFormat>On-screen Show (4:3)</PresentationFormat>
  <Paragraphs>143</Paragraphs>
  <Slides>26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Calibri</vt:lpstr>
      <vt:lpstr>Franklin Gothic Medium</vt:lpstr>
      <vt:lpstr>Symbol</vt:lpstr>
      <vt:lpstr>Tahoma</vt:lpstr>
      <vt:lpstr>Times New Roman</vt:lpstr>
      <vt:lpstr>Wingdings</vt:lpstr>
      <vt:lpstr>Wingdings 2</vt:lpstr>
      <vt:lpstr>Grid</vt:lpstr>
      <vt:lpstr>Board of Registration in Medicine PRESENTATION   MaMSS ANNUAL Education Conference   MaY 16 2025 </vt:lpstr>
      <vt:lpstr>Board Staff</vt:lpstr>
      <vt:lpstr>AGENDA</vt:lpstr>
      <vt:lpstr>Board of medicine – general background</vt:lpstr>
      <vt:lpstr>the Board</vt:lpstr>
      <vt:lpstr>Mission of the Board</vt:lpstr>
      <vt:lpstr>Structure of the Board of Registration in Medicine </vt:lpstr>
      <vt:lpstr>Committees of the Board</vt:lpstr>
      <vt:lpstr>THE LICENSING dIvISIOn</vt:lpstr>
      <vt:lpstr>Online licensing application</vt:lpstr>
      <vt:lpstr>ONLINE LICENSING APPLICATION (ELX)</vt:lpstr>
      <vt:lpstr>ONLINE LICENSING APPLICATION (ELX)</vt:lpstr>
      <vt:lpstr>ONLINE LICENSING APPLICATION (ELX)</vt:lpstr>
      <vt:lpstr>ONLINE LICENSING APPLICATION (ELX)</vt:lpstr>
      <vt:lpstr>BOARD OF MEDICINE UPDATES</vt:lpstr>
      <vt:lpstr>Board Policy 2023-03 PROVISIONALLY ISSUED FULL LICENSES FOR QUALIFIED APPLICANTS</vt:lpstr>
      <vt:lpstr>Board Policy 2023-03 PROVISIONALLY ISSUED FULL LICENSES FOR QUALIFIED APPLICANTS</vt:lpstr>
      <vt:lpstr>Board Policy 2023-03 PROVISIONALLY ISSUED FULL LICENSES FOR QUALIFIED APPLICANTS</vt:lpstr>
      <vt:lpstr>Board POLICY 2024-04 PILOT POLICY ON BOARD SPONSORSHIP FOR A FIFTH ATTEMPT AT USMLE STEP 3 </vt:lpstr>
      <vt:lpstr>Board POLICY 2024-04 PILOT POLICY ON BOARD SPONSORSHIP FOR A FIFTH ATTEMPT AT USMLE STEP 3 </vt:lpstr>
      <vt:lpstr>Board POLICY 2024-04 PILOT POLICY ON BOARD SPONSORSHIP FOR A FIFTH ATTEMPT AT USMLE STEP 3 </vt:lpstr>
      <vt:lpstr>Board POLICY 2024-04 PILOT POLICY ON BOARD SPONSORSHIP FOR A FIFTH ATTEMPT AT USMLE STEP 3 </vt:lpstr>
      <vt:lpstr>Board POLICY 2024-02 Physician Re-entry Plan</vt:lpstr>
      <vt:lpstr>Board POLICY 2024-02 Physician Re-entry Plan</vt:lpstr>
      <vt:lpstr>Board POLICY 2024-02 Physician Re-entry Plan</vt:lpstr>
      <vt:lpstr> </vt:lpstr>
    </vt:vector>
  </TitlesOfParts>
  <Company>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Stancel Riley</dc:creator>
  <cp:lastModifiedBy>Sinacola, Michael (DPH)</cp:lastModifiedBy>
  <cp:revision>715</cp:revision>
  <cp:lastPrinted>2020-12-21T15:54:57Z</cp:lastPrinted>
  <dcterms:created xsi:type="dcterms:W3CDTF">2011-03-28T15:13:54Z</dcterms:created>
  <dcterms:modified xsi:type="dcterms:W3CDTF">2025-04-28T15:36:10Z</dcterms:modified>
</cp:coreProperties>
</file>