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86.xml" ContentType="application/vnd.openxmlformats-officedocument.presentationml.tags+xml"/>
  <Override PartName="/ppt/notesSlides/notesSlide1.xml" ContentType="application/vnd.openxmlformats-officedocument.presentationml.notesSlide+xml"/>
  <Override PartName="/ppt/tags/tag87.xml" ContentType="application/vnd.openxmlformats-officedocument.presentationml.tags+xml"/>
  <Override PartName="/ppt/notesSlides/notesSlide2.xml" ContentType="application/vnd.openxmlformats-officedocument.presentationml.notesSlide+xml"/>
  <Override PartName="/ppt/tags/tag88.xml" ContentType="application/vnd.openxmlformats-officedocument.presentationml.tags+xml"/>
  <Override PartName="/ppt/notesSlides/notesSlide3.xml" ContentType="application/vnd.openxmlformats-officedocument.presentationml.notesSlide+xml"/>
  <Override PartName="/ppt/tags/tag89.xml" ContentType="application/vnd.openxmlformats-officedocument.presentationml.tags+xml"/>
  <Override PartName="/ppt/notesSlides/notesSlide4.xml" ContentType="application/vnd.openxmlformats-officedocument.presentationml.notesSlide+xml"/>
  <Override PartName="/ppt/tags/tag90.xml" ContentType="application/vnd.openxmlformats-officedocument.presentationml.tags+xml"/>
  <Override PartName="/ppt/notesSlides/notesSlide5.xml" ContentType="application/vnd.openxmlformats-officedocument.presentationml.notesSlide+xml"/>
  <Override PartName="/ppt/tags/tag91.xml" ContentType="application/vnd.openxmlformats-officedocument.presentationml.tags+xml"/>
  <Override PartName="/ppt/notesSlides/notesSlide6.xml" ContentType="application/vnd.openxmlformats-officedocument.presentationml.notesSlide+xml"/>
  <Override PartName="/ppt/tags/tag92.xml" ContentType="application/vnd.openxmlformats-officedocument.presentationml.tags+xml"/>
  <Override PartName="/ppt/notesSlides/notesSlide7.xml" ContentType="application/vnd.openxmlformats-officedocument.presentationml.notesSlide+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notesSlides/notesSlide10.xml" ContentType="application/vnd.openxmlformats-officedocument.presentationml.notesSlide+xml"/>
  <Override PartName="/ppt/tags/tag96.xml" ContentType="application/vnd.openxmlformats-officedocument.presentationml.tags+xml"/>
  <Override PartName="/ppt/notesSlides/notesSlide11.xml" ContentType="application/vnd.openxmlformats-officedocument.presentationml.notesSlide+xml"/>
  <Override PartName="/ppt/tags/tag97.xml" ContentType="application/vnd.openxmlformats-officedocument.presentationml.tags+xml"/>
  <Override PartName="/ppt/notesSlides/notesSlide12.xml" ContentType="application/vnd.openxmlformats-officedocument.presentationml.notesSlide+xml"/>
  <Override PartName="/ppt/tags/tag98.xml" ContentType="application/vnd.openxmlformats-officedocument.presentationml.tags+xml"/>
  <Override PartName="/ppt/notesSlides/notesSlide13.xml" ContentType="application/vnd.openxmlformats-officedocument.presentationml.notesSlide+xml"/>
  <Override PartName="/ppt/tags/tag99.xml" ContentType="application/vnd.openxmlformats-officedocument.presentationml.tags+xml"/>
  <Override PartName="/ppt/notesSlides/notesSlide14.xml" ContentType="application/vnd.openxmlformats-officedocument.presentationml.notesSlide+xml"/>
  <Override PartName="/ppt/tags/tag100.xml" ContentType="application/vnd.openxmlformats-officedocument.presentationml.tags+xml"/>
  <Override PartName="/ppt/notesSlides/notesSlide15.xml" ContentType="application/vnd.openxmlformats-officedocument.presentationml.notesSlide+xml"/>
  <Override PartName="/ppt/tags/tag101.xml" ContentType="application/vnd.openxmlformats-officedocument.presentationml.tags+xml"/>
  <Override PartName="/ppt/notesSlides/notesSlide16.xml" ContentType="application/vnd.openxmlformats-officedocument.presentationml.notesSlide+xml"/>
  <Override PartName="/ppt/tags/tag102.xml" ContentType="application/vnd.openxmlformats-officedocument.presentationml.tags+xml"/>
  <Override PartName="/ppt/notesSlides/notesSlide17.xml" ContentType="application/vnd.openxmlformats-officedocument.presentationml.notesSlide+xml"/>
  <Override PartName="/ppt/tags/tag103.xml" ContentType="application/vnd.openxmlformats-officedocument.presentationml.tags+xml"/>
  <Override PartName="/ppt/notesSlides/notesSlide18.xml" ContentType="application/vnd.openxmlformats-officedocument.presentationml.notesSlide+xml"/>
  <Override PartName="/ppt/tags/tag104.xml" ContentType="application/vnd.openxmlformats-officedocument.presentationml.tags+xml"/>
  <Override PartName="/ppt/notesSlides/notesSlide19.xml" ContentType="application/vnd.openxmlformats-officedocument.presentationml.notesSlide+xml"/>
  <Override PartName="/ppt/tags/tag105.xml" ContentType="application/vnd.openxmlformats-officedocument.presentationml.tags+xml"/>
  <Override PartName="/ppt/notesSlides/notesSlide20.xml" ContentType="application/vnd.openxmlformats-officedocument.presentationml.notesSlide+xml"/>
  <Override PartName="/ppt/tags/tag106.xml" ContentType="application/vnd.openxmlformats-officedocument.presentationml.tags+xml"/>
  <Override PartName="/ppt/notesSlides/notesSlide21.xml" ContentType="application/vnd.openxmlformats-officedocument.presentationml.notesSlide+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notesSlides/notesSlide23.xml" ContentType="application/vnd.openxmlformats-officedocument.presentationml.notesSlide+xml"/>
  <Override PartName="/ppt/tags/tag109.xml" ContentType="application/vnd.openxmlformats-officedocument.presentationml.tags+xml"/>
  <Override PartName="/ppt/notesSlides/notesSlide24.xml" ContentType="application/vnd.openxmlformats-officedocument.presentationml.notesSlide+xml"/>
  <Override PartName="/ppt/tags/tag110.xml" ContentType="application/vnd.openxmlformats-officedocument.presentationml.tags+xml"/>
  <Override PartName="/ppt/notesSlides/notesSlide25.xml" ContentType="application/vnd.openxmlformats-officedocument.presentationml.notesSlide+xml"/>
  <Override PartName="/ppt/tags/tag111.xml" ContentType="application/vnd.openxmlformats-officedocument.presentationml.tags+xml"/>
  <Override PartName="/ppt/notesSlides/notesSlide26.xml" ContentType="application/vnd.openxmlformats-officedocument.presentationml.notesSlide+xml"/>
  <Override PartName="/ppt/tags/tag112.xml" ContentType="application/vnd.openxmlformats-officedocument.presentationml.tags+xml"/>
  <Override PartName="/ppt/notesSlides/notesSlide27.xml" ContentType="application/vnd.openxmlformats-officedocument.presentationml.notesSlide+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notesSlides/notesSlide29.xml" ContentType="application/vnd.openxmlformats-officedocument.presentationml.notesSlide+xml"/>
  <Override PartName="/ppt/tags/tag115.xml" ContentType="application/vnd.openxmlformats-officedocument.presentationml.tags+xml"/>
  <Override PartName="/ppt/notesSlides/notesSlide30.xml" ContentType="application/vnd.openxmlformats-officedocument.presentationml.notesSlide+xml"/>
  <Override PartName="/ppt/tags/tag116.xml" ContentType="application/vnd.openxmlformats-officedocument.presentationml.tags+xml"/>
  <Override PartName="/ppt/notesSlides/notesSlide31.xml" ContentType="application/vnd.openxmlformats-officedocument.presentationml.notesSlide+xml"/>
  <Override PartName="/ppt/tags/tag117.xml" ContentType="application/vnd.openxmlformats-officedocument.presentationml.tags+xml"/>
  <Override PartName="/ppt/notesSlides/notesSlide32.xml" ContentType="application/vnd.openxmlformats-officedocument.presentationml.notesSlide+xml"/>
  <Override PartName="/ppt/tags/tag118.xml" ContentType="application/vnd.openxmlformats-officedocument.presentationml.tags+xml"/>
  <Override PartName="/ppt/notesSlides/notesSlide33.xml" ContentType="application/vnd.openxmlformats-officedocument.presentationml.notesSlide+xml"/>
  <Override PartName="/ppt/tags/tag119.xml" ContentType="application/vnd.openxmlformats-officedocument.presentationml.tags+xml"/>
  <Override PartName="/ppt/notesSlides/notesSlide34.xml" ContentType="application/vnd.openxmlformats-officedocument.presentationml.notesSlide+xml"/>
  <Override PartName="/ppt/tags/tag120.xml" ContentType="application/vnd.openxmlformats-officedocument.presentationml.tags+xml"/>
  <Override PartName="/ppt/notesSlides/notesSlide35.xml" ContentType="application/vnd.openxmlformats-officedocument.presentationml.notesSlide+xml"/>
  <Override PartName="/ppt/tags/tag121.xml" ContentType="application/vnd.openxmlformats-officedocument.presentationml.tags+xml"/>
  <Override PartName="/ppt/notesSlides/notesSlide36.xml" ContentType="application/vnd.openxmlformats-officedocument.presentationml.notesSlide+xml"/>
  <Override PartName="/ppt/tags/tag122.xml" ContentType="application/vnd.openxmlformats-officedocument.presentationml.tags+xml"/>
  <Override PartName="/ppt/notesSlides/notesSlide37.xml" ContentType="application/vnd.openxmlformats-officedocument.presentationml.notesSlide+xml"/>
  <Override PartName="/ppt/tags/tag123.xml" ContentType="application/vnd.openxmlformats-officedocument.presentationml.tags+xml"/>
  <Override PartName="/ppt/notesSlides/notesSlide38.xml" ContentType="application/vnd.openxmlformats-officedocument.presentationml.notesSlide+xml"/>
  <Override PartName="/ppt/tags/tag124.xml" ContentType="application/vnd.openxmlformats-officedocument.presentationml.tags+xml"/>
  <Override PartName="/ppt/notesSlides/notesSlide39.xml" ContentType="application/vnd.openxmlformats-officedocument.presentationml.notesSlide+xml"/>
  <Override PartName="/ppt/tags/tag125.xml" ContentType="application/vnd.openxmlformats-officedocument.presentationml.tags+xml"/>
  <Override PartName="/ppt/notesSlides/notesSlide40.xml" ContentType="application/vnd.openxmlformats-officedocument.presentationml.notesSlide+xml"/>
  <Override PartName="/ppt/tags/tag126.xml" ContentType="application/vnd.openxmlformats-officedocument.presentationml.tags+xml"/>
  <Override PartName="/ppt/notesSlides/notesSlide41.xml" ContentType="application/vnd.openxmlformats-officedocument.presentationml.notesSlide+xml"/>
  <Override PartName="/ppt/tags/tag127.xml" ContentType="application/vnd.openxmlformats-officedocument.presentationml.tags+xml"/>
  <Override PartName="/ppt/notesSlides/notesSlide42.xml" ContentType="application/vnd.openxmlformats-officedocument.presentationml.notesSlide+xml"/>
  <Override PartName="/ppt/tags/tag128.xml" ContentType="application/vnd.openxmlformats-officedocument.presentationml.tags+xml"/>
  <Override PartName="/ppt/notesSlides/notesSlide43.xml" ContentType="application/vnd.openxmlformats-officedocument.presentationml.notesSlide+xml"/>
  <Override PartName="/ppt/tags/tag129.xml" ContentType="application/vnd.openxmlformats-officedocument.presentationml.tags+xml"/>
  <Override PartName="/ppt/notesSlides/notesSlide44.xml" ContentType="application/vnd.openxmlformats-officedocument.presentationml.notesSlide+xml"/>
  <Override PartName="/ppt/tags/tag130.xml" ContentType="application/vnd.openxmlformats-officedocument.presentationml.tags+xml"/>
  <Override PartName="/ppt/notesSlides/notesSlide45.xml" ContentType="application/vnd.openxmlformats-officedocument.presentationml.notesSlide+xml"/>
  <Override PartName="/ppt/tags/tag131.xml" ContentType="application/vnd.openxmlformats-officedocument.presentationml.tags+xml"/>
  <Override PartName="/ppt/notesSlides/notesSlide46.xml" ContentType="application/vnd.openxmlformats-officedocument.presentationml.notesSlide+xml"/>
  <Override PartName="/ppt/tags/tag132.xml" ContentType="application/vnd.openxmlformats-officedocument.presentationml.tags+xml"/>
  <Override PartName="/ppt/notesSlides/notesSlide47.xml" ContentType="application/vnd.openxmlformats-officedocument.presentationml.notesSlide+xml"/>
  <Override PartName="/ppt/tags/tag133.xml" ContentType="application/vnd.openxmlformats-officedocument.presentationml.tags+xml"/>
  <Override PartName="/ppt/notesSlides/notesSlide48.xml" ContentType="application/vnd.openxmlformats-officedocument.presentationml.notesSlide+xml"/>
  <Override PartName="/ppt/tags/tag134.xml" ContentType="application/vnd.openxmlformats-officedocument.presentationml.tags+xml"/>
  <Override PartName="/ppt/notesSlides/notesSlide49.xml" ContentType="application/vnd.openxmlformats-officedocument.presentationml.notesSlide+xml"/>
  <Override PartName="/ppt/tags/tag13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78" r:id="rId5"/>
    <p:sldMasterId id="2147483889" r:id="rId6"/>
    <p:sldMasterId id="2147483898" r:id="rId7"/>
    <p:sldMasterId id="2147483908" r:id="rId8"/>
  </p:sldMasterIdLst>
  <p:notesMasterIdLst>
    <p:notesMasterId r:id="rId62"/>
  </p:notesMasterIdLst>
  <p:handoutMasterIdLst>
    <p:handoutMasterId r:id="rId63"/>
  </p:handoutMasterIdLst>
  <p:sldIdLst>
    <p:sldId id="256" r:id="rId9"/>
    <p:sldId id="1074" r:id="rId10"/>
    <p:sldId id="2147478860" r:id="rId11"/>
    <p:sldId id="2147478900" r:id="rId12"/>
    <p:sldId id="1232" r:id="rId13"/>
    <p:sldId id="2147478910" r:id="rId14"/>
    <p:sldId id="366" r:id="rId15"/>
    <p:sldId id="367" r:id="rId16"/>
    <p:sldId id="2147478884" r:id="rId17"/>
    <p:sldId id="2147478914" r:id="rId18"/>
    <p:sldId id="2145727416" r:id="rId19"/>
    <p:sldId id="2145727417" r:id="rId20"/>
    <p:sldId id="2145727418" r:id="rId21"/>
    <p:sldId id="2145727419" r:id="rId22"/>
    <p:sldId id="2145727961" r:id="rId23"/>
    <p:sldId id="2145727969" r:id="rId24"/>
    <p:sldId id="1257" r:id="rId25"/>
    <p:sldId id="1258" r:id="rId26"/>
    <p:sldId id="1259" r:id="rId27"/>
    <p:sldId id="2147478864" r:id="rId28"/>
    <p:sldId id="1381" r:id="rId29"/>
    <p:sldId id="2145728012" r:id="rId30"/>
    <p:sldId id="2145728013" r:id="rId31"/>
    <p:sldId id="1192" r:id="rId32"/>
    <p:sldId id="2145727956" r:id="rId33"/>
    <p:sldId id="1366" r:id="rId34"/>
    <p:sldId id="1367" r:id="rId35"/>
    <p:sldId id="963" r:id="rId36"/>
    <p:sldId id="964" r:id="rId37"/>
    <p:sldId id="2145727962" r:id="rId38"/>
    <p:sldId id="1261" r:id="rId39"/>
    <p:sldId id="1265" r:id="rId40"/>
    <p:sldId id="1262" r:id="rId41"/>
    <p:sldId id="2145726523" r:id="rId42"/>
    <p:sldId id="1267" r:id="rId43"/>
    <p:sldId id="1268" r:id="rId44"/>
    <p:sldId id="1269" r:id="rId45"/>
    <p:sldId id="1270" r:id="rId46"/>
    <p:sldId id="1271" r:id="rId47"/>
    <p:sldId id="1272" r:id="rId48"/>
    <p:sldId id="1273" r:id="rId49"/>
    <p:sldId id="2145727952" r:id="rId50"/>
    <p:sldId id="1278" r:id="rId51"/>
    <p:sldId id="305" r:id="rId52"/>
    <p:sldId id="2147478909" r:id="rId53"/>
    <p:sldId id="264" r:id="rId54"/>
    <p:sldId id="1281" r:id="rId55"/>
    <p:sldId id="2147478865" r:id="rId56"/>
    <p:sldId id="2147478866" r:id="rId57"/>
    <p:sldId id="2147478867" r:id="rId58"/>
    <p:sldId id="2147478880" r:id="rId59"/>
    <p:sldId id="423" r:id="rId60"/>
    <p:sldId id="29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76C2E02-48A6-E0DC-F96B-73B22F5AD3FF}" name="Hackert, Marie" initials="HM" userId="S::mhackert@chartis.com::67540d60-4fa0-4a99-ac79-baba1e4c443d" providerId="AD"/>
  <p188:author id="{4D8AFFAE-AF1C-90DB-8573-0E22B2FDC027}" name="Fernandes, Cecilia" initials="FC" userId="S::cfernandes@chartis.com::65394893-1292-41da-8cd1-2e520fa642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F2A"/>
    <a:srgbClr val="D1F003"/>
    <a:srgbClr val="B4DD71"/>
    <a:srgbClr val="F45B42"/>
    <a:srgbClr val="F89D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BCD87-AF2E-4837-9A4E-62BE75E55A85}" v="28" dt="2025-04-28T16:11:06.168"/>
    <p1510:client id="{D5C52C09-C094-91AF-19AE-7CAC046A7CAA}" v="11" dt="2025-04-28T17:19:40.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76619" autoAdjust="0"/>
  </p:normalViewPr>
  <p:slideViewPr>
    <p:cSldViewPr snapToGrid="0">
      <p:cViewPr varScale="1">
        <p:scale>
          <a:sx n="68" d="100"/>
          <a:sy n="68" d="100"/>
        </p:scale>
        <p:origin x="1308" y="5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8" d="100"/>
          <a:sy n="68" d="100"/>
        </p:scale>
        <p:origin x="324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ED9C5C-3A16-DCB9-0F0C-8070B0E9C2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b="1" dirty="0"/>
              <a:t>Practitioner Competency Management</a:t>
            </a:r>
          </a:p>
        </p:txBody>
      </p:sp>
      <p:sp>
        <p:nvSpPr>
          <p:cNvPr id="4" name="Footer Placeholder 3">
            <a:extLst>
              <a:ext uri="{FF2B5EF4-FFF2-40B4-BE49-F238E27FC236}">
                <a16:creationId xmlns:a16="http://schemas.microsoft.com/office/drawing/2014/main" id="{54E64865-0C81-D0C2-11B8-4AD4B92A8C6E}"/>
              </a:ext>
            </a:extLst>
          </p:cNvPr>
          <p:cNvSpPr>
            <a:spLocks noGrp="1"/>
          </p:cNvSpPr>
          <p:nvPr>
            <p:ph type="ftr" sz="quarter" idx="2"/>
          </p:nvPr>
        </p:nvSpPr>
        <p:spPr>
          <a:xfrm>
            <a:off x="-1" y="8685213"/>
            <a:ext cx="6077243" cy="458787"/>
          </a:xfrm>
          <a:prstGeom prst="rect">
            <a:avLst/>
          </a:prstGeom>
        </p:spPr>
        <p:txBody>
          <a:bodyPr vert="horz" lIns="91440" tIns="45720" rIns="91440" bIns="45720" rtlCol="0" anchor="b"/>
          <a:lstStyle>
            <a:lvl1pPr algn="l">
              <a:defRPr sz="1200"/>
            </a:lvl1pPr>
          </a:lstStyle>
          <a:p>
            <a:pPr algn="l"/>
            <a:endParaRPr lang="en-US" sz="1800" b="0" i="0" u="none" strike="noStrike" baseline="0" dirty="0">
              <a:solidFill>
                <a:srgbClr val="000000"/>
              </a:solidFill>
              <a:latin typeface="Segoe UI" panose="020B0502040204020203" pitchFamily="34" charset="0"/>
            </a:endParaRPr>
          </a:p>
          <a:p>
            <a:r>
              <a:rPr lang="en-US" sz="1000" b="0" i="0" u="none" strike="noStrike" baseline="0" dirty="0">
                <a:latin typeface="Segoe UI" panose="020B0502040204020203" pitchFamily="34" charset="0"/>
              </a:rPr>
              <a:t>© 2025 Greeley. All Rights Reserved. These materials may not be duplicated without the express written permission of The Greeley Company LLC </a:t>
            </a:r>
            <a:endParaRPr lang="en-US" sz="1000" dirty="0"/>
          </a:p>
        </p:txBody>
      </p:sp>
      <p:sp>
        <p:nvSpPr>
          <p:cNvPr id="5" name="Slide Number Placeholder 4">
            <a:extLst>
              <a:ext uri="{FF2B5EF4-FFF2-40B4-BE49-F238E27FC236}">
                <a16:creationId xmlns:a16="http://schemas.microsoft.com/office/drawing/2014/main" id="{0E58A071-7BB4-DC70-3284-DFF232B3CD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1D9368-4289-4B15-8D72-BC5642E28FE0}" type="slidenum">
              <a:rPr lang="en-US" smtClean="0"/>
              <a:t>‹#›</a:t>
            </a:fld>
            <a:endParaRPr lang="en-US"/>
          </a:p>
        </p:txBody>
      </p:sp>
    </p:spTree>
    <p:extLst>
      <p:ext uri="{BB962C8B-B14F-4D97-AF65-F5344CB8AC3E}">
        <p14:creationId xmlns:p14="http://schemas.microsoft.com/office/powerpoint/2010/main" val="95737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cs typeface="Segoe UI" panose="020B0502040204020203" pitchFamily="34" charset="0"/>
                <a:sym typeface="Segoe UI"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cs typeface="Segoe UI" panose="020B0502040204020203" pitchFamily="34" charset="0"/>
                <a:sym typeface="Segoe UI" panose="020B0502040204020203" pitchFamily="34" charset="0"/>
              </a:defRPr>
            </a:lvl1pPr>
          </a:lstStyle>
          <a:p>
            <a:fld id="{C3134EA0-F574-4939-BCFA-43AFD8DEC1B5}" type="datetimeFigureOut">
              <a:rPr lang="en-US" smtClean="0"/>
              <a:pPr/>
              <a:t>4/29/2025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cs typeface="Segoe UI" panose="020B0502040204020203" pitchFamily="34" charset="0"/>
                <a:sym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cs typeface="Segoe UI" panose="020B0502040204020203" pitchFamily="34" charset="0"/>
                <a:sym typeface="Segoe UI" panose="020B0502040204020203" pitchFamily="34" charset="0"/>
              </a:defRPr>
            </a:lvl1pPr>
          </a:lstStyle>
          <a:p>
            <a:fld id="{CD3EDC32-C50C-4F16-BEDE-DF7C1348D06A}" type="slidenum">
              <a:rPr lang="en-US" smtClean="0"/>
              <a:pPr/>
              <a:t>‹#›</a:t>
            </a:fld>
            <a:endParaRPr lang="en-US" dirty="0"/>
          </a:p>
        </p:txBody>
      </p:sp>
    </p:spTree>
    <p:extLst>
      <p:ext uri="{BB962C8B-B14F-4D97-AF65-F5344CB8AC3E}">
        <p14:creationId xmlns:p14="http://schemas.microsoft.com/office/powerpoint/2010/main" val="148895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4572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9144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13716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18288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0F445-DC38-4AA7-ADD3-A5A42148531E}" type="slidenum">
              <a:rPr lang="en-US" smtClean="0"/>
              <a:t>1</a:t>
            </a:fld>
            <a:endParaRPr lang="en-US"/>
          </a:p>
        </p:txBody>
      </p:sp>
    </p:spTree>
    <p:extLst>
      <p:ext uri="{BB962C8B-B14F-4D97-AF65-F5344CB8AC3E}">
        <p14:creationId xmlns:p14="http://schemas.microsoft.com/office/powerpoint/2010/main" val="355901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11</a:t>
            </a:fld>
            <a:endParaRPr lang="en-US" dirty="0"/>
          </a:p>
        </p:txBody>
      </p:sp>
    </p:spTree>
    <p:extLst>
      <p:ext uri="{BB962C8B-B14F-4D97-AF65-F5344CB8AC3E}">
        <p14:creationId xmlns:p14="http://schemas.microsoft.com/office/powerpoint/2010/main" val="402112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12</a:t>
            </a:fld>
            <a:endParaRPr lang="en-US" dirty="0"/>
          </a:p>
        </p:txBody>
      </p:sp>
    </p:spTree>
    <p:extLst>
      <p:ext uri="{BB962C8B-B14F-4D97-AF65-F5344CB8AC3E}">
        <p14:creationId xmlns:p14="http://schemas.microsoft.com/office/powerpoint/2010/main" val="97117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13</a:t>
            </a:fld>
            <a:endParaRPr lang="en-US" dirty="0"/>
          </a:p>
        </p:txBody>
      </p:sp>
    </p:spTree>
    <p:extLst>
      <p:ext uri="{BB962C8B-B14F-4D97-AF65-F5344CB8AC3E}">
        <p14:creationId xmlns:p14="http://schemas.microsoft.com/office/powerpoint/2010/main" val="276230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14</a:t>
            </a:fld>
            <a:endParaRPr lang="en-US" dirty="0"/>
          </a:p>
        </p:txBody>
      </p:sp>
    </p:spTree>
    <p:extLst>
      <p:ext uri="{BB962C8B-B14F-4D97-AF65-F5344CB8AC3E}">
        <p14:creationId xmlns:p14="http://schemas.microsoft.com/office/powerpoint/2010/main" val="370629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15</a:t>
            </a:fld>
            <a:endParaRPr lang="en-US" dirty="0"/>
          </a:p>
        </p:txBody>
      </p:sp>
    </p:spTree>
    <p:extLst>
      <p:ext uri="{BB962C8B-B14F-4D97-AF65-F5344CB8AC3E}">
        <p14:creationId xmlns:p14="http://schemas.microsoft.com/office/powerpoint/2010/main" val="3249468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0F445-DC38-4AA7-ADD3-A5A42148531E}" type="slidenum">
              <a:rPr kumimoji="0" lang="en-US" sz="1200" b="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19674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17</a:t>
            </a:fld>
            <a:endParaRPr lang="en-US" dirty="0"/>
          </a:p>
        </p:txBody>
      </p:sp>
    </p:spTree>
    <p:extLst>
      <p:ext uri="{BB962C8B-B14F-4D97-AF65-F5344CB8AC3E}">
        <p14:creationId xmlns:p14="http://schemas.microsoft.com/office/powerpoint/2010/main" val="2853859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18</a:t>
            </a:fld>
            <a:endParaRPr lang="en-US" dirty="0"/>
          </a:p>
        </p:txBody>
      </p:sp>
    </p:spTree>
    <p:extLst>
      <p:ext uri="{BB962C8B-B14F-4D97-AF65-F5344CB8AC3E}">
        <p14:creationId xmlns:p14="http://schemas.microsoft.com/office/powerpoint/2010/main" val="202771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19</a:t>
            </a:fld>
            <a:endParaRPr lang="en-US" dirty="0"/>
          </a:p>
        </p:txBody>
      </p:sp>
    </p:spTree>
    <p:extLst>
      <p:ext uri="{BB962C8B-B14F-4D97-AF65-F5344CB8AC3E}">
        <p14:creationId xmlns:p14="http://schemas.microsoft.com/office/powerpoint/2010/main" val="148671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20</a:t>
            </a:fld>
            <a:endParaRPr lang="en-US" dirty="0"/>
          </a:p>
        </p:txBody>
      </p:sp>
    </p:spTree>
    <p:extLst>
      <p:ext uri="{BB962C8B-B14F-4D97-AF65-F5344CB8AC3E}">
        <p14:creationId xmlns:p14="http://schemas.microsoft.com/office/powerpoint/2010/main" val="238034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3</a:t>
            </a:fld>
            <a:endParaRPr lang="en-US" dirty="0"/>
          </a:p>
        </p:txBody>
      </p:sp>
    </p:spTree>
    <p:extLst>
      <p:ext uri="{BB962C8B-B14F-4D97-AF65-F5344CB8AC3E}">
        <p14:creationId xmlns:p14="http://schemas.microsoft.com/office/powerpoint/2010/main" val="175790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21</a:t>
            </a:fld>
            <a:endParaRPr lang="en-US" dirty="0"/>
          </a:p>
        </p:txBody>
      </p:sp>
    </p:spTree>
    <p:extLst>
      <p:ext uri="{BB962C8B-B14F-4D97-AF65-F5344CB8AC3E}">
        <p14:creationId xmlns:p14="http://schemas.microsoft.com/office/powerpoint/2010/main" val="2652431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22</a:t>
            </a:fld>
            <a:endParaRPr lang="en-US" dirty="0"/>
          </a:p>
        </p:txBody>
      </p:sp>
    </p:spTree>
    <p:extLst>
      <p:ext uri="{BB962C8B-B14F-4D97-AF65-F5344CB8AC3E}">
        <p14:creationId xmlns:p14="http://schemas.microsoft.com/office/powerpoint/2010/main" val="355963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23</a:t>
            </a:fld>
            <a:endParaRPr lang="en-US" dirty="0"/>
          </a:p>
        </p:txBody>
      </p:sp>
    </p:spTree>
    <p:extLst>
      <p:ext uri="{BB962C8B-B14F-4D97-AF65-F5344CB8AC3E}">
        <p14:creationId xmlns:p14="http://schemas.microsoft.com/office/powerpoint/2010/main" val="367151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24</a:t>
            </a:fld>
            <a:endParaRPr lang="en-US" dirty="0"/>
          </a:p>
        </p:txBody>
      </p:sp>
    </p:spTree>
    <p:extLst>
      <p:ext uri="{BB962C8B-B14F-4D97-AF65-F5344CB8AC3E}">
        <p14:creationId xmlns:p14="http://schemas.microsoft.com/office/powerpoint/2010/main" val="427304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0F445-DC38-4AA7-ADD3-A5A42148531E}" type="slidenum">
              <a:rPr kumimoji="0" lang="en-US" sz="1200" b="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01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27</a:t>
            </a:fld>
            <a:endParaRPr lang="en-US" dirty="0"/>
          </a:p>
        </p:txBody>
      </p:sp>
    </p:spTree>
    <p:extLst>
      <p:ext uri="{BB962C8B-B14F-4D97-AF65-F5344CB8AC3E}">
        <p14:creationId xmlns:p14="http://schemas.microsoft.com/office/powerpoint/2010/main" val="3938477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28</a:t>
            </a:fld>
            <a:endParaRPr lang="en-US" dirty="0"/>
          </a:p>
        </p:txBody>
      </p:sp>
    </p:spTree>
    <p:extLst>
      <p:ext uri="{BB962C8B-B14F-4D97-AF65-F5344CB8AC3E}">
        <p14:creationId xmlns:p14="http://schemas.microsoft.com/office/powerpoint/2010/main" val="3919752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29</a:t>
            </a:fld>
            <a:endParaRPr lang="en-US" dirty="0"/>
          </a:p>
        </p:txBody>
      </p:sp>
    </p:spTree>
    <p:extLst>
      <p:ext uri="{BB962C8B-B14F-4D97-AF65-F5344CB8AC3E}">
        <p14:creationId xmlns:p14="http://schemas.microsoft.com/office/powerpoint/2010/main" val="3802281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30</a:t>
            </a:fld>
            <a:endParaRPr lang="en-US" dirty="0"/>
          </a:p>
        </p:txBody>
      </p:sp>
    </p:spTree>
    <p:extLst>
      <p:ext uri="{BB962C8B-B14F-4D97-AF65-F5344CB8AC3E}">
        <p14:creationId xmlns:p14="http://schemas.microsoft.com/office/powerpoint/2010/main" val="3251830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31</a:t>
            </a:fld>
            <a:endParaRPr lang="en-US" dirty="0"/>
          </a:p>
        </p:txBody>
      </p:sp>
    </p:spTree>
    <p:extLst>
      <p:ext uri="{BB962C8B-B14F-4D97-AF65-F5344CB8AC3E}">
        <p14:creationId xmlns:p14="http://schemas.microsoft.com/office/powerpoint/2010/main" val="151169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4</a:t>
            </a:fld>
            <a:endParaRPr lang="en-US" dirty="0"/>
          </a:p>
        </p:txBody>
      </p:sp>
    </p:spTree>
    <p:extLst>
      <p:ext uri="{BB962C8B-B14F-4D97-AF65-F5344CB8AC3E}">
        <p14:creationId xmlns:p14="http://schemas.microsoft.com/office/powerpoint/2010/main" val="4107205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32</a:t>
            </a:fld>
            <a:endParaRPr lang="en-US" dirty="0"/>
          </a:p>
        </p:txBody>
      </p:sp>
    </p:spTree>
    <p:extLst>
      <p:ext uri="{BB962C8B-B14F-4D97-AF65-F5344CB8AC3E}">
        <p14:creationId xmlns:p14="http://schemas.microsoft.com/office/powerpoint/2010/main" val="1423376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33</a:t>
            </a:fld>
            <a:endParaRPr lang="en-US" dirty="0"/>
          </a:p>
        </p:txBody>
      </p:sp>
    </p:spTree>
    <p:extLst>
      <p:ext uri="{BB962C8B-B14F-4D97-AF65-F5344CB8AC3E}">
        <p14:creationId xmlns:p14="http://schemas.microsoft.com/office/powerpoint/2010/main" val="382216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34</a:t>
            </a:fld>
            <a:endParaRPr lang="en-US" dirty="0"/>
          </a:p>
        </p:txBody>
      </p:sp>
    </p:spTree>
    <p:extLst>
      <p:ext uri="{BB962C8B-B14F-4D97-AF65-F5344CB8AC3E}">
        <p14:creationId xmlns:p14="http://schemas.microsoft.com/office/powerpoint/2010/main" val="926683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35</a:t>
            </a:fld>
            <a:endParaRPr lang="en-US" dirty="0"/>
          </a:p>
        </p:txBody>
      </p:sp>
    </p:spTree>
    <p:extLst>
      <p:ext uri="{BB962C8B-B14F-4D97-AF65-F5344CB8AC3E}">
        <p14:creationId xmlns:p14="http://schemas.microsoft.com/office/powerpoint/2010/main" val="572384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0F445-DC38-4AA7-ADD3-A5A42148531E}" type="slidenum">
              <a:rPr kumimoji="0" lang="en-US" sz="1200" b="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808240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37</a:t>
            </a:fld>
            <a:endParaRPr lang="en-US" dirty="0"/>
          </a:p>
        </p:txBody>
      </p:sp>
    </p:spTree>
    <p:extLst>
      <p:ext uri="{BB962C8B-B14F-4D97-AF65-F5344CB8AC3E}">
        <p14:creationId xmlns:p14="http://schemas.microsoft.com/office/powerpoint/2010/main" val="538735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38</a:t>
            </a:fld>
            <a:endParaRPr lang="en-US" dirty="0"/>
          </a:p>
        </p:txBody>
      </p:sp>
    </p:spTree>
    <p:extLst>
      <p:ext uri="{BB962C8B-B14F-4D97-AF65-F5344CB8AC3E}">
        <p14:creationId xmlns:p14="http://schemas.microsoft.com/office/powerpoint/2010/main" val="1959558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39</a:t>
            </a:fld>
            <a:endParaRPr lang="en-US" dirty="0"/>
          </a:p>
        </p:txBody>
      </p:sp>
    </p:spTree>
    <p:extLst>
      <p:ext uri="{BB962C8B-B14F-4D97-AF65-F5344CB8AC3E}">
        <p14:creationId xmlns:p14="http://schemas.microsoft.com/office/powerpoint/2010/main" val="3115392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40</a:t>
            </a:fld>
            <a:endParaRPr lang="en-US" dirty="0"/>
          </a:p>
        </p:txBody>
      </p:sp>
    </p:spTree>
    <p:extLst>
      <p:ext uri="{BB962C8B-B14F-4D97-AF65-F5344CB8AC3E}">
        <p14:creationId xmlns:p14="http://schemas.microsoft.com/office/powerpoint/2010/main" val="296157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41</a:t>
            </a:fld>
            <a:endParaRPr lang="en-US" dirty="0"/>
          </a:p>
        </p:txBody>
      </p:sp>
    </p:spTree>
    <p:extLst>
      <p:ext uri="{BB962C8B-B14F-4D97-AF65-F5344CB8AC3E}">
        <p14:creationId xmlns:p14="http://schemas.microsoft.com/office/powerpoint/2010/main" val="386195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5</a:t>
            </a:fld>
            <a:endParaRPr lang="en-US" dirty="0"/>
          </a:p>
        </p:txBody>
      </p:sp>
    </p:spTree>
    <p:extLst>
      <p:ext uri="{BB962C8B-B14F-4D97-AF65-F5344CB8AC3E}">
        <p14:creationId xmlns:p14="http://schemas.microsoft.com/office/powerpoint/2010/main" val="1952032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42</a:t>
            </a:fld>
            <a:endParaRPr lang="en-US" dirty="0"/>
          </a:p>
        </p:txBody>
      </p:sp>
    </p:spTree>
    <p:extLst>
      <p:ext uri="{BB962C8B-B14F-4D97-AF65-F5344CB8AC3E}">
        <p14:creationId xmlns:p14="http://schemas.microsoft.com/office/powerpoint/2010/main" val="812345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43</a:t>
            </a:fld>
            <a:endParaRPr lang="en-US" dirty="0"/>
          </a:p>
        </p:txBody>
      </p:sp>
    </p:spTree>
    <p:extLst>
      <p:ext uri="{BB962C8B-B14F-4D97-AF65-F5344CB8AC3E}">
        <p14:creationId xmlns:p14="http://schemas.microsoft.com/office/powerpoint/2010/main" val="1145309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96FD95-6EFF-457B-9A2F-F5E0B90FBE15}" type="slidenum">
              <a:rPr lang="en-US" smtClean="0"/>
              <a:t>44</a:t>
            </a:fld>
            <a:endParaRPr lang="en-US"/>
          </a:p>
        </p:txBody>
      </p:sp>
    </p:spTree>
    <p:extLst>
      <p:ext uri="{BB962C8B-B14F-4D97-AF65-F5344CB8AC3E}">
        <p14:creationId xmlns:p14="http://schemas.microsoft.com/office/powerpoint/2010/main" val="3594237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45</a:t>
            </a:fld>
            <a:endParaRPr lang="en-US" dirty="0"/>
          </a:p>
        </p:txBody>
      </p:sp>
    </p:spTree>
    <p:extLst>
      <p:ext uri="{BB962C8B-B14F-4D97-AF65-F5344CB8AC3E}">
        <p14:creationId xmlns:p14="http://schemas.microsoft.com/office/powerpoint/2010/main" val="2018851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8BFCA-5B4E-A532-1AC1-F2A0EA01B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315EB-CFDA-9DB7-AE04-F6FC7C0D9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FE54C-7057-B079-C7D2-FA4A23EDAB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735E94-2458-9368-2679-2C0493944D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6FD95-6EFF-457B-9A2F-F5E0B90FBE15}" type="slidenum">
              <a:rPr kumimoji="0" lang="en-US" sz="1200" b="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01357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47</a:t>
            </a:fld>
            <a:endParaRPr lang="en-US" dirty="0"/>
          </a:p>
        </p:txBody>
      </p:sp>
    </p:spTree>
    <p:extLst>
      <p:ext uri="{BB962C8B-B14F-4D97-AF65-F5344CB8AC3E}">
        <p14:creationId xmlns:p14="http://schemas.microsoft.com/office/powerpoint/2010/main" val="3346961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CD3EDC32-C50C-4F16-BEDE-DF7C1348D06A}" type="slidenum">
              <a:rPr lang="en-US" smtClean="0"/>
              <a:t>48</a:t>
            </a:fld>
            <a:endParaRPr lang="en-US" dirty="0"/>
          </a:p>
        </p:txBody>
      </p:sp>
    </p:spTree>
    <p:extLst>
      <p:ext uri="{BB962C8B-B14F-4D97-AF65-F5344CB8AC3E}">
        <p14:creationId xmlns:p14="http://schemas.microsoft.com/office/powerpoint/2010/main" val="680390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endParaRPr lang="en-US" sz="1200" kern="100"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49</a:t>
            </a:fld>
            <a:endParaRPr lang="en-US" dirty="0"/>
          </a:p>
        </p:txBody>
      </p:sp>
    </p:spTree>
    <p:extLst>
      <p:ext uri="{BB962C8B-B14F-4D97-AF65-F5344CB8AC3E}">
        <p14:creationId xmlns:p14="http://schemas.microsoft.com/office/powerpoint/2010/main" val="2587712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50</a:t>
            </a:fld>
            <a:endParaRPr lang="en-US" dirty="0"/>
          </a:p>
        </p:txBody>
      </p:sp>
    </p:spTree>
    <p:extLst>
      <p:ext uri="{BB962C8B-B14F-4D97-AF65-F5344CB8AC3E}">
        <p14:creationId xmlns:p14="http://schemas.microsoft.com/office/powerpoint/2010/main" val="917242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9ACACD-7298-4FB7-820A-9C326114AE6C}" type="slidenum">
              <a:rPr lang="en-US" smtClean="0"/>
              <a:t>51</a:t>
            </a:fld>
            <a:endParaRPr lang="en-US" dirty="0"/>
          </a:p>
        </p:txBody>
      </p:sp>
    </p:spTree>
    <p:extLst>
      <p:ext uri="{BB962C8B-B14F-4D97-AF65-F5344CB8AC3E}">
        <p14:creationId xmlns:p14="http://schemas.microsoft.com/office/powerpoint/2010/main" val="421147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0F445-DC38-4AA7-ADD3-A5A42148531E}" type="slidenum">
              <a:rPr kumimoji="0" lang="en-US" sz="1200" b="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4629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7</a:t>
            </a:fld>
            <a:endParaRPr lang="en-US" dirty="0"/>
          </a:p>
        </p:txBody>
      </p:sp>
    </p:spTree>
    <p:extLst>
      <p:ext uri="{BB962C8B-B14F-4D97-AF65-F5344CB8AC3E}">
        <p14:creationId xmlns:p14="http://schemas.microsoft.com/office/powerpoint/2010/main" val="423556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EDC32-C50C-4F16-BEDE-DF7C1348D06A}" type="slidenum">
              <a:rPr lang="en-US" smtClean="0"/>
              <a:t>8</a:t>
            </a:fld>
            <a:endParaRPr lang="en-US" dirty="0"/>
          </a:p>
        </p:txBody>
      </p:sp>
    </p:spTree>
    <p:extLst>
      <p:ext uri="{BB962C8B-B14F-4D97-AF65-F5344CB8AC3E}">
        <p14:creationId xmlns:p14="http://schemas.microsoft.com/office/powerpoint/2010/main" val="329731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9</a:t>
            </a:fld>
            <a:endParaRPr lang="en-US" dirty="0"/>
          </a:p>
        </p:txBody>
      </p:sp>
    </p:spTree>
    <p:extLst>
      <p:ext uri="{BB962C8B-B14F-4D97-AF65-F5344CB8AC3E}">
        <p14:creationId xmlns:p14="http://schemas.microsoft.com/office/powerpoint/2010/main" val="422476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EDC32-C50C-4F16-BEDE-DF7C1348D06A}" type="slidenum">
              <a:rPr lang="en-US" smtClean="0"/>
              <a:t>10</a:t>
            </a:fld>
            <a:endParaRPr lang="en-US" dirty="0"/>
          </a:p>
        </p:txBody>
      </p:sp>
    </p:spTree>
    <p:extLst>
      <p:ext uri="{BB962C8B-B14F-4D97-AF65-F5344CB8AC3E}">
        <p14:creationId xmlns:p14="http://schemas.microsoft.com/office/powerpoint/2010/main" val="41498011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13.emf"/><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13.emf"/><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7.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9.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4.emf"/><Relationship Id="rId4" Type="http://schemas.openxmlformats.org/officeDocument/2006/relationships/oleObject" Target="../embeddings/oleObject20.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7.sv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oleObject" Target="../embeddings/oleObject3.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4.emf"/><Relationship Id="rId4"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4.emf"/><Relationship Id="rId4" Type="http://schemas.openxmlformats.org/officeDocument/2006/relationships/oleObject" Target="../embeddings/oleObject2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4.sv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3.png"/><Relationship Id="rId5" Type="http://schemas.openxmlformats.org/officeDocument/2006/relationships/image" Target="../media/image14.emf"/><Relationship Id="rId4" Type="http://schemas.openxmlformats.org/officeDocument/2006/relationships/oleObject" Target="../embeddings/oleObject26.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5.emf"/><Relationship Id="rId4" Type="http://schemas.openxmlformats.org/officeDocument/2006/relationships/oleObject" Target="../embeddings/oleObject27.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3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4.emf"/><Relationship Id="rId4" Type="http://schemas.openxmlformats.org/officeDocument/2006/relationships/oleObject" Target="../embeddings/oleObject3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7.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32.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1.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4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4.emf"/></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4.emf"/><Relationship Id="rId4" Type="http://schemas.openxmlformats.org/officeDocument/2006/relationships/oleObject" Target="../embeddings/oleObject34.bin"/></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52.xml"/><Relationship Id="rId4" Type="http://schemas.openxmlformats.org/officeDocument/2006/relationships/image" Target="../media/image14.emf"/></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6.sv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3.png"/><Relationship Id="rId5" Type="http://schemas.openxmlformats.org/officeDocument/2006/relationships/image" Target="../media/image14.emf"/><Relationship Id="rId4" Type="http://schemas.openxmlformats.org/officeDocument/2006/relationships/oleObject" Target="../embeddings/oleObject36.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38.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4.emf"/><Relationship Id="rId4" Type="http://schemas.openxmlformats.org/officeDocument/2006/relationships/oleObject" Target="../embeddings/oleObject39.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7.sv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40.bin"/></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63.xml"/><Relationship Id="rId6" Type="http://schemas.openxmlformats.org/officeDocument/2006/relationships/image" Target="../media/image28.svg"/><Relationship Id="rId5" Type="http://schemas.openxmlformats.org/officeDocument/2006/relationships/image" Target="../media/image21.png"/><Relationship Id="rId4" Type="http://schemas.openxmlformats.org/officeDocument/2006/relationships/image" Target="../media/image14.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64.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4.sv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3.png"/><Relationship Id="rId5" Type="http://schemas.openxmlformats.org/officeDocument/2006/relationships/image" Target="../media/image14.emf"/><Relationship Id="rId4" Type="http://schemas.openxmlformats.org/officeDocument/2006/relationships/oleObject" Target="../embeddings/oleObject43.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5.emf"/><Relationship Id="rId4" Type="http://schemas.openxmlformats.org/officeDocument/2006/relationships/oleObject" Target="../embeddings/oleObject44.bin"/></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69.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4.emf"/><Relationship Id="rId4" Type="http://schemas.openxmlformats.org/officeDocument/2006/relationships/oleObject" Target="../embeddings/oleObject4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7.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49.bin"/></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5.xml"/><Relationship Id="rId1" Type="http://schemas.openxmlformats.org/officeDocument/2006/relationships/tags" Target="../tags/tag78.xml"/><Relationship Id="rId6" Type="http://schemas.openxmlformats.org/officeDocument/2006/relationships/image" Target="../media/image28.svg"/><Relationship Id="rId5" Type="http://schemas.openxmlformats.org/officeDocument/2006/relationships/image" Target="../media/image21.png"/><Relationship Id="rId4" Type="http://schemas.openxmlformats.org/officeDocument/2006/relationships/image" Target="../media/image14.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5.xml"/><Relationship Id="rId1" Type="http://schemas.openxmlformats.org/officeDocument/2006/relationships/tags" Target="../tags/tag79.xml"/><Relationship Id="rId4" Type="http://schemas.openxmlformats.org/officeDocument/2006/relationships/image" Target="../media/image14.emf"/></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4.sv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3.png"/><Relationship Id="rId5" Type="http://schemas.openxmlformats.org/officeDocument/2006/relationships/image" Target="../media/image14.emf"/><Relationship Id="rId4" Type="http://schemas.openxmlformats.org/officeDocument/2006/relationships/oleObject" Target="../embeddings/oleObject52.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25.emf"/><Relationship Id="rId4" Type="http://schemas.openxmlformats.org/officeDocument/2006/relationships/oleObject" Target="../embeddings/oleObject5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25.emf"/><Relationship Id="rId4" Type="http://schemas.openxmlformats.org/officeDocument/2006/relationships/oleObject" Target="../embeddings/oleObject54.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3.emf"/><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3.emf"/><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3.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er 1">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DF4A454-E5C0-9D2A-C67D-E1A0221F0C44}"/>
              </a:ext>
            </a:extLst>
          </p:cNvPr>
          <p:cNvGraphicFramePr>
            <a:graphicFrameLocks noChangeAspect="1"/>
          </p:cNvGraphicFramePr>
          <p:nvPr userDrawn="1">
            <p:custDataLst>
              <p:tags r:id="rId1"/>
            </p:custDataLst>
            <p:extLst>
              <p:ext uri="{D42A27DB-BD31-4B8C-83A1-F6EECF244321}">
                <p14:modId xmlns:p14="http://schemas.microsoft.com/office/powerpoint/2010/main" val="3868522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think-cell data - do not delete" hidden="1">
                        <a:extLst>
                          <a:ext uri="{FF2B5EF4-FFF2-40B4-BE49-F238E27FC236}">
                            <a16:creationId xmlns:a16="http://schemas.microsoft.com/office/drawing/2014/main" id="{BDF4A454-E5C0-9D2A-C67D-E1A0221F0C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5">
            <a:alphaModFix amt="51000"/>
            <a:extLst>
              <a:ext uri="{96DAC541-7B7A-43D3-8B79-37D633B846F1}">
                <asvg:svgBlip xmlns:asvg="http://schemas.microsoft.com/office/drawing/2016/SVG/main" r:embed="rId6"/>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7"/>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7"/>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vert="horz" anchor="b"/>
          <a:lstStyle>
            <a:lvl1pPr>
              <a:defRPr sz="480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pPr lvl="0"/>
            <a:r>
              <a:rPr lang="en-US" dirty="0"/>
              <a:t>CLICK TO INSERT DATE</a:t>
            </a:r>
          </a:p>
        </p:txBody>
      </p:sp>
    </p:spTree>
    <p:extLst>
      <p:ext uri="{BB962C8B-B14F-4D97-AF65-F5344CB8AC3E}">
        <p14:creationId xmlns:p14="http://schemas.microsoft.com/office/powerpoint/2010/main" val="2175395995"/>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CB6C5F5-B194-DAB4-6643-F78ABBA2EAE6}"/>
              </a:ext>
            </a:extLst>
          </p:cNvPr>
          <p:cNvGraphicFramePr>
            <a:graphicFrameLocks noChangeAspect="1"/>
          </p:cNvGraphicFramePr>
          <p:nvPr userDrawn="1">
            <p:custDataLst>
              <p:tags r:id="rId1"/>
            </p:custDataLst>
            <p:extLst>
              <p:ext uri="{D42A27DB-BD31-4B8C-83A1-F6EECF244321}">
                <p14:modId xmlns:p14="http://schemas.microsoft.com/office/powerpoint/2010/main" val="434112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3" name="think-cell data - do not delete" hidden="1">
                        <a:extLst>
                          <a:ext uri="{FF2B5EF4-FFF2-40B4-BE49-F238E27FC236}">
                            <a16:creationId xmlns:a16="http://schemas.microsoft.com/office/drawing/2014/main" id="{6CB6C5F5-B194-DAB4-6643-F78ABBA2EA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F92696D4-5E7F-F66F-197A-807CB6CCB4C2}"/>
              </a:ext>
            </a:extLst>
          </p:cNvPr>
          <p:cNvPicPr>
            <a:picLocks/>
          </p:cNvPicPr>
          <p:nvPr userDrawn="1"/>
        </p:nvPicPr>
        <p:blipFill>
          <a:blip r:embed="rId5"/>
          <a:stretch>
            <a:fillRect/>
          </a:stretch>
        </p:blipFill>
        <p:spPr>
          <a:xfrm>
            <a:off x="0" y="6441580"/>
            <a:ext cx="12198096" cy="61082"/>
          </a:xfrm>
          <a:prstGeom prst="rect">
            <a:avLst/>
          </a:prstGeom>
        </p:spPr>
      </p:pic>
    </p:spTree>
    <p:extLst>
      <p:ext uri="{BB962C8B-B14F-4D97-AF65-F5344CB8AC3E}">
        <p14:creationId xmlns:p14="http://schemas.microsoft.com/office/powerpoint/2010/main" val="2619858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All White - No foot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919E0DF-B189-09E6-2681-69F0B61C872B}"/>
              </a:ext>
            </a:extLst>
          </p:cNvPr>
          <p:cNvGraphicFramePr>
            <a:graphicFrameLocks noChangeAspect="1"/>
          </p:cNvGraphicFramePr>
          <p:nvPr userDrawn="1">
            <p:custDataLst>
              <p:tags r:id="rId1"/>
            </p:custDataLst>
            <p:extLst>
              <p:ext uri="{D42A27DB-BD31-4B8C-83A1-F6EECF244321}">
                <p14:modId xmlns:p14="http://schemas.microsoft.com/office/powerpoint/2010/main" val="823333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think-cell data - do not delete" hidden="1">
                        <a:extLst>
                          <a:ext uri="{FF2B5EF4-FFF2-40B4-BE49-F238E27FC236}">
                            <a16:creationId xmlns:a16="http://schemas.microsoft.com/office/drawing/2014/main" id="{5919E0DF-B189-09E6-2681-69F0B61C87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39579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Dark Header">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6557F0D-A47B-2E30-98F1-B177130A6BCD}"/>
              </a:ext>
            </a:extLst>
          </p:cNvPr>
          <p:cNvGraphicFramePr>
            <a:graphicFrameLocks noChangeAspect="1"/>
          </p:cNvGraphicFramePr>
          <p:nvPr userDrawn="1">
            <p:custDataLst>
              <p:tags r:id="rId1"/>
            </p:custDataLst>
            <p:extLst>
              <p:ext uri="{D42A27DB-BD31-4B8C-83A1-F6EECF244321}">
                <p14:modId xmlns:p14="http://schemas.microsoft.com/office/powerpoint/2010/main" val="4002910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think-cell data - do not delete" hidden="1">
                        <a:extLst>
                          <a:ext uri="{FF2B5EF4-FFF2-40B4-BE49-F238E27FC236}">
                            <a16:creationId xmlns:a16="http://schemas.microsoft.com/office/drawing/2014/main" id="{D6557F0D-A47B-2E30-98F1-B177130A6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3A8C647-4073-5F20-7951-96209B874ACE}"/>
              </a:ext>
            </a:extLst>
          </p:cNvPr>
          <p:cNvSpPr/>
          <p:nvPr userDrawn="1"/>
        </p:nvSpPr>
        <p:spPr>
          <a:xfrm>
            <a:off x="0" y="-2693"/>
            <a:ext cx="12192000" cy="1335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bwMode="black">
          <a:xfrm>
            <a:off x="365759" y="232153"/>
            <a:ext cx="11578591" cy="946090"/>
          </a:xfrm>
        </p:spPr>
        <p:txBody>
          <a:bodyPr vert="horz" anchor="ctr"/>
          <a:lstStyle>
            <a:lvl1pPr>
              <a:defRPr>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F3618366-1226-D931-B2AF-B8F0CFAF7B1B}"/>
              </a:ext>
            </a:extLst>
          </p:cNvPr>
          <p:cNvPicPr>
            <a:picLocks/>
          </p:cNvPicPr>
          <p:nvPr userDrawn="1"/>
        </p:nvPicPr>
        <p:blipFill>
          <a:blip r:embed="rId5"/>
          <a:stretch>
            <a:fillRect/>
          </a:stretch>
        </p:blipFill>
        <p:spPr>
          <a:xfrm>
            <a:off x="0" y="1296378"/>
            <a:ext cx="12198096" cy="61082"/>
          </a:xfrm>
          <a:prstGeom prst="rect">
            <a:avLst/>
          </a:prstGeom>
        </p:spPr>
      </p:pic>
    </p:spTree>
    <p:extLst>
      <p:ext uri="{BB962C8B-B14F-4D97-AF65-F5344CB8AC3E}">
        <p14:creationId xmlns:p14="http://schemas.microsoft.com/office/powerpoint/2010/main" val="3368241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Chartis Title Master">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5CEAAB6D-19CA-4691-85FD-38268F4AF945}"/>
              </a:ext>
            </a:extLst>
          </p:cNvPr>
          <p:cNvGraphicFramePr>
            <a:graphicFrameLocks noChangeAspect="1"/>
          </p:cNvGraphicFramePr>
          <p:nvPr userDrawn="1">
            <p:custDataLst>
              <p:tags r:id="rId1"/>
            </p:custDataLst>
            <p:extLst>
              <p:ext uri="{D42A27DB-BD31-4B8C-83A1-F6EECF244321}">
                <p14:modId xmlns:p14="http://schemas.microsoft.com/office/powerpoint/2010/main" val="213227798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5" name="Object 14" hidden="1">
                        <a:extLst>
                          <a:ext uri="{FF2B5EF4-FFF2-40B4-BE49-F238E27FC236}">
                            <a16:creationId xmlns:a16="http://schemas.microsoft.com/office/drawing/2014/main" id="{5CEAAB6D-19CA-4691-85FD-38268F4AF945}"/>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77523F81-5288-43A8-BD7C-B0854769AF6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16" name="Rectangle 15">
            <a:extLst>
              <a:ext uri="{FF2B5EF4-FFF2-40B4-BE49-F238E27FC236}">
                <a16:creationId xmlns:a16="http://schemas.microsoft.com/office/drawing/2014/main" id="{A8939C46-638F-4788-9308-D95F85EF4102}"/>
              </a:ext>
            </a:extLst>
          </p:cNvPr>
          <p:cNvSpPr/>
          <p:nvPr userDrawn="1"/>
        </p:nvSpPr>
        <p:spPr>
          <a:xfrm>
            <a:off x="1" y="0"/>
            <a:ext cx="121849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7" name="Graphic 12">
            <a:extLst>
              <a:ext uri="{FF2B5EF4-FFF2-40B4-BE49-F238E27FC236}">
                <a16:creationId xmlns:a16="http://schemas.microsoft.com/office/drawing/2014/main" id="{6BF5F01E-FB41-49A0-9167-EB3B871AF096}"/>
              </a:ext>
            </a:extLst>
          </p:cNvPr>
          <p:cNvSpPr/>
          <p:nvPr userDrawn="1"/>
        </p:nvSpPr>
        <p:spPr>
          <a:xfrm>
            <a:off x="7379343" y="0"/>
            <a:ext cx="4826179" cy="6858000"/>
          </a:xfrm>
          <a:custGeom>
            <a:avLst/>
            <a:gdLst>
              <a:gd name="connsiteX0" fmla="*/ 2227641 w 6548808"/>
              <a:gd name="connsiteY0" fmla="*/ 0 h 6858000"/>
              <a:gd name="connsiteX1" fmla="*/ 6552614 w 6548808"/>
              <a:gd name="connsiteY1" fmla="*/ 476 h 6858000"/>
              <a:gd name="connsiteX2" fmla="*/ 6552614 w 6548808"/>
              <a:gd name="connsiteY2" fmla="*/ 6858000 h 6858000"/>
              <a:gd name="connsiteX3" fmla="*/ 0 w 6548808"/>
              <a:gd name="connsiteY3" fmla="*/ 6858000 h 6858000"/>
              <a:gd name="connsiteX4" fmla="*/ 2227641 w 6548808"/>
              <a:gd name="connsiteY4" fmla="*/ 0 h 6858000"/>
              <a:gd name="connsiteX0" fmla="*/ 2227641 w 6552614"/>
              <a:gd name="connsiteY0" fmla="*/ 0 h 6858000"/>
              <a:gd name="connsiteX1" fmla="*/ 4025074 w 6552614"/>
              <a:gd name="connsiteY1" fmla="*/ 207510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6552614"/>
              <a:gd name="connsiteY0" fmla="*/ 0 h 6858000"/>
              <a:gd name="connsiteX1" fmla="*/ 3619632 w 6552614"/>
              <a:gd name="connsiteY1" fmla="*/ 476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3619632"/>
              <a:gd name="connsiteY0" fmla="*/ 0 h 6858000"/>
              <a:gd name="connsiteX1" fmla="*/ 3619632 w 3619632"/>
              <a:gd name="connsiteY1" fmla="*/ 476 h 6858000"/>
              <a:gd name="connsiteX2" fmla="*/ 3240071 w 3619632"/>
              <a:gd name="connsiteY2" fmla="*/ 6806242 h 6858000"/>
              <a:gd name="connsiteX3" fmla="*/ 0 w 3619632"/>
              <a:gd name="connsiteY3" fmla="*/ 6858000 h 6858000"/>
              <a:gd name="connsiteX4" fmla="*/ 2227641 w 3619632"/>
              <a:gd name="connsiteY4" fmla="*/ 0 h 6858000"/>
              <a:gd name="connsiteX0" fmla="*/ 2227641 w 3619633"/>
              <a:gd name="connsiteY0" fmla="*/ 0 h 6858000"/>
              <a:gd name="connsiteX1" fmla="*/ 3619632 w 3619633"/>
              <a:gd name="connsiteY1" fmla="*/ 476 h 6858000"/>
              <a:gd name="connsiteX2" fmla="*/ 3619633 w 3619633"/>
              <a:gd name="connsiteY2" fmla="*/ 6858000 h 6858000"/>
              <a:gd name="connsiteX3" fmla="*/ 0 w 3619633"/>
              <a:gd name="connsiteY3" fmla="*/ 6858000 h 6858000"/>
              <a:gd name="connsiteX4" fmla="*/ 2227641 w 361963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33" h="6858000">
                <a:moveTo>
                  <a:pt x="2227641" y="0"/>
                </a:moveTo>
                <a:lnTo>
                  <a:pt x="3619632" y="476"/>
                </a:lnTo>
                <a:cubicBezTo>
                  <a:pt x="3619632" y="2286317"/>
                  <a:pt x="3619633" y="4572159"/>
                  <a:pt x="3619633" y="6858000"/>
                </a:cubicBezTo>
                <a:lnTo>
                  <a:pt x="0" y="6858000"/>
                </a:lnTo>
                <a:lnTo>
                  <a:pt x="2227641" y="0"/>
                </a:lnTo>
              </a:path>
            </a:pathLst>
          </a:custGeom>
          <a:solidFill>
            <a:srgbClr val="FFFFFF"/>
          </a:solidFill>
          <a:ln w="22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75DF3627-6FC4-4937-ADBE-CA4997CB6C89}"/>
              </a:ext>
            </a:extLst>
          </p:cNvPr>
          <p:cNvSpPr>
            <a:spLocks noGrp="1"/>
          </p:cNvSpPr>
          <p:nvPr>
            <p:ph type="subTitle" idx="1"/>
          </p:nvPr>
        </p:nvSpPr>
        <p:spPr bwMode="white">
          <a:xfrm>
            <a:off x="745695" y="3766194"/>
            <a:ext cx="5613400" cy="701021"/>
          </a:xfrm>
        </p:spPr>
        <p:txBody>
          <a:bodyPr>
            <a:noAutofit/>
          </a:bodyPr>
          <a:lstStyle>
            <a:lvl1pPr marL="0" indent="0" algn="l">
              <a:buNone/>
              <a:defRPr sz="2000" i="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5">
            <a:extLst>
              <a:ext uri="{FF2B5EF4-FFF2-40B4-BE49-F238E27FC236}">
                <a16:creationId xmlns:a16="http://schemas.microsoft.com/office/drawing/2014/main" id="{5D363EA3-47B1-4095-90C5-7026EC0D03F2}"/>
              </a:ext>
            </a:extLst>
          </p:cNvPr>
          <p:cNvSpPr>
            <a:spLocks noGrp="1"/>
          </p:cNvSpPr>
          <p:nvPr>
            <p:ph type="body" sz="quarter" idx="10" hasCustomPrompt="1"/>
          </p:nvPr>
        </p:nvSpPr>
        <p:spPr bwMode="white">
          <a:xfrm>
            <a:off x="745695" y="4606524"/>
            <a:ext cx="5613400" cy="373062"/>
          </a:xfrm>
        </p:spPr>
        <p:txBody>
          <a:bodyPr>
            <a:noAutofit/>
          </a:bodyPr>
          <a:lstStyle>
            <a:lvl1pPr marL="0" indent="0" algn="l" defTabSz="914400" rtl="0" eaLnBrk="1" latinLnBrk="0" hangingPunct="1">
              <a:buNone/>
              <a:defRPr lang="en-US" sz="1050" b="1" kern="1200"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pPr lvl="0"/>
            <a:r>
              <a:rPr lang="en-US" dirty="0"/>
              <a:t>CLICK TO INSERT DATE</a:t>
            </a:r>
          </a:p>
        </p:txBody>
      </p:sp>
      <p:sp>
        <p:nvSpPr>
          <p:cNvPr id="14" name="Title 3">
            <a:extLst>
              <a:ext uri="{FF2B5EF4-FFF2-40B4-BE49-F238E27FC236}">
                <a16:creationId xmlns:a16="http://schemas.microsoft.com/office/drawing/2014/main" id="{FD25C394-494F-451E-B7D9-0C407C181CBD}"/>
              </a:ext>
            </a:extLst>
          </p:cNvPr>
          <p:cNvSpPr>
            <a:spLocks noGrp="1"/>
          </p:cNvSpPr>
          <p:nvPr>
            <p:ph type="title"/>
          </p:nvPr>
        </p:nvSpPr>
        <p:spPr bwMode="white">
          <a:xfrm>
            <a:off x="745695" y="2064389"/>
            <a:ext cx="5613400" cy="1498700"/>
          </a:xfrm>
        </p:spPr>
        <p:txBody>
          <a:bodyPr vert="horz"/>
          <a:lstStyle>
            <a:lvl1pPr>
              <a:lnSpc>
                <a:spcPct val="100000"/>
              </a:lnSpc>
              <a:defRPr sz="3200" b="1">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pic>
        <p:nvPicPr>
          <p:cNvPr id="3" name="Picture 2" descr="A black and blue logo&#10;&#10;Description automatically generated">
            <a:extLst>
              <a:ext uri="{FF2B5EF4-FFF2-40B4-BE49-F238E27FC236}">
                <a16:creationId xmlns:a16="http://schemas.microsoft.com/office/drawing/2014/main" id="{7EC22FC4-3135-DAC7-DCF1-3A32E224E2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85199" y="5381625"/>
            <a:ext cx="3262842" cy="1209818"/>
          </a:xfrm>
          <a:prstGeom prst="rect">
            <a:avLst/>
          </a:prstGeom>
        </p:spPr>
      </p:pic>
    </p:spTree>
    <p:extLst>
      <p:ext uri="{BB962C8B-B14F-4D97-AF65-F5344CB8AC3E}">
        <p14:creationId xmlns:p14="http://schemas.microsoft.com/office/powerpoint/2010/main" val="389180006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no lin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159243055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Tree>
    <p:extLst>
      <p:ext uri="{BB962C8B-B14F-4D97-AF65-F5344CB8AC3E}">
        <p14:creationId xmlns:p14="http://schemas.microsoft.com/office/powerpoint/2010/main" val="880115994"/>
      </p:ext>
    </p:extLst>
  </p:cSld>
  <p:clrMapOvr>
    <a:masterClrMapping/>
  </p:clrMapOvr>
  <p:extLst>
    <p:ext uri="{DCECCB84-F9BA-43D5-87BE-67443E8EF086}">
      <p15:sldGuideLst xmlns:p15="http://schemas.microsoft.com/office/powerpoint/2012/main">
        <p15:guide id="1" pos="73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 No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421767455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E830EB9-345E-4E83-9C3D-9F003EBD0C31}"/>
              </a:ext>
            </a:extLst>
          </p:cNvPr>
          <p:cNvSpPr/>
          <p:nvPr userDrawn="1"/>
        </p:nvSpPr>
        <p:spPr>
          <a:xfrm>
            <a:off x="0" y="0"/>
            <a:ext cx="12192000" cy="1410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a:xfrm>
            <a:off x="1663337" y="0"/>
            <a:ext cx="10249989" cy="1143000"/>
          </a:xfrm>
        </p:spPr>
        <p:txBody>
          <a:bodyPr vert="horz"/>
          <a:lstStyle>
            <a:lvl1pPr>
              <a:defRPr sz="280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pic>
        <p:nvPicPr>
          <p:cNvPr id="10" name="Graphic 9">
            <a:extLst>
              <a:ext uri="{FF2B5EF4-FFF2-40B4-BE49-F238E27FC236}">
                <a16:creationId xmlns:a16="http://schemas.microsoft.com/office/drawing/2014/main" id="{FD2CF97F-9528-43BC-8D40-A57972B29E19}"/>
              </a:ext>
            </a:extLst>
          </p:cNvPr>
          <p:cNvPicPr>
            <a:picLocks noChangeAspect="1"/>
          </p:cNvPicPr>
          <p:nvPr userDrawn="1"/>
        </p:nvPicPr>
        <p:blipFill rotWithShape="1">
          <a:blip r:embed="rId6">
            <a:alphaModFix/>
            <a:extLst>
              <a:ext uri="{96DAC541-7B7A-43D3-8B79-37D633B846F1}">
                <asvg:svgBlip xmlns:asvg="http://schemas.microsoft.com/office/drawing/2016/SVG/main" r:embed="rId7"/>
              </a:ext>
            </a:extLst>
          </a:blip>
          <a:srcRect l="9186" t="27767" r="1"/>
          <a:stretch/>
        </p:blipFill>
        <p:spPr>
          <a:xfrm>
            <a:off x="0" y="0"/>
            <a:ext cx="1778614" cy="1264218"/>
          </a:xfrm>
          <a:prstGeom prst="rect">
            <a:avLst/>
          </a:prstGeom>
        </p:spPr>
      </p:pic>
    </p:spTree>
    <p:extLst>
      <p:ext uri="{BB962C8B-B14F-4D97-AF65-F5344CB8AC3E}">
        <p14:creationId xmlns:p14="http://schemas.microsoft.com/office/powerpoint/2010/main" val="277913674"/>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Chartis Title Master">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5CEAAB6D-19CA-4691-85FD-38268F4AF945}"/>
              </a:ext>
            </a:extLst>
          </p:cNvPr>
          <p:cNvGraphicFramePr>
            <a:graphicFrameLocks noChangeAspect="1"/>
          </p:cNvGraphicFramePr>
          <p:nvPr userDrawn="1">
            <p:custDataLst>
              <p:tags r:id="rId1"/>
            </p:custDataLst>
            <p:extLst>
              <p:ext uri="{D42A27DB-BD31-4B8C-83A1-F6EECF244321}">
                <p14:modId xmlns:p14="http://schemas.microsoft.com/office/powerpoint/2010/main" val="373558893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5" name="Object 14" hidden="1">
                        <a:extLst>
                          <a:ext uri="{FF2B5EF4-FFF2-40B4-BE49-F238E27FC236}">
                            <a16:creationId xmlns:a16="http://schemas.microsoft.com/office/drawing/2014/main" id="{5CEAAB6D-19CA-4691-85FD-38268F4AF945}"/>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77523F81-5288-43A8-BD7C-B0854769AF6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16" name="Rectangle 15">
            <a:extLst>
              <a:ext uri="{FF2B5EF4-FFF2-40B4-BE49-F238E27FC236}">
                <a16:creationId xmlns:a16="http://schemas.microsoft.com/office/drawing/2014/main" id="{A8939C46-638F-4788-9308-D95F85EF4102}"/>
              </a:ext>
            </a:extLst>
          </p:cNvPr>
          <p:cNvSpPr/>
          <p:nvPr userDrawn="1"/>
        </p:nvSpPr>
        <p:spPr>
          <a:xfrm>
            <a:off x="1" y="0"/>
            <a:ext cx="121849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7" name="Graphic 12">
            <a:extLst>
              <a:ext uri="{FF2B5EF4-FFF2-40B4-BE49-F238E27FC236}">
                <a16:creationId xmlns:a16="http://schemas.microsoft.com/office/drawing/2014/main" id="{6BF5F01E-FB41-49A0-9167-EB3B871AF096}"/>
              </a:ext>
            </a:extLst>
          </p:cNvPr>
          <p:cNvSpPr/>
          <p:nvPr userDrawn="1"/>
        </p:nvSpPr>
        <p:spPr>
          <a:xfrm>
            <a:off x="7379343" y="0"/>
            <a:ext cx="4826179" cy="6858000"/>
          </a:xfrm>
          <a:custGeom>
            <a:avLst/>
            <a:gdLst>
              <a:gd name="connsiteX0" fmla="*/ 2227641 w 6548808"/>
              <a:gd name="connsiteY0" fmla="*/ 0 h 6858000"/>
              <a:gd name="connsiteX1" fmla="*/ 6552614 w 6548808"/>
              <a:gd name="connsiteY1" fmla="*/ 476 h 6858000"/>
              <a:gd name="connsiteX2" fmla="*/ 6552614 w 6548808"/>
              <a:gd name="connsiteY2" fmla="*/ 6858000 h 6858000"/>
              <a:gd name="connsiteX3" fmla="*/ 0 w 6548808"/>
              <a:gd name="connsiteY3" fmla="*/ 6858000 h 6858000"/>
              <a:gd name="connsiteX4" fmla="*/ 2227641 w 6548808"/>
              <a:gd name="connsiteY4" fmla="*/ 0 h 6858000"/>
              <a:gd name="connsiteX0" fmla="*/ 2227641 w 6552614"/>
              <a:gd name="connsiteY0" fmla="*/ 0 h 6858000"/>
              <a:gd name="connsiteX1" fmla="*/ 4025074 w 6552614"/>
              <a:gd name="connsiteY1" fmla="*/ 207510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6552614"/>
              <a:gd name="connsiteY0" fmla="*/ 0 h 6858000"/>
              <a:gd name="connsiteX1" fmla="*/ 3619632 w 6552614"/>
              <a:gd name="connsiteY1" fmla="*/ 476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3619632"/>
              <a:gd name="connsiteY0" fmla="*/ 0 h 6858000"/>
              <a:gd name="connsiteX1" fmla="*/ 3619632 w 3619632"/>
              <a:gd name="connsiteY1" fmla="*/ 476 h 6858000"/>
              <a:gd name="connsiteX2" fmla="*/ 3240071 w 3619632"/>
              <a:gd name="connsiteY2" fmla="*/ 6806242 h 6858000"/>
              <a:gd name="connsiteX3" fmla="*/ 0 w 3619632"/>
              <a:gd name="connsiteY3" fmla="*/ 6858000 h 6858000"/>
              <a:gd name="connsiteX4" fmla="*/ 2227641 w 3619632"/>
              <a:gd name="connsiteY4" fmla="*/ 0 h 6858000"/>
              <a:gd name="connsiteX0" fmla="*/ 2227641 w 3619633"/>
              <a:gd name="connsiteY0" fmla="*/ 0 h 6858000"/>
              <a:gd name="connsiteX1" fmla="*/ 3619632 w 3619633"/>
              <a:gd name="connsiteY1" fmla="*/ 476 h 6858000"/>
              <a:gd name="connsiteX2" fmla="*/ 3619633 w 3619633"/>
              <a:gd name="connsiteY2" fmla="*/ 6858000 h 6858000"/>
              <a:gd name="connsiteX3" fmla="*/ 0 w 3619633"/>
              <a:gd name="connsiteY3" fmla="*/ 6858000 h 6858000"/>
              <a:gd name="connsiteX4" fmla="*/ 2227641 w 361963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33" h="6858000">
                <a:moveTo>
                  <a:pt x="2227641" y="0"/>
                </a:moveTo>
                <a:lnTo>
                  <a:pt x="3619632" y="476"/>
                </a:lnTo>
                <a:cubicBezTo>
                  <a:pt x="3619632" y="2286317"/>
                  <a:pt x="3619633" y="4572159"/>
                  <a:pt x="3619633" y="6858000"/>
                </a:cubicBezTo>
                <a:lnTo>
                  <a:pt x="0" y="6858000"/>
                </a:lnTo>
                <a:lnTo>
                  <a:pt x="2227641" y="0"/>
                </a:lnTo>
              </a:path>
            </a:pathLst>
          </a:custGeom>
          <a:solidFill>
            <a:srgbClr val="FFFFFF"/>
          </a:solidFill>
          <a:ln w="22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75DF3627-6FC4-4937-ADBE-CA4997CB6C89}"/>
              </a:ext>
            </a:extLst>
          </p:cNvPr>
          <p:cNvSpPr>
            <a:spLocks noGrp="1"/>
          </p:cNvSpPr>
          <p:nvPr>
            <p:ph type="subTitle" idx="1"/>
          </p:nvPr>
        </p:nvSpPr>
        <p:spPr bwMode="white">
          <a:xfrm>
            <a:off x="745695" y="3766194"/>
            <a:ext cx="5613400" cy="701021"/>
          </a:xfrm>
        </p:spPr>
        <p:txBody>
          <a:bodyPr>
            <a:noAutofit/>
          </a:bodyPr>
          <a:lstStyle>
            <a:lvl1pPr marL="0" indent="0" algn="l">
              <a:buNone/>
              <a:defRPr sz="2000" i="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5D363EA3-47B1-4095-90C5-7026EC0D03F2}"/>
              </a:ext>
            </a:extLst>
          </p:cNvPr>
          <p:cNvSpPr>
            <a:spLocks noGrp="1"/>
          </p:cNvSpPr>
          <p:nvPr>
            <p:ph type="body" sz="quarter" idx="10" hasCustomPrompt="1"/>
          </p:nvPr>
        </p:nvSpPr>
        <p:spPr bwMode="white">
          <a:xfrm>
            <a:off x="745695" y="4606524"/>
            <a:ext cx="5613400" cy="373062"/>
          </a:xfrm>
        </p:spPr>
        <p:txBody>
          <a:bodyPr>
            <a:noAutofit/>
          </a:bodyPr>
          <a:lstStyle>
            <a:lvl1pPr marL="0" indent="0" algn="l" defTabSz="914400" rtl="0" eaLnBrk="1" latinLnBrk="0" hangingPunct="1">
              <a:buNone/>
              <a:defRPr lang="en-US" sz="1050" b="1" kern="1200"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pPr lvl="0"/>
            <a:r>
              <a:rPr lang="en-US"/>
              <a:t>CLICK TO INSERT DATE</a:t>
            </a:r>
          </a:p>
        </p:txBody>
      </p:sp>
      <p:sp>
        <p:nvSpPr>
          <p:cNvPr id="14" name="Title 3">
            <a:extLst>
              <a:ext uri="{FF2B5EF4-FFF2-40B4-BE49-F238E27FC236}">
                <a16:creationId xmlns:a16="http://schemas.microsoft.com/office/drawing/2014/main" id="{FD25C394-494F-451E-B7D9-0C407C181CBD}"/>
              </a:ext>
            </a:extLst>
          </p:cNvPr>
          <p:cNvSpPr>
            <a:spLocks noGrp="1"/>
          </p:cNvSpPr>
          <p:nvPr>
            <p:ph type="title"/>
          </p:nvPr>
        </p:nvSpPr>
        <p:spPr bwMode="white">
          <a:xfrm>
            <a:off x="745695" y="2064389"/>
            <a:ext cx="5613400" cy="1498700"/>
          </a:xfrm>
        </p:spPr>
        <p:txBody>
          <a:bodyPr vert="horz"/>
          <a:lstStyle>
            <a:lvl1pPr>
              <a:lnSpc>
                <a:spcPct val="100000"/>
              </a:lnSpc>
              <a:defRPr sz="3200" b="1">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AEE14A2E-809C-9EFB-658D-1361869DF322}"/>
              </a:ext>
            </a:extLst>
          </p:cNvPr>
          <p:cNvPicPr>
            <a:picLocks noChangeAspect="1"/>
          </p:cNvPicPr>
          <p:nvPr userDrawn="1"/>
        </p:nvPicPr>
        <p:blipFill>
          <a:blip r:embed="rId6"/>
          <a:stretch>
            <a:fillRect/>
          </a:stretch>
        </p:blipFill>
        <p:spPr>
          <a:xfrm>
            <a:off x="8593258" y="5299957"/>
            <a:ext cx="3267739" cy="1207113"/>
          </a:xfrm>
          <a:prstGeom prst="rect">
            <a:avLst/>
          </a:prstGeom>
        </p:spPr>
      </p:pic>
    </p:spTree>
    <p:extLst>
      <p:ext uri="{BB962C8B-B14F-4D97-AF65-F5344CB8AC3E}">
        <p14:creationId xmlns:p14="http://schemas.microsoft.com/office/powerpoint/2010/main" val="287991939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Chartis Divider with Sextant Chartreuse Highlight">
    <p:bg bwMode="gray">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9A6CF4F-2674-4AC2-80D1-FED53A410679}"/>
              </a:ext>
            </a:extLst>
          </p:cNvPr>
          <p:cNvGraphicFramePr>
            <a:graphicFrameLocks noChangeAspect="1"/>
          </p:cNvGraphicFramePr>
          <p:nvPr userDrawn="1">
            <p:custDataLst>
              <p:tags r:id="rId1"/>
            </p:custDataLst>
            <p:extLst>
              <p:ext uri="{D42A27DB-BD31-4B8C-83A1-F6EECF244321}">
                <p14:modId xmlns:p14="http://schemas.microsoft.com/office/powerpoint/2010/main" val="50685947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9" imgH="350" progId="TCLayout.ActiveDocument.1">
                  <p:embed/>
                </p:oleObj>
              </mc:Choice>
              <mc:Fallback>
                <p:oleObj name="think-cell Slide" r:id="rId4" imgW="349" imgH="350" progId="TCLayout.ActiveDocument.1">
                  <p:embed/>
                  <p:pic>
                    <p:nvPicPr>
                      <p:cNvPr id="4" name="Object 3" hidden="1">
                        <a:extLst>
                          <a:ext uri="{FF2B5EF4-FFF2-40B4-BE49-F238E27FC236}">
                            <a16:creationId xmlns:a16="http://schemas.microsoft.com/office/drawing/2014/main" id="{59A6CF4F-2674-4AC2-80D1-FED53A410679}"/>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E6CE0E9-4415-4DC0-9BD4-93726F9EADF3}"/>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12" name="Text Placeholder 5">
            <a:extLst>
              <a:ext uri="{FF2B5EF4-FFF2-40B4-BE49-F238E27FC236}">
                <a16:creationId xmlns:a16="http://schemas.microsoft.com/office/drawing/2014/main" id="{2E8B007B-874A-46D4-8E73-B2E0B3EF36CF}"/>
              </a:ext>
            </a:extLst>
          </p:cNvPr>
          <p:cNvSpPr>
            <a:spLocks noGrp="1"/>
          </p:cNvSpPr>
          <p:nvPr>
            <p:ph type="body" sz="quarter" idx="10" hasCustomPrompt="1"/>
          </p:nvPr>
        </p:nvSpPr>
        <p:spPr bwMode="white">
          <a:xfrm>
            <a:off x="5083835" y="2533762"/>
            <a:ext cx="6521571" cy="512475"/>
          </a:xfrm>
        </p:spPr>
        <p:txBody>
          <a:bodyPr anchor="b">
            <a:noAutofit/>
          </a:bodyPr>
          <a:lstStyle>
            <a:lvl1pPr marL="0" indent="0" algn="l" defTabSz="914400" rtl="0" eaLnBrk="1" latinLnBrk="0" hangingPunct="1">
              <a:buNone/>
              <a:defRPr lang="en-US" sz="2000" b="1" kern="1200" cap="all" baseline="0" dirty="0">
                <a:solidFill>
                  <a:schemeClr val="accent4"/>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pPr lvl="0"/>
            <a:r>
              <a:rPr lang="en-US"/>
              <a:t>CLICK TO EDIT HIGHLIGHT TEXT</a:t>
            </a:r>
          </a:p>
        </p:txBody>
      </p:sp>
      <p:sp>
        <p:nvSpPr>
          <p:cNvPr id="13" name="Title 3">
            <a:extLst>
              <a:ext uri="{FF2B5EF4-FFF2-40B4-BE49-F238E27FC236}">
                <a16:creationId xmlns:a16="http://schemas.microsoft.com/office/drawing/2014/main" id="{FA6C69E4-55CA-44D8-890F-57D9B88513AB}"/>
              </a:ext>
            </a:extLst>
          </p:cNvPr>
          <p:cNvSpPr>
            <a:spLocks noGrp="1"/>
          </p:cNvSpPr>
          <p:nvPr>
            <p:ph type="title"/>
          </p:nvPr>
        </p:nvSpPr>
        <p:spPr bwMode="white">
          <a:xfrm>
            <a:off x="5083835" y="3046236"/>
            <a:ext cx="6521571" cy="1134738"/>
          </a:xfrm>
        </p:spPr>
        <p:txBody>
          <a:bodyPr vert="horz" anchor="t"/>
          <a:lstStyle>
            <a:lvl1pPr>
              <a:lnSpc>
                <a:spcPct val="100000"/>
              </a:lnSpc>
              <a:defRPr sz="3200" b="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pic>
        <p:nvPicPr>
          <p:cNvPr id="7" name="Picture 6" descr="Icon&#10;&#10;Description automatically generated">
            <a:extLst>
              <a:ext uri="{FF2B5EF4-FFF2-40B4-BE49-F238E27FC236}">
                <a16:creationId xmlns:a16="http://schemas.microsoft.com/office/drawing/2014/main" id="{278C9740-EEFF-4013-8CA1-7B45D470AC3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089"/>
          <a:stretch/>
        </p:blipFill>
        <p:spPr>
          <a:xfrm>
            <a:off x="0" y="1505764"/>
            <a:ext cx="3008896" cy="3846471"/>
          </a:xfrm>
          <a:prstGeom prst="rect">
            <a:avLst/>
          </a:prstGeom>
        </p:spPr>
      </p:pic>
    </p:spTree>
    <p:extLst>
      <p:ext uri="{BB962C8B-B14F-4D97-AF65-F5344CB8AC3E}">
        <p14:creationId xmlns:p14="http://schemas.microsoft.com/office/powerpoint/2010/main" val="1898854911"/>
      </p:ext>
    </p:extLst>
  </p:cSld>
  <p:clrMapOvr>
    <a:masterClrMapping/>
  </p:clrMapOvr>
  <p:extLst>
    <p:ext uri="{DCECCB84-F9BA-43D5-87BE-67443E8EF086}">
      <p15:sldGuideLst xmlns:p15="http://schemas.microsoft.com/office/powerpoint/2012/main">
        <p15:guide id="1" orient="horz" pos="36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Only - No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371453486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p:txBody>
          <a:bodyPr vert="horz"/>
          <a:lstStyle>
            <a:lvl1pPr>
              <a:defRPr>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337204534"/>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 No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408395591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E830EB9-345E-4E83-9C3D-9F003EBD0C31}"/>
              </a:ext>
            </a:extLst>
          </p:cNvPr>
          <p:cNvSpPr/>
          <p:nvPr userDrawn="1"/>
        </p:nvSpPr>
        <p:spPr>
          <a:xfrm>
            <a:off x="0" y="0"/>
            <a:ext cx="12192000" cy="1410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sym typeface="Segoe UI" panose="020B0502040204020203" pitchFamily="34" charset="0"/>
            </a:endParaRPr>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a:xfrm>
            <a:off x="1663337" y="0"/>
            <a:ext cx="10249989" cy="1143000"/>
          </a:xfrm>
        </p:spPr>
        <p:txBody>
          <a:bodyPr vert="horz"/>
          <a:lstStyle>
            <a:lvl1pPr>
              <a:defRPr sz="280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pic>
        <p:nvPicPr>
          <p:cNvPr id="10" name="Graphic 9">
            <a:extLst>
              <a:ext uri="{FF2B5EF4-FFF2-40B4-BE49-F238E27FC236}">
                <a16:creationId xmlns:a16="http://schemas.microsoft.com/office/drawing/2014/main" id="{FD2CF97F-9528-43BC-8D40-A57972B29E19}"/>
              </a:ext>
            </a:extLst>
          </p:cNvPr>
          <p:cNvPicPr>
            <a:picLocks noChangeAspect="1"/>
          </p:cNvPicPr>
          <p:nvPr userDrawn="1"/>
        </p:nvPicPr>
        <p:blipFill rotWithShape="1">
          <a:blip r:embed="rId6">
            <a:alphaModFix/>
            <a:extLst>
              <a:ext uri="{96DAC541-7B7A-43D3-8B79-37D633B846F1}">
                <asvg:svgBlip xmlns:asvg="http://schemas.microsoft.com/office/drawing/2016/SVG/main" r:embed="rId7"/>
              </a:ext>
            </a:extLst>
          </a:blip>
          <a:srcRect l="9186" t="27767" r="1"/>
          <a:stretch/>
        </p:blipFill>
        <p:spPr>
          <a:xfrm>
            <a:off x="0" y="0"/>
            <a:ext cx="1778614" cy="1264218"/>
          </a:xfrm>
          <a:prstGeom prst="rect">
            <a:avLst/>
          </a:prstGeom>
        </p:spPr>
      </p:pic>
    </p:spTree>
    <p:extLst>
      <p:ext uri="{BB962C8B-B14F-4D97-AF65-F5344CB8AC3E}">
        <p14:creationId xmlns:p14="http://schemas.microsoft.com/office/powerpoint/2010/main" val="756023784"/>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Master_3">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10452B8-3379-FE93-2DF8-B12BBFE02F23}"/>
              </a:ext>
            </a:extLst>
          </p:cNvPr>
          <p:cNvGraphicFramePr>
            <a:graphicFrameLocks noChangeAspect="1"/>
          </p:cNvGraphicFramePr>
          <p:nvPr userDrawn="1">
            <p:custDataLst>
              <p:tags r:id="rId1"/>
            </p:custDataLst>
            <p:extLst>
              <p:ext uri="{D42A27DB-BD31-4B8C-83A1-F6EECF244321}">
                <p14:modId xmlns:p14="http://schemas.microsoft.com/office/powerpoint/2010/main" val="3056096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2" name="think-cell data - do not delete" hidden="1">
                        <a:extLst>
                          <a:ext uri="{FF2B5EF4-FFF2-40B4-BE49-F238E27FC236}">
                            <a16:creationId xmlns:a16="http://schemas.microsoft.com/office/drawing/2014/main" id="{C10452B8-3379-FE93-2DF8-B12BBFE02F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Blue BG">
            <a:extLst>
              <a:ext uri="{FF2B5EF4-FFF2-40B4-BE49-F238E27FC236}">
                <a16:creationId xmlns:a16="http://schemas.microsoft.com/office/drawing/2014/main" id="{8CF03AA2-451D-C59E-0FCD-DD7DDAB3812F}"/>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pic>
        <p:nvPicPr>
          <p:cNvPr id="6" name="Arrow Pattern">
            <a:extLst>
              <a:ext uri="{FF2B5EF4-FFF2-40B4-BE49-F238E27FC236}">
                <a16:creationId xmlns:a16="http://schemas.microsoft.com/office/drawing/2014/main" id="{C691264F-858B-E6E0-BEE8-81661ABE1EB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2188952" cy="6768114"/>
          </a:xfrm>
          <a:prstGeom prst="rect">
            <a:avLst/>
          </a:prstGeom>
        </p:spPr>
      </p:pic>
      <p:sp>
        <p:nvSpPr>
          <p:cNvPr id="11" name="Fade">
            <a:extLst>
              <a:ext uri="{FF2B5EF4-FFF2-40B4-BE49-F238E27FC236}">
                <a16:creationId xmlns:a16="http://schemas.microsoft.com/office/drawing/2014/main" id="{08D5711A-83BC-B4C5-F552-1E33937A99A2}"/>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5" name="Freeform: Shape 14">
            <a:extLst>
              <a:ext uri="{FF2B5EF4-FFF2-40B4-BE49-F238E27FC236}">
                <a16:creationId xmlns:a16="http://schemas.microsoft.com/office/drawing/2014/main" id="{4E03DF9D-21A9-5A28-00C1-E44745BC8407}"/>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bwMode="white">
          <a:xfrm>
            <a:off x="640079" y="1610358"/>
            <a:ext cx="10221200" cy="2248409"/>
          </a:xfrm>
        </p:spPr>
        <p:txBody>
          <a:bodyPr vert="horz" anchor="b">
            <a:noAutofit/>
          </a:bodyPr>
          <a:lstStyle>
            <a:lvl1pPr algn="l">
              <a:defRPr sz="480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hasCustomPrompt="1"/>
          </p:nvPr>
        </p:nvSpPr>
        <p:spPr bwMode="white">
          <a:xfrm>
            <a:off x="640080" y="3886200"/>
            <a:ext cx="10221199" cy="1499616"/>
          </a:xfrm>
        </p:spPr>
        <p:txBody>
          <a:bodyPr/>
          <a:lstStyle>
            <a:lvl1pPr marL="0" indent="0" algn="l">
              <a:buNone/>
              <a:defRPr sz="2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styles</a:t>
            </a:r>
          </a:p>
        </p:txBody>
      </p:sp>
      <p:sp>
        <p:nvSpPr>
          <p:cNvPr id="7" name="Rectangle 6">
            <a:extLst>
              <a:ext uri="{FF2B5EF4-FFF2-40B4-BE49-F238E27FC236}">
                <a16:creationId xmlns:a16="http://schemas.microsoft.com/office/drawing/2014/main" id="{E781845D-80D9-A04D-779B-E90A3B8D20F9}"/>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pPr lvl="0"/>
            <a:r>
              <a:rPr lang="en-US" dirty="0"/>
              <a:t>CLICK TO INSERT DATE</a:t>
            </a:r>
          </a:p>
        </p:txBody>
      </p:sp>
      <p:pic>
        <p:nvPicPr>
          <p:cNvPr id="5" name="Logo">
            <a:extLst>
              <a:ext uri="{FF2B5EF4-FFF2-40B4-BE49-F238E27FC236}">
                <a16:creationId xmlns:a16="http://schemas.microsoft.com/office/drawing/2014/main" id="{58BAEB8E-569C-B7B4-6AB8-6244B0D1CA6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921909873"/>
      </p:ext>
    </p:extLst>
  </p:cSld>
  <p:clrMapOvr>
    <a:masterClrMapping/>
  </p:clrMapOvr>
  <p:extLst>
    <p:ext uri="{DCECCB84-F9BA-43D5-87BE-67443E8EF086}">
      <p15:sldGuideLst xmlns:p15="http://schemas.microsoft.com/office/powerpoint/2012/main">
        <p15:guide id="1" orient="horz" pos="2304">
          <p15:clr>
            <a:srgbClr val="FBAE40"/>
          </p15:clr>
        </p15:guide>
        <p15:guide id="2" pos="7296">
          <p15:clr>
            <a:srgbClr val="FBAE40"/>
          </p15:clr>
        </p15:guide>
        <p15:guide id="3" orient="horz" pos="8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no lin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132379271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7A6BAA57-2602-490B-AE38-521502A638C7}"/>
              </a:ext>
            </a:extLst>
          </p:cNvPr>
          <p:cNvPicPr>
            <a:picLocks noChangeAspect="1"/>
          </p:cNvPicPr>
          <p:nvPr userDrawn="1"/>
        </p:nvPicPr>
        <p:blipFill rotWithShape="1">
          <a:blip r:embed="rId5">
            <a:alphaModFix amt="18000"/>
            <a:extLst>
              <a:ext uri="{96DAC541-7B7A-43D3-8B79-37D633B846F1}">
                <asvg:svgBlip xmlns:asvg="http://schemas.microsoft.com/office/drawing/2016/SVG/main" r:embed="rId6"/>
              </a:ext>
            </a:extLst>
          </a:blip>
          <a:srcRect l="2517" t="2431"/>
          <a:stretch/>
        </p:blipFill>
        <p:spPr>
          <a:xfrm rot="10800000">
            <a:off x="6096000" y="1062442"/>
            <a:ext cx="6096000" cy="5452342"/>
          </a:xfrm>
          <a:prstGeom prst="rect">
            <a:avLst/>
          </a:prstGeom>
        </p:spPr>
      </p:pic>
    </p:spTree>
    <p:extLst>
      <p:ext uri="{BB962C8B-B14F-4D97-AF65-F5344CB8AC3E}">
        <p14:creationId xmlns:p14="http://schemas.microsoft.com/office/powerpoint/2010/main" val="3064337572"/>
      </p:ext>
    </p:extLst>
  </p:cSld>
  <p:clrMapOvr>
    <a:masterClrMapping/>
  </p:clrMapOvr>
  <p:extLst>
    <p:ext uri="{DCECCB84-F9BA-43D5-87BE-67443E8EF086}">
      <p15:sldGuideLst xmlns:p15="http://schemas.microsoft.com/office/powerpoint/2012/main">
        <p15:guide id="3" orient="horz" pos="2160">
          <p15:clr>
            <a:srgbClr val="FBAE40"/>
          </p15:clr>
        </p15:guide>
        <p15:guide id="4" pos="7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342097329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CCBEC1A1-9DAE-421F-BEB1-6A2E3CB246B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3" name="Rectangle 2">
            <a:extLst>
              <a:ext uri="{FF2B5EF4-FFF2-40B4-BE49-F238E27FC236}">
                <a16:creationId xmlns:a16="http://schemas.microsoft.com/office/drawing/2014/main" id="{DCFEFD1D-D1D9-4610-A6A3-708197C1FB91}"/>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cs typeface="Segoe UI" panose="020B0502040204020203" pitchFamily="34" charset="0"/>
              <a:sym typeface="Segoe UI" panose="020B0502040204020203" pitchFamily="34" charset="0"/>
            </a:endParaRPr>
          </a:p>
        </p:txBody>
      </p:sp>
      <p:sp>
        <p:nvSpPr>
          <p:cNvPr id="4" name="Rectangle 3">
            <a:extLst>
              <a:ext uri="{FF2B5EF4-FFF2-40B4-BE49-F238E27FC236}">
                <a16:creationId xmlns:a16="http://schemas.microsoft.com/office/drawing/2014/main" id="{D101A2CC-AC51-446C-B70F-C6C49C636C06}"/>
              </a:ext>
            </a:extLst>
          </p:cNvPr>
          <p:cNvSpPr/>
          <p:nvPr userDrawn="1"/>
        </p:nvSpPr>
        <p:spPr>
          <a:xfrm>
            <a:off x="1" y="1"/>
            <a:ext cx="12184908" cy="6512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7" name="Title 16">
            <a:extLst>
              <a:ext uri="{FF2B5EF4-FFF2-40B4-BE49-F238E27FC236}">
                <a16:creationId xmlns:a16="http://schemas.microsoft.com/office/drawing/2014/main" id="{7346B5CE-33D5-48E4-B6E5-19D00D2A676B}"/>
              </a:ext>
            </a:extLst>
          </p:cNvPr>
          <p:cNvSpPr>
            <a:spLocks noGrp="1"/>
          </p:cNvSpPr>
          <p:nvPr>
            <p:ph type="title"/>
          </p:nvPr>
        </p:nvSpPr>
        <p:spPr bwMode="white">
          <a:xfrm>
            <a:off x="598100" y="0"/>
            <a:ext cx="8946033" cy="736692"/>
          </a:xfrm>
        </p:spPr>
        <p:txBody>
          <a:bodyPr vert="horz"/>
          <a:lstStyle>
            <a:lvl1pPr>
              <a:defRPr>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58078647"/>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no lin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237878416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Tree>
    <p:extLst>
      <p:ext uri="{BB962C8B-B14F-4D97-AF65-F5344CB8AC3E}">
        <p14:creationId xmlns:p14="http://schemas.microsoft.com/office/powerpoint/2010/main" val="2565088647"/>
      </p:ext>
    </p:extLst>
  </p:cSld>
  <p:clrMapOvr>
    <a:masterClrMapping/>
  </p:clrMapOvr>
  <p:extLst>
    <p:ext uri="{DCECCB84-F9BA-43D5-87BE-67443E8EF086}">
      <p15:sldGuideLst xmlns:p15="http://schemas.microsoft.com/office/powerpoint/2012/main">
        <p15:guide id="1" pos="7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8_Chartis Divider Chartreuse Highlight">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E74F6-AE4E-440E-9E2D-810E4FABA802}"/>
              </a:ext>
            </a:extLst>
          </p:cNvPr>
          <p:cNvGraphicFramePr>
            <a:graphicFrameLocks noChangeAspect="1"/>
          </p:cNvGraphicFramePr>
          <p:nvPr userDrawn="1">
            <p:custDataLst>
              <p:tags r:id="rId1"/>
            </p:custDataLst>
            <p:extLst>
              <p:ext uri="{D42A27DB-BD31-4B8C-83A1-F6EECF244321}">
                <p14:modId xmlns:p14="http://schemas.microsoft.com/office/powerpoint/2010/main" val="219797679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C4E74F6-AE4E-440E-9E2D-810E4FABA80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CB9FEC-3736-4BF7-B02B-4EB0B2807969}"/>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grpSp>
        <p:nvGrpSpPr>
          <p:cNvPr id="9" name="Graphic 7">
            <a:extLst>
              <a:ext uri="{FF2B5EF4-FFF2-40B4-BE49-F238E27FC236}">
                <a16:creationId xmlns:a16="http://schemas.microsoft.com/office/drawing/2014/main" id="{A01ED9BD-E838-4E64-9893-07F4614E97F1}"/>
              </a:ext>
            </a:extLst>
          </p:cNvPr>
          <p:cNvGrpSpPr/>
          <p:nvPr userDrawn="1"/>
        </p:nvGrpSpPr>
        <p:grpSpPr>
          <a:xfrm>
            <a:off x="1" y="2337759"/>
            <a:ext cx="12201087" cy="1961031"/>
            <a:chOff x="0" y="2534194"/>
            <a:chExt cx="9150815" cy="1648359"/>
          </a:xfrm>
        </p:grpSpPr>
        <p:sp>
          <p:nvSpPr>
            <p:cNvPr id="10" name="Freeform: Shape 9">
              <a:extLst>
                <a:ext uri="{FF2B5EF4-FFF2-40B4-BE49-F238E27FC236}">
                  <a16:creationId xmlns:a16="http://schemas.microsoft.com/office/drawing/2014/main" id="{542742E0-0654-4C3F-AEFF-66059A8709EB}"/>
                </a:ext>
              </a:extLst>
            </p:cNvPr>
            <p:cNvSpPr/>
            <p:nvPr/>
          </p:nvSpPr>
          <p:spPr>
            <a:xfrm>
              <a:off x="0" y="2534194"/>
              <a:ext cx="9150815" cy="1648359"/>
            </a:xfrm>
            <a:custGeom>
              <a:avLst/>
              <a:gdLst>
                <a:gd name="connsiteX0" fmla="*/ 0 w 9150814"/>
                <a:gd name="connsiteY0" fmla="*/ 0 h 1648358"/>
                <a:gd name="connsiteX1" fmla="*/ 9156875 w 9150814"/>
                <a:gd name="connsiteY1" fmla="*/ 0 h 1648358"/>
                <a:gd name="connsiteX2" fmla="*/ 9156875 w 9150814"/>
                <a:gd name="connsiteY2" fmla="*/ 1654419 h 1648358"/>
                <a:gd name="connsiteX3" fmla="*/ 0 w 9150814"/>
                <a:gd name="connsiteY3" fmla="*/ 1654419 h 1648358"/>
              </a:gdLst>
              <a:ahLst/>
              <a:cxnLst>
                <a:cxn ang="0">
                  <a:pos x="connsiteX0" y="connsiteY0"/>
                </a:cxn>
                <a:cxn ang="0">
                  <a:pos x="connsiteX1" y="connsiteY1"/>
                </a:cxn>
                <a:cxn ang="0">
                  <a:pos x="connsiteX2" y="connsiteY2"/>
                </a:cxn>
                <a:cxn ang="0">
                  <a:pos x="connsiteX3" y="connsiteY3"/>
                </a:cxn>
              </a:cxnLst>
              <a:rect l="l" t="t" r="r" b="b"/>
              <a:pathLst>
                <a:path w="9150814" h="1648358">
                  <a:moveTo>
                    <a:pt x="0" y="0"/>
                  </a:moveTo>
                  <a:lnTo>
                    <a:pt x="9156875" y="0"/>
                  </a:lnTo>
                  <a:lnTo>
                    <a:pt x="9156875" y="1654419"/>
                  </a:lnTo>
                  <a:lnTo>
                    <a:pt x="0" y="1654419"/>
                  </a:lnTo>
                  <a:close/>
                </a:path>
              </a:pathLst>
            </a:custGeom>
            <a:solidFill>
              <a:srgbClr val="0D2A4A"/>
            </a:solidFill>
            <a:ln w="121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1" name="Freeform: Shape 10">
              <a:extLst>
                <a:ext uri="{FF2B5EF4-FFF2-40B4-BE49-F238E27FC236}">
                  <a16:creationId xmlns:a16="http://schemas.microsoft.com/office/drawing/2014/main" id="{B7930F6E-F95B-48F3-B1A1-D2884B687F2E}"/>
                </a:ext>
              </a:extLst>
            </p:cNvPr>
            <p:cNvSpPr/>
            <p:nvPr/>
          </p:nvSpPr>
          <p:spPr>
            <a:xfrm>
              <a:off x="6750999" y="2534194"/>
              <a:ext cx="2399816" cy="1648359"/>
            </a:xfrm>
            <a:custGeom>
              <a:avLst/>
              <a:gdLst>
                <a:gd name="connsiteX0" fmla="*/ 2407088 w 2399816"/>
                <a:gd name="connsiteY0" fmla="*/ 0 h 1648358"/>
                <a:gd name="connsiteX1" fmla="*/ 2407088 w 2399816"/>
                <a:gd name="connsiteY1" fmla="*/ 1654419 h 1648358"/>
                <a:gd name="connsiteX2" fmla="*/ 0 w 2399816"/>
                <a:gd name="connsiteY2" fmla="*/ 1654419 h 1648358"/>
                <a:gd name="connsiteX3" fmla="*/ 924778 w 2399816"/>
                <a:gd name="connsiteY3" fmla="*/ 0 h 1648358"/>
              </a:gdLst>
              <a:ahLst/>
              <a:cxnLst>
                <a:cxn ang="0">
                  <a:pos x="connsiteX0" y="connsiteY0"/>
                </a:cxn>
                <a:cxn ang="0">
                  <a:pos x="connsiteX1" y="connsiteY1"/>
                </a:cxn>
                <a:cxn ang="0">
                  <a:pos x="connsiteX2" y="connsiteY2"/>
                </a:cxn>
                <a:cxn ang="0">
                  <a:pos x="connsiteX3" y="connsiteY3"/>
                </a:cxn>
              </a:cxnLst>
              <a:rect l="l" t="t" r="r" b="b"/>
              <a:pathLst>
                <a:path w="2399816" h="1648358">
                  <a:moveTo>
                    <a:pt x="2407088" y="0"/>
                  </a:moveTo>
                  <a:lnTo>
                    <a:pt x="2407088" y="1654419"/>
                  </a:lnTo>
                  <a:lnTo>
                    <a:pt x="0" y="1654419"/>
                  </a:lnTo>
                  <a:lnTo>
                    <a:pt x="924778" y="0"/>
                  </a:lnTo>
                  <a:close/>
                </a:path>
              </a:pathLst>
            </a:custGeom>
            <a:solidFill>
              <a:srgbClr val="7BAF42"/>
            </a:solidFill>
            <a:ln w="121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grpSp>
      <p:sp>
        <p:nvSpPr>
          <p:cNvPr id="2" name="Title 1"/>
          <p:cNvSpPr>
            <a:spLocks noGrp="1"/>
          </p:cNvSpPr>
          <p:nvPr>
            <p:ph type="title"/>
          </p:nvPr>
        </p:nvSpPr>
        <p:spPr bwMode="white">
          <a:xfrm>
            <a:off x="586594" y="3369216"/>
            <a:ext cx="8626417" cy="582147"/>
          </a:xfrm>
        </p:spPr>
        <p:txBody>
          <a:bodyPr vert="horz" anchor="t">
            <a:noAutofit/>
          </a:bodyPr>
          <a:lstStyle>
            <a:lvl1pPr>
              <a:defRPr sz="3200" b="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657F3093-81AC-44DF-A486-40E55EE56D20}"/>
              </a:ext>
            </a:extLst>
          </p:cNvPr>
          <p:cNvSpPr>
            <a:spLocks noGrp="1"/>
          </p:cNvSpPr>
          <p:nvPr>
            <p:ph sz="quarter" idx="10" hasCustomPrompt="1"/>
          </p:nvPr>
        </p:nvSpPr>
        <p:spPr bwMode="white">
          <a:xfrm>
            <a:off x="586594" y="2774593"/>
            <a:ext cx="8626417" cy="582147"/>
          </a:xfrm>
        </p:spPr>
        <p:txBody>
          <a:bodyPr anchor="b"/>
          <a:lstStyle>
            <a:lvl1pPr marL="0" indent="0">
              <a:buNone/>
              <a:defRPr b="1" cap="all" baseline="0">
                <a:solidFill>
                  <a:schemeClr val="accent4"/>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Click to edit highlight text</a:t>
            </a:r>
          </a:p>
        </p:txBody>
      </p:sp>
    </p:spTree>
    <p:extLst>
      <p:ext uri="{BB962C8B-B14F-4D97-AF65-F5344CB8AC3E}">
        <p14:creationId xmlns:p14="http://schemas.microsoft.com/office/powerpoint/2010/main" val="2851137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_Chartis Divider Chartreuse Highlight">
    <p:bg bwMode="gray">
      <p:bgPr>
        <a:solidFill>
          <a:srgbClr val="00294C"/>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E74F6-AE4E-440E-9E2D-810E4FABA802}"/>
              </a:ext>
            </a:extLst>
          </p:cNvPr>
          <p:cNvGraphicFramePr>
            <a:graphicFrameLocks noChangeAspect="1"/>
          </p:cNvGraphicFramePr>
          <p:nvPr userDrawn="1">
            <p:custDataLst>
              <p:tags r:id="rId1"/>
            </p:custDataLst>
            <p:extLst>
              <p:ext uri="{D42A27DB-BD31-4B8C-83A1-F6EECF244321}">
                <p14:modId xmlns:p14="http://schemas.microsoft.com/office/powerpoint/2010/main" val="153778103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C4E74F6-AE4E-440E-9E2D-810E4FABA80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CB9FEC-3736-4BF7-B02B-4EB0B2807969}"/>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3" name="Rectangle 2">
            <a:extLst>
              <a:ext uri="{FF2B5EF4-FFF2-40B4-BE49-F238E27FC236}">
                <a16:creationId xmlns:a16="http://schemas.microsoft.com/office/drawing/2014/main" id="{956A2FC2-10C1-4E13-AA07-7DE760E3DA85}"/>
              </a:ext>
            </a:extLst>
          </p:cNvPr>
          <p:cNvSpPr/>
          <p:nvPr userDrawn="1"/>
        </p:nvSpPr>
        <p:spPr>
          <a:xfrm>
            <a:off x="1" y="0"/>
            <a:ext cx="121849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bwMode="white">
          <a:xfrm>
            <a:off x="609598" y="3137927"/>
            <a:ext cx="8066569" cy="582147"/>
          </a:xfrm>
        </p:spPr>
        <p:txBody>
          <a:bodyPr vert="horz" anchor="b">
            <a:noAutofit/>
          </a:bodyPr>
          <a:lstStyle>
            <a:lvl1pPr>
              <a:defRPr sz="3200" b="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pic>
        <p:nvPicPr>
          <p:cNvPr id="13" name="Graphic 12">
            <a:extLst>
              <a:ext uri="{FF2B5EF4-FFF2-40B4-BE49-F238E27FC236}">
                <a16:creationId xmlns:a16="http://schemas.microsoft.com/office/drawing/2014/main" id="{300C3109-D010-4E4E-9FF2-189FA164812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51914"/>
          <a:stretch/>
        </p:blipFill>
        <p:spPr>
          <a:xfrm>
            <a:off x="7990205" y="0"/>
            <a:ext cx="4201796" cy="6858000"/>
          </a:xfrm>
          <a:prstGeom prst="rect">
            <a:avLst/>
          </a:prstGeom>
        </p:spPr>
      </p:pic>
      <p:sp>
        <p:nvSpPr>
          <p:cNvPr id="7" name="Content Placeholder 6">
            <a:extLst>
              <a:ext uri="{FF2B5EF4-FFF2-40B4-BE49-F238E27FC236}">
                <a16:creationId xmlns:a16="http://schemas.microsoft.com/office/drawing/2014/main" id="{C53DBAF4-295A-4C88-AA48-7D1763A41CD4}"/>
              </a:ext>
            </a:extLst>
          </p:cNvPr>
          <p:cNvSpPr>
            <a:spLocks noGrp="1"/>
          </p:cNvSpPr>
          <p:nvPr>
            <p:ph sz="quarter" idx="10" hasCustomPrompt="1"/>
          </p:nvPr>
        </p:nvSpPr>
        <p:spPr bwMode="white">
          <a:xfrm>
            <a:off x="609598" y="2312159"/>
            <a:ext cx="8066569" cy="817563"/>
          </a:xfrm>
        </p:spPr>
        <p:txBody>
          <a:bodyPr anchor="b"/>
          <a:lstStyle>
            <a:lvl1pPr marL="0" indent="0">
              <a:buNone/>
              <a:defRPr b="1" cap="all" baseline="0">
                <a:solidFill>
                  <a:schemeClr val="accent4"/>
                </a:solidFill>
                <a:latin typeface="Segoe UI" panose="020B0502040204020203" pitchFamily="34" charset="0"/>
                <a:cs typeface="Segoe UI" panose="020B0502040204020203" pitchFamily="34" charset="0"/>
                <a:sym typeface="Segoe UI" panose="020B0502040204020203" pitchFamily="34" charset="0"/>
              </a:defRPr>
            </a:lvl1pPr>
            <a:lvl2pPr marL="230187" indent="0">
              <a:buNone/>
              <a:defRPr/>
            </a:lvl2pPr>
          </a:lstStyle>
          <a:p>
            <a:pPr lvl="0"/>
            <a:r>
              <a:rPr lang="en-US"/>
              <a:t>Click to edit highlight text</a:t>
            </a:r>
          </a:p>
        </p:txBody>
      </p:sp>
    </p:spTree>
    <p:extLst>
      <p:ext uri="{BB962C8B-B14F-4D97-AF65-F5344CB8AC3E}">
        <p14:creationId xmlns:p14="http://schemas.microsoft.com/office/powerpoint/2010/main" val="3251636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with Plus">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2F70F7A2-E1B9-4EEC-AAAC-0DCE1544F6BA}"/>
              </a:ext>
            </a:extLst>
          </p:cNvPr>
          <p:cNvGraphicFramePr>
            <a:graphicFrameLocks noChangeAspect="1"/>
          </p:cNvGraphicFramePr>
          <p:nvPr userDrawn="1">
            <p:custDataLst>
              <p:tags r:id="rId1"/>
            </p:custDataLst>
            <p:extLst>
              <p:ext uri="{D42A27DB-BD31-4B8C-83A1-F6EECF244321}">
                <p14:modId xmlns:p14="http://schemas.microsoft.com/office/powerpoint/2010/main" val="413553896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6" name="Object 15" hidden="1">
                        <a:extLst>
                          <a:ext uri="{FF2B5EF4-FFF2-40B4-BE49-F238E27FC236}">
                            <a16:creationId xmlns:a16="http://schemas.microsoft.com/office/drawing/2014/main" id="{2F70F7A2-E1B9-4EEC-AAAC-0DCE1544F6BA}"/>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7ABFDA7-2D27-41E1-9A21-E15AE741CAF4}"/>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a:xfrm>
            <a:off x="595224" y="121920"/>
            <a:ext cx="11050536" cy="1021080"/>
          </a:xfrm>
        </p:spPr>
        <p:txBody>
          <a:bodyPr vert="horz"/>
          <a:lstStyle>
            <a:lvl1pPr>
              <a:defRPr>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595224" y="1595888"/>
            <a:ext cx="11050536" cy="4761881"/>
          </a:xfrm>
          <a:prstGeom prst="rect">
            <a:avLst/>
          </a:prstGeom>
        </p:spPr>
        <p:txBody>
          <a:bodyPr vert="horz" lIns="0" tIns="0" rIns="0" bIns="0" rtlCol="0">
            <a:noAutofit/>
          </a:bodyPr>
          <a:lstStyle>
            <a:lvl1pPr>
              <a:defRPr>
                <a:latin typeface="Segoe UI" panose="020B0502040204020203" pitchFamily="34" charset="0"/>
                <a:cs typeface="Segoe UI" panose="020B0502040204020203" pitchFamily="34" charset="0"/>
                <a:sym typeface="Segoe UI" panose="020B0502040204020203" pitchFamily="34" charset="0"/>
              </a:defRPr>
            </a:lvl1pPr>
            <a:lvl2pPr>
              <a:defRPr>
                <a:latin typeface="Segoe UI" panose="020B0502040204020203" pitchFamily="34" charset="0"/>
                <a:cs typeface="Segoe UI" panose="020B0502040204020203" pitchFamily="34" charset="0"/>
                <a:sym typeface="Segoe UI" panose="020B0502040204020203" pitchFamily="34" charset="0"/>
              </a:defRPr>
            </a:lvl2pPr>
            <a:lvl3pPr>
              <a:defRPr>
                <a:latin typeface="Segoe UI" panose="020B0502040204020203" pitchFamily="34" charset="0"/>
                <a:cs typeface="Segoe UI" panose="020B0502040204020203" pitchFamily="34" charset="0"/>
                <a:sym typeface="Segoe UI" panose="020B0502040204020203" pitchFamily="34" charset="0"/>
              </a:defRPr>
            </a:lvl3pPr>
            <a:lvl4pPr>
              <a:defRPr>
                <a:latin typeface="Segoe UI" panose="020B0502040204020203" pitchFamily="34" charset="0"/>
                <a:cs typeface="Segoe UI" panose="020B0502040204020203" pitchFamily="34" charset="0"/>
                <a:sym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Freeform: Shape 20">
            <a:extLst>
              <a:ext uri="{FF2B5EF4-FFF2-40B4-BE49-F238E27FC236}">
                <a16:creationId xmlns:a16="http://schemas.microsoft.com/office/drawing/2014/main" id="{1042619A-C270-41E5-BE12-63BD060D0E28}"/>
              </a:ext>
            </a:extLst>
          </p:cNvPr>
          <p:cNvSpPr/>
          <p:nvPr userDrawn="1"/>
        </p:nvSpPr>
        <p:spPr>
          <a:xfrm>
            <a:off x="6026989" y="2229929"/>
            <a:ext cx="6165011" cy="4265762"/>
          </a:xfrm>
          <a:custGeom>
            <a:avLst/>
            <a:gdLst>
              <a:gd name="connsiteX0" fmla="*/ 2511457 w 4623758"/>
              <a:gd name="connsiteY0" fmla="*/ 0 h 4265762"/>
              <a:gd name="connsiteX1" fmla="*/ 2549366 w 4623758"/>
              <a:gd name="connsiteY1" fmla="*/ 38005 h 4265762"/>
              <a:gd name="connsiteX2" fmla="*/ 2511362 w 4623758"/>
              <a:gd name="connsiteY2" fmla="*/ 76010 h 4265762"/>
              <a:gd name="connsiteX3" fmla="*/ 2508409 w 4623758"/>
              <a:gd name="connsiteY3" fmla="*/ 75724 h 4265762"/>
              <a:gd name="connsiteX4" fmla="*/ 2186369 w 4623758"/>
              <a:gd name="connsiteY4" fmla="*/ 825341 h 4265762"/>
              <a:gd name="connsiteX5" fmla="*/ 2200656 w 4623758"/>
              <a:gd name="connsiteY5" fmla="*/ 841724 h 4265762"/>
              <a:gd name="connsiteX6" fmla="*/ 3008566 w 4623758"/>
              <a:gd name="connsiteY6" fmla="*/ 745903 h 4265762"/>
              <a:gd name="connsiteX7" fmla="*/ 3043619 w 4623758"/>
              <a:gd name="connsiteY7" fmla="*/ 722662 h 4265762"/>
              <a:gd name="connsiteX8" fmla="*/ 3081623 w 4623758"/>
              <a:gd name="connsiteY8" fmla="*/ 760667 h 4265762"/>
              <a:gd name="connsiteX9" fmla="*/ 3079814 w 4623758"/>
              <a:gd name="connsiteY9" fmla="*/ 771525 h 4265762"/>
              <a:gd name="connsiteX10" fmla="*/ 3573304 w 4623758"/>
              <a:gd name="connsiteY10" fmla="*/ 1432274 h 4265762"/>
              <a:gd name="connsiteX11" fmla="*/ 3593783 w 4623758"/>
              <a:gd name="connsiteY11" fmla="*/ 1430941 h 4265762"/>
              <a:gd name="connsiteX12" fmla="*/ 3917537 w 4623758"/>
              <a:gd name="connsiteY12" fmla="*/ 677323 h 4265762"/>
              <a:gd name="connsiteX13" fmla="*/ 3913346 w 4623758"/>
              <a:gd name="connsiteY13" fmla="*/ 674180 h 4265762"/>
              <a:gd name="connsiteX14" fmla="*/ 3911251 w 4623758"/>
              <a:gd name="connsiteY14" fmla="*/ 620459 h 4265762"/>
              <a:gd name="connsiteX15" fmla="*/ 3964972 w 4623758"/>
              <a:gd name="connsiteY15" fmla="*/ 618363 h 4265762"/>
              <a:gd name="connsiteX16" fmla="*/ 3970973 w 4623758"/>
              <a:gd name="connsiteY16" fmla="*/ 666845 h 4265762"/>
              <a:gd name="connsiteX17" fmla="*/ 4461987 w 4623758"/>
              <a:gd name="connsiteY17" fmla="*/ 1324451 h 4265762"/>
              <a:gd name="connsiteX18" fmla="*/ 4501801 w 4623758"/>
              <a:gd name="connsiteY18" fmla="*/ 1331690 h 4265762"/>
              <a:gd name="connsiteX19" fmla="*/ 4503897 w 4623758"/>
              <a:gd name="connsiteY19" fmla="*/ 1385411 h 4265762"/>
              <a:gd name="connsiteX20" fmla="*/ 4475988 w 4623758"/>
              <a:gd name="connsiteY20" fmla="*/ 1397508 h 4265762"/>
              <a:gd name="connsiteX21" fmla="*/ 4150328 w 4623758"/>
              <a:gd name="connsiteY21" fmla="*/ 2156079 h 4265762"/>
              <a:gd name="connsiteX22" fmla="*/ 4153662 w 4623758"/>
              <a:gd name="connsiteY22" fmla="*/ 2158556 h 4265762"/>
              <a:gd name="connsiteX23" fmla="*/ 4155853 w 4623758"/>
              <a:gd name="connsiteY23" fmla="*/ 2212086 h 4265762"/>
              <a:gd name="connsiteX24" fmla="*/ 4623758 w 4623758"/>
              <a:gd name="connsiteY24" fmla="*/ 2838714 h 4265762"/>
              <a:gd name="connsiteX25" fmla="*/ 4623758 w 4623758"/>
              <a:gd name="connsiteY25" fmla="*/ 2874468 h 4265762"/>
              <a:gd name="connsiteX26" fmla="*/ 4137565 w 4623758"/>
              <a:gd name="connsiteY26" fmla="*/ 2223326 h 4265762"/>
              <a:gd name="connsiteX27" fmla="*/ 4101941 w 4623758"/>
              <a:gd name="connsiteY27" fmla="*/ 2214658 h 4265762"/>
              <a:gd name="connsiteX28" fmla="*/ 4099846 w 4623758"/>
              <a:gd name="connsiteY28" fmla="*/ 2160937 h 4265762"/>
              <a:gd name="connsiteX29" fmla="*/ 4130421 w 4623758"/>
              <a:gd name="connsiteY29" fmla="*/ 2149031 h 4265762"/>
              <a:gd name="connsiteX30" fmla="*/ 4455509 w 4623758"/>
              <a:gd name="connsiteY30" fmla="*/ 1391888 h 4265762"/>
              <a:gd name="connsiteX31" fmla="*/ 4450175 w 4623758"/>
              <a:gd name="connsiteY31" fmla="*/ 1387888 h 4265762"/>
              <a:gd name="connsiteX32" fmla="*/ 4445318 w 4623758"/>
              <a:gd name="connsiteY32" fmla="*/ 1337786 h 4265762"/>
              <a:gd name="connsiteX33" fmla="*/ 3954875 w 4623758"/>
              <a:gd name="connsiteY33" fmla="*/ 680942 h 4265762"/>
              <a:gd name="connsiteX34" fmla="*/ 3937540 w 4623758"/>
              <a:gd name="connsiteY34" fmla="*/ 684181 h 4265762"/>
              <a:gd name="connsiteX35" fmla="*/ 3612356 w 4623758"/>
              <a:gd name="connsiteY35" fmla="*/ 1441037 h 4265762"/>
              <a:gd name="connsiteX36" fmla="*/ 3613690 w 4623758"/>
              <a:gd name="connsiteY36" fmla="*/ 1493806 h 4265762"/>
              <a:gd name="connsiteX37" fmla="*/ 3559969 w 4623758"/>
              <a:gd name="connsiteY37" fmla="*/ 1495901 h 4265762"/>
              <a:gd name="connsiteX38" fmla="*/ 3556064 w 4623758"/>
              <a:gd name="connsiteY38" fmla="*/ 1444657 h 4265762"/>
              <a:gd name="connsiteX39" fmla="*/ 3067241 w 4623758"/>
              <a:gd name="connsiteY39" fmla="*/ 790194 h 4265762"/>
              <a:gd name="connsiteX40" fmla="*/ 3043523 w 4623758"/>
              <a:gd name="connsiteY40" fmla="*/ 798767 h 4265762"/>
              <a:gd name="connsiteX41" fmla="*/ 3042857 w 4623758"/>
              <a:gd name="connsiteY41" fmla="*/ 798671 h 4265762"/>
              <a:gd name="connsiteX42" fmla="*/ 2896743 w 4623758"/>
              <a:gd name="connsiteY42" fmla="*/ 1138809 h 4265762"/>
              <a:gd name="connsiteX43" fmla="*/ 2717864 w 4623758"/>
              <a:gd name="connsiteY43" fmla="*/ 1555337 h 4265762"/>
              <a:gd name="connsiteX44" fmla="*/ 2733199 w 4623758"/>
              <a:gd name="connsiteY44" fmla="*/ 1585627 h 4265762"/>
              <a:gd name="connsiteX45" fmla="*/ 2729960 w 4623758"/>
              <a:gd name="connsiteY45" fmla="*/ 1600962 h 4265762"/>
              <a:gd name="connsiteX46" fmla="*/ 3222117 w 4623758"/>
              <a:gd name="connsiteY46" fmla="*/ 2259902 h 4265762"/>
              <a:gd name="connsiteX47" fmla="*/ 3260789 w 4623758"/>
              <a:gd name="connsiteY47" fmla="*/ 2267522 h 4265762"/>
              <a:gd name="connsiteX48" fmla="*/ 3262884 w 4623758"/>
              <a:gd name="connsiteY48" fmla="*/ 2321243 h 4265762"/>
              <a:gd name="connsiteX49" fmla="*/ 3229261 w 4623758"/>
              <a:gd name="connsiteY49" fmla="*/ 2333054 h 4265762"/>
              <a:gd name="connsiteX50" fmla="*/ 2904458 w 4623758"/>
              <a:gd name="connsiteY50" fmla="*/ 3088767 h 4265762"/>
              <a:gd name="connsiteX51" fmla="*/ 2918460 w 4623758"/>
              <a:gd name="connsiteY51" fmla="*/ 3118009 h 4265762"/>
              <a:gd name="connsiteX52" fmla="*/ 2910649 w 4623758"/>
              <a:gd name="connsiteY52" fmla="*/ 3140774 h 4265762"/>
              <a:gd name="connsiteX53" fmla="*/ 3403759 w 4623758"/>
              <a:gd name="connsiteY53" fmla="*/ 3801047 h 4265762"/>
              <a:gd name="connsiteX54" fmla="*/ 3421666 w 4623758"/>
              <a:gd name="connsiteY54" fmla="*/ 3798856 h 4265762"/>
              <a:gd name="connsiteX55" fmla="*/ 3747326 w 4623758"/>
              <a:gd name="connsiteY55" fmla="*/ 3040571 h 4265762"/>
              <a:gd name="connsiteX56" fmla="*/ 3744087 w 4623758"/>
              <a:gd name="connsiteY56" fmla="*/ 3038094 h 4265762"/>
              <a:gd name="connsiteX57" fmla="*/ 3741991 w 4623758"/>
              <a:gd name="connsiteY57" fmla="*/ 2984373 h 4265762"/>
              <a:gd name="connsiteX58" fmla="*/ 3795713 w 4623758"/>
              <a:gd name="connsiteY58" fmla="*/ 2982278 h 4265762"/>
              <a:gd name="connsiteX59" fmla="*/ 3799808 w 4623758"/>
              <a:gd name="connsiteY59" fmla="*/ 3033332 h 4265762"/>
              <a:gd name="connsiteX60" fmla="*/ 4292823 w 4623758"/>
              <a:gd name="connsiteY60" fmla="*/ 3693605 h 4265762"/>
              <a:gd name="connsiteX61" fmla="*/ 4313111 w 4623758"/>
              <a:gd name="connsiteY61" fmla="*/ 3691223 h 4265762"/>
              <a:gd name="connsiteX62" fmla="*/ 4623758 w 4623758"/>
              <a:gd name="connsiteY62" fmla="*/ 2967595 h 4265762"/>
              <a:gd name="connsiteX63" fmla="*/ 4623758 w 4623758"/>
              <a:gd name="connsiteY63" fmla="*/ 3021490 h 4265762"/>
              <a:gd name="connsiteX64" fmla="*/ 4332542 w 4623758"/>
              <a:gd name="connsiteY64" fmla="*/ 3700653 h 4265762"/>
              <a:gd name="connsiteX65" fmla="*/ 4333208 w 4623758"/>
              <a:gd name="connsiteY65" fmla="*/ 3701129 h 4265762"/>
              <a:gd name="connsiteX66" fmla="*/ 4335304 w 4623758"/>
              <a:gd name="connsiteY66" fmla="*/ 3754850 h 4265762"/>
              <a:gd name="connsiteX67" fmla="*/ 4281583 w 4623758"/>
              <a:gd name="connsiteY67" fmla="*/ 3756946 h 4265762"/>
              <a:gd name="connsiteX68" fmla="*/ 4276630 w 4623758"/>
              <a:gd name="connsiteY68" fmla="*/ 3707035 h 4265762"/>
              <a:gd name="connsiteX69" fmla="*/ 3783045 w 4623758"/>
              <a:gd name="connsiteY69" fmla="*/ 3046000 h 4265762"/>
              <a:gd name="connsiteX70" fmla="*/ 3767519 w 4623758"/>
              <a:gd name="connsiteY70" fmla="*/ 3048095 h 4265762"/>
              <a:gd name="connsiteX71" fmla="*/ 3441478 w 4623758"/>
              <a:gd name="connsiteY71" fmla="*/ 3807333 h 4265762"/>
              <a:gd name="connsiteX72" fmla="*/ 3443288 w 4623758"/>
              <a:gd name="connsiteY72" fmla="*/ 3808666 h 4265762"/>
              <a:gd name="connsiteX73" fmla="*/ 3445383 w 4623758"/>
              <a:gd name="connsiteY73" fmla="*/ 3862388 h 4265762"/>
              <a:gd name="connsiteX74" fmla="*/ 3391662 w 4623758"/>
              <a:gd name="connsiteY74" fmla="*/ 3864483 h 4265762"/>
              <a:gd name="connsiteX75" fmla="*/ 3382518 w 4623758"/>
              <a:gd name="connsiteY75" fmla="*/ 3851339 h 4265762"/>
              <a:gd name="connsiteX76" fmla="*/ 2571655 w 4623758"/>
              <a:gd name="connsiteY76" fmla="*/ 3947351 h 4265762"/>
              <a:gd name="connsiteX77" fmla="*/ 2562130 w 4623758"/>
              <a:gd name="connsiteY77" fmla="*/ 3966782 h 4265762"/>
              <a:gd name="connsiteX78" fmla="*/ 2559939 w 4623758"/>
              <a:gd name="connsiteY78" fmla="*/ 3968687 h 4265762"/>
              <a:gd name="connsiteX79" fmla="*/ 2781736 w 4623758"/>
              <a:gd name="connsiteY79" fmla="*/ 4265762 h 4265762"/>
              <a:gd name="connsiteX80" fmla="*/ 2755427 w 4623758"/>
              <a:gd name="connsiteY80" fmla="*/ 4265762 h 4265762"/>
              <a:gd name="connsiteX81" fmla="*/ 2540508 w 4623758"/>
              <a:gd name="connsiteY81" fmla="*/ 3977831 h 4265762"/>
              <a:gd name="connsiteX82" fmla="*/ 2508218 w 4623758"/>
              <a:gd name="connsiteY82" fmla="*/ 3968496 h 4265762"/>
              <a:gd name="connsiteX83" fmla="*/ 2506123 w 4623758"/>
              <a:gd name="connsiteY83" fmla="*/ 3914775 h 4265762"/>
              <a:gd name="connsiteX84" fmla="*/ 2559844 w 4623758"/>
              <a:gd name="connsiteY84" fmla="*/ 3912680 h 4265762"/>
              <a:gd name="connsiteX85" fmla="*/ 2569083 w 4623758"/>
              <a:gd name="connsiteY85" fmla="*/ 3926015 h 4265762"/>
              <a:gd name="connsiteX86" fmla="*/ 3379851 w 4623758"/>
              <a:gd name="connsiteY86" fmla="*/ 3830003 h 4265762"/>
              <a:gd name="connsiteX87" fmla="*/ 3387090 w 4623758"/>
              <a:gd name="connsiteY87" fmla="*/ 3813429 h 4265762"/>
              <a:gd name="connsiteX88" fmla="*/ 2893981 w 4623758"/>
              <a:gd name="connsiteY88" fmla="*/ 3153156 h 4265762"/>
              <a:gd name="connsiteX89" fmla="*/ 2880741 w 4623758"/>
              <a:gd name="connsiteY89" fmla="*/ 3155633 h 4265762"/>
              <a:gd name="connsiteX90" fmla="*/ 2845689 w 4623758"/>
              <a:gd name="connsiteY90" fmla="*/ 3132391 h 4265762"/>
              <a:gd name="connsiteX91" fmla="*/ 2028730 w 4623758"/>
              <a:gd name="connsiteY91" fmla="*/ 3229166 h 4265762"/>
              <a:gd name="connsiteX92" fmla="*/ 1991392 w 4623758"/>
              <a:gd name="connsiteY92" fmla="*/ 3260598 h 4265762"/>
              <a:gd name="connsiteX93" fmla="*/ 1953387 w 4623758"/>
              <a:gd name="connsiteY93" fmla="*/ 3222593 h 4265762"/>
              <a:gd name="connsiteX94" fmla="*/ 1960245 w 4623758"/>
              <a:gd name="connsiteY94" fmla="*/ 3200876 h 4265762"/>
              <a:gd name="connsiteX95" fmla="*/ 1468946 w 4623758"/>
              <a:gd name="connsiteY95" fmla="*/ 2542985 h 4265762"/>
              <a:gd name="connsiteX96" fmla="*/ 1446943 w 4623758"/>
              <a:gd name="connsiteY96" fmla="*/ 2550128 h 4265762"/>
              <a:gd name="connsiteX97" fmla="*/ 1409986 w 4623758"/>
              <a:gd name="connsiteY97" fmla="*/ 2520506 h 4265762"/>
              <a:gd name="connsiteX98" fmla="*/ 851630 w 4623758"/>
              <a:gd name="connsiteY98" fmla="*/ 2586609 h 4265762"/>
              <a:gd name="connsiteX99" fmla="*/ 597789 w 4623758"/>
              <a:gd name="connsiteY99" fmla="*/ 2616708 h 4265762"/>
              <a:gd name="connsiteX100" fmla="*/ 589788 w 4623758"/>
              <a:gd name="connsiteY100" fmla="*/ 2628519 h 4265762"/>
              <a:gd name="connsiteX101" fmla="*/ 1088041 w 4623758"/>
              <a:gd name="connsiteY101" fmla="*/ 3295460 h 4265762"/>
              <a:gd name="connsiteX102" fmla="*/ 1092708 w 4623758"/>
              <a:gd name="connsiteY102" fmla="*/ 3294983 h 4265762"/>
              <a:gd name="connsiteX103" fmla="*/ 1130713 w 4623758"/>
              <a:gd name="connsiteY103" fmla="*/ 3332988 h 4265762"/>
              <a:gd name="connsiteX104" fmla="*/ 1092708 w 4623758"/>
              <a:gd name="connsiteY104" fmla="*/ 3370993 h 4265762"/>
              <a:gd name="connsiteX105" fmla="*/ 1056608 w 4623758"/>
              <a:gd name="connsiteY105" fmla="*/ 3344418 h 4265762"/>
              <a:gd name="connsiteX106" fmla="*/ 246602 w 4623758"/>
              <a:gd name="connsiteY106" fmla="*/ 3440335 h 4265762"/>
              <a:gd name="connsiteX107" fmla="*/ 240316 w 4623758"/>
              <a:gd name="connsiteY107" fmla="*/ 3458432 h 4265762"/>
              <a:gd name="connsiteX108" fmla="*/ 732663 w 4623758"/>
              <a:gd name="connsiteY108" fmla="*/ 4117658 h 4265762"/>
              <a:gd name="connsiteX109" fmla="*/ 750951 w 4623758"/>
              <a:gd name="connsiteY109" fmla="*/ 4112800 h 4265762"/>
              <a:gd name="connsiteX110" fmla="*/ 786384 w 4623758"/>
              <a:gd name="connsiteY110" fmla="*/ 4137279 h 4265762"/>
              <a:gd name="connsiteX111" fmla="*/ 1606201 w 4623758"/>
              <a:gd name="connsiteY111" fmla="*/ 4040124 h 4265762"/>
              <a:gd name="connsiteX112" fmla="*/ 1643729 w 4623758"/>
              <a:gd name="connsiteY112" fmla="*/ 4006406 h 4265762"/>
              <a:gd name="connsiteX113" fmla="*/ 1680877 w 4623758"/>
              <a:gd name="connsiteY113" fmla="*/ 4036600 h 4265762"/>
              <a:gd name="connsiteX114" fmla="*/ 1682972 w 4623758"/>
              <a:gd name="connsiteY114" fmla="*/ 4036600 h 4265762"/>
              <a:gd name="connsiteX115" fmla="*/ 1680972 w 4623758"/>
              <a:gd name="connsiteY115" fmla="*/ 4037553 h 4265762"/>
              <a:gd name="connsiteX116" fmla="*/ 1681639 w 4623758"/>
              <a:gd name="connsiteY116" fmla="*/ 4044410 h 4265762"/>
              <a:gd name="connsiteX117" fmla="*/ 1668494 w 4623758"/>
              <a:gd name="connsiteY117" fmla="*/ 4072985 h 4265762"/>
              <a:gd name="connsiteX118" fmla="*/ 1812490 w 4623758"/>
              <a:gd name="connsiteY118" fmla="*/ 4265762 h 4265762"/>
              <a:gd name="connsiteX119" fmla="*/ 1786046 w 4623758"/>
              <a:gd name="connsiteY119" fmla="*/ 4265762 h 4265762"/>
              <a:gd name="connsiteX120" fmla="*/ 1648968 w 4623758"/>
              <a:gd name="connsiteY120" fmla="*/ 4082224 h 4265762"/>
              <a:gd name="connsiteX121" fmla="*/ 1643825 w 4623758"/>
              <a:gd name="connsiteY121" fmla="*/ 4082701 h 4265762"/>
              <a:gd name="connsiteX122" fmla="*/ 1609820 w 4623758"/>
              <a:gd name="connsiteY122" fmla="*/ 4061270 h 4265762"/>
              <a:gd name="connsiteX123" fmla="*/ 788289 w 4623758"/>
              <a:gd name="connsiteY123" fmla="*/ 4158615 h 4265762"/>
              <a:gd name="connsiteX124" fmla="*/ 751046 w 4623758"/>
              <a:gd name="connsiteY124" fmla="*/ 4189095 h 4265762"/>
              <a:gd name="connsiteX125" fmla="*/ 713042 w 4623758"/>
              <a:gd name="connsiteY125" fmla="*/ 4151090 h 4265762"/>
              <a:gd name="connsiteX126" fmla="*/ 717709 w 4623758"/>
              <a:gd name="connsiteY126" fmla="*/ 4133088 h 4265762"/>
              <a:gd name="connsiteX127" fmla="*/ 224028 w 4623758"/>
              <a:gd name="connsiteY127" fmla="*/ 3472148 h 4265762"/>
              <a:gd name="connsiteX128" fmla="*/ 208979 w 4623758"/>
              <a:gd name="connsiteY128" fmla="*/ 3475291 h 4265762"/>
              <a:gd name="connsiteX129" fmla="*/ 170974 w 4623758"/>
              <a:gd name="connsiteY129" fmla="*/ 3437287 h 4265762"/>
              <a:gd name="connsiteX130" fmla="*/ 208979 w 4623758"/>
              <a:gd name="connsiteY130" fmla="*/ 3399282 h 4265762"/>
              <a:gd name="connsiteX131" fmla="*/ 242506 w 4623758"/>
              <a:gd name="connsiteY131" fmla="*/ 3419761 h 4265762"/>
              <a:gd name="connsiteX132" fmla="*/ 1056132 w 4623758"/>
              <a:gd name="connsiteY132" fmla="*/ 3323368 h 4265762"/>
              <a:gd name="connsiteX133" fmla="*/ 1068134 w 4623758"/>
              <a:gd name="connsiteY133" fmla="*/ 3304413 h 4265762"/>
              <a:gd name="connsiteX134" fmla="*/ 571024 w 4623758"/>
              <a:gd name="connsiteY134" fmla="*/ 2638997 h 4265762"/>
              <a:gd name="connsiteX135" fmla="*/ 562832 w 4623758"/>
              <a:gd name="connsiteY135" fmla="*/ 2639949 h 4265762"/>
              <a:gd name="connsiteX136" fmla="*/ 524828 w 4623758"/>
              <a:gd name="connsiteY136" fmla="*/ 2601945 h 4265762"/>
              <a:gd name="connsiteX137" fmla="*/ 562832 w 4623758"/>
              <a:gd name="connsiteY137" fmla="*/ 2563940 h 4265762"/>
              <a:gd name="connsiteX138" fmla="*/ 570929 w 4623758"/>
              <a:gd name="connsiteY138" fmla="*/ 2564892 h 4265762"/>
              <a:gd name="connsiteX139" fmla="*/ 890492 w 4623758"/>
              <a:gd name="connsiteY139" fmla="*/ 1820894 h 4265762"/>
              <a:gd name="connsiteX140" fmla="*/ 877919 w 4623758"/>
              <a:gd name="connsiteY140" fmla="*/ 1801654 h 4265762"/>
              <a:gd name="connsiteX141" fmla="*/ 75343 w 4623758"/>
              <a:gd name="connsiteY141" fmla="*/ 1896809 h 4265762"/>
              <a:gd name="connsiteX142" fmla="*/ 38005 w 4623758"/>
              <a:gd name="connsiteY142" fmla="*/ 1928527 h 4265762"/>
              <a:gd name="connsiteX143" fmla="*/ 0 w 4623758"/>
              <a:gd name="connsiteY143" fmla="*/ 1890522 h 4265762"/>
              <a:gd name="connsiteX144" fmla="*/ 31433 w 4623758"/>
              <a:gd name="connsiteY144" fmla="*/ 1853184 h 4265762"/>
              <a:gd name="connsiteX145" fmla="*/ 357473 w 4623758"/>
              <a:gd name="connsiteY145" fmla="*/ 1094518 h 4265762"/>
              <a:gd name="connsiteX146" fmla="*/ 344234 w 4623758"/>
              <a:gd name="connsiteY146" fmla="*/ 1065943 h 4265762"/>
              <a:gd name="connsiteX147" fmla="*/ 382238 w 4623758"/>
              <a:gd name="connsiteY147" fmla="*/ 1027938 h 4265762"/>
              <a:gd name="connsiteX148" fmla="*/ 417767 w 4623758"/>
              <a:gd name="connsiteY148" fmla="*/ 1052989 h 4265762"/>
              <a:gd name="connsiteX149" fmla="*/ 1219010 w 4623758"/>
              <a:gd name="connsiteY149" fmla="*/ 958120 h 4265762"/>
              <a:gd name="connsiteX150" fmla="*/ 1218724 w 4623758"/>
              <a:gd name="connsiteY150" fmla="*/ 955358 h 4265762"/>
              <a:gd name="connsiteX151" fmla="*/ 1256729 w 4623758"/>
              <a:gd name="connsiteY151" fmla="*/ 917353 h 4265762"/>
              <a:gd name="connsiteX152" fmla="*/ 1276350 w 4623758"/>
              <a:gd name="connsiteY152" fmla="*/ 922973 h 4265762"/>
              <a:gd name="connsiteX153" fmla="*/ 1600676 w 4623758"/>
              <a:gd name="connsiteY153" fmla="*/ 168021 h 4265762"/>
              <a:gd name="connsiteX154" fmla="*/ 1589627 w 4623758"/>
              <a:gd name="connsiteY154" fmla="*/ 141256 h 4265762"/>
              <a:gd name="connsiteX155" fmla="*/ 1627632 w 4623758"/>
              <a:gd name="connsiteY155" fmla="*/ 103251 h 4265762"/>
              <a:gd name="connsiteX156" fmla="*/ 1661065 w 4623758"/>
              <a:gd name="connsiteY156" fmla="*/ 123634 h 4265762"/>
              <a:gd name="connsiteX157" fmla="*/ 2475262 w 4623758"/>
              <a:gd name="connsiteY157" fmla="*/ 27146 h 4265762"/>
              <a:gd name="connsiteX158" fmla="*/ 2511457 w 4623758"/>
              <a:gd name="connsiteY158" fmla="*/ 0 h 4265762"/>
              <a:gd name="connsiteX159" fmla="*/ 2475262 w 4623758"/>
              <a:gd name="connsiteY159" fmla="*/ 48578 h 4265762"/>
              <a:gd name="connsiteX160" fmla="*/ 1665351 w 4623758"/>
              <a:gd name="connsiteY160" fmla="*/ 144494 h 4265762"/>
              <a:gd name="connsiteX161" fmla="*/ 1627632 w 4623758"/>
              <a:gd name="connsiteY161" fmla="*/ 179356 h 4265762"/>
              <a:gd name="connsiteX162" fmla="*/ 1619250 w 4623758"/>
              <a:gd name="connsiteY162" fmla="*/ 178308 h 4265762"/>
              <a:gd name="connsiteX163" fmla="*/ 1291781 w 4623758"/>
              <a:gd name="connsiteY163" fmla="*/ 940594 h 4265762"/>
              <a:gd name="connsiteX164" fmla="*/ 1294733 w 4623758"/>
              <a:gd name="connsiteY164" fmla="*/ 955358 h 4265762"/>
              <a:gd name="connsiteX165" fmla="*/ 1256729 w 4623758"/>
              <a:gd name="connsiteY165" fmla="*/ 993362 h 4265762"/>
              <a:gd name="connsiteX166" fmla="*/ 1226725 w 4623758"/>
              <a:gd name="connsiteY166" fmla="*/ 978408 h 4265762"/>
              <a:gd name="connsiteX167" fmla="*/ 419291 w 4623758"/>
              <a:gd name="connsiteY167" fmla="*/ 1073944 h 4265762"/>
              <a:gd name="connsiteX168" fmla="*/ 382238 w 4623758"/>
              <a:gd name="connsiteY168" fmla="*/ 1103757 h 4265762"/>
              <a:gd name="connsiteX169" fmla="*/ 376619 w 4623758"/>
              <a:gd name="connsiteY169" fmla="*/ 1103186 h 4265762"/>
              <a:gd name="connsiteX170" fmla="*/ 53340 w 4623758"/>
              <a:gd name="connsiteY170" fmla="*/ 1855851 h 4265762"/>
              <a:gd name="connsiteX171" fmla="*/ 73057 w 4623758"/>
              <a:gd name="connsiteY171" fmla="*/ 1875854 h 4265762"/>
              <a:gd name="connsiteX172" fmla="*/ 878300 w 4623758"/>
              <a:gd name="connsiteY172" fmla="*/ 1780318 h 4265762"/>
              <a:gd name="connsiteX173" fmla="*/ 914400 w 4623758"/>
              <a:gd name="connsiteY173" fmla="*/ 1753648 h 4265762"/>
              <a:gd name="connsiteX174" fmla="*/ 952405 w 4623758"/>
              <a:gd name="connsiteY174" fmla="*/ 1791653 h 4265762"/>
              <a:gd name="connsiteX175" fmla="*/ 914400 w 4623758"/>
              <a:gd name="connsiteY175" fmla="*/ 1829657 h 4265762"/>
              <a:gd name="connsiteX176" fmla="*/ 909923 w 4623758"/>
              <a:gd name="connsiteY176" fmla="*/ 1829181 h 4265762"/>
              <a:gd name="connsiteX177" fmla="*/ 589502 w 4623758"/>
              <a:gd name="connsiteY177" fmla="*/ 2574989 h 4265762"/>
              <a:gd name="connsiteX178" fmla="*/ 600075 w 4623758"/>
              <a:gd name="connsiteY178" fmla="*/ 2595372 h 4265762"/>
              <a:gd name="connsiteX179" fmla="*/ 857440 w 4623758"/>
              <a:gd name="connsiteY179" fmla="*/ 2565083 h 4265762"/>
              <a:gd name="connsiteX180" fmla="*/ 1411319 w 4623758"/>
              <a:gd name="connsiteY180" fmla="*/ 2499360 h 4265762"/>
              <a:gd name="connsiteX181" fmla="*/ 1446848 w 4623758"/>
              <a:gd name="connsiteY181" fmla="*/ 2474500 h 4265762"/>
              <a:gd name="connsiteX182" fmla="*/ 1454753 w 4623758"/>
              <a:gd name="connsiteY182" fmla="*/ 2475357 h 4265762"/>
              <a:gd name="connsiteX183" fmla="*/ 1780889 w 4623758"/>
              <a:gd name="connsiteY183" fmla="*/ 1716214 h 4265762"/>
              <a:gd name="connsiteX184" fmla="*/ 1770221 w 4623758"/>
              <a:gd name="connsiteY184" fmla="*/ 1689926 h 4265762"/>
              <a:gd name="connsiteX185" fmla="*/ 1808226 w 4623758"/>
              <a:gd name="connsiteY185" fmla="*/ 1651921 h 4265762"/>
              <a:gd name="connsiteX186" fmla="*/ 1838230 w 4623758"/>
              <a:gd name="connsiteY186" fmla="*/ 1666875 h 4265762"/>
              <a:gd name="connsiteX187" fmla="*/ 2661380 w 4623758"/>
              <a:gd name="connsiteY187" fmla="*/ 1569339 h 4265762"/>
              <a:gd name="connsiteX188" fmla="*/ 2695480 w 4623758"/>
              <a:gd name="connsiteY188" fmla="*/ 1547813 h 4265762"/>
              <a:gd name="connsiteX189" fmla="*/ 2698242 w 4623758"/>
              <a:gd name="connsiteY189" fmla="*/ 1548098 h 4265762"/>
              <a:gd name="connsiteX190" fmla="*/ 2891695 w 4623758"/>
              <a:gd name="connsiteY190" fmla="*/ 1097661 h 4265762"/>
              <a:gd name="connsiteX191" fmla="*/ 3022759 w 4623758"/>
              <a:gd name="connsiteY191" fmla="*/ 792480 h 4265762"/>
              <a:gd name="connsiteX192" fmla="*/ 3006471 w 4623758"/>
              <a:gd name="connsiteY192" fmla="*/ 767620 h 4265762"/>
              <a:gd name="connsiteX193" fmla="*/ 2203799 w 4623758"/>
              <a:gd name="connsiteY193" fmla="*/ 862775 h 4265762"/>
              <a:gd name="connsiteX194" fmla="*/ 2166366 w 4623758"/>
              <a:gd name="connsiteY194" fmla="*/ 895540 h 4265762"/>
              <a:gd name="connsiteX195" fmla="*/ 2128361 w 4623758"/>
              <a:gd name="connsiteY195" fmla="*/ 857536 h 4265762"/>
              <a:gd name="connsiteX196" fmla="*/ 2166176 w 4623758"/>
              <a:gd name="connsiteY196" fmla="*/ 819531 h 4265762"/>
              <a:gd name="connsiteX197" fmla="*/ 2488883 w 4623758"/>
              <a:gd name="connsiteY197" fmla="*/ 68390 h 4265762"/>
              <a:gd name="connsiteX198" fmla="*/ 2475262 w 4623758"/>
              <a:gd name="connsiteY198" fmla="*/ 48578 h 4265762"/>
              <a:gd name="connsiteX199" fmla="*/ 2657856 w 4623758"/>
              <a:gd name="connsiteY199" fmla="*/ 1590866 h 4265762"/>
              <a:gd name="connsiteX200" fmla="*/ 1845755 w 4623758"/>
              <a:gd name="connsiteY200" fmla="*/ 1687068 h 4265762"/>
              <a:gd name="connsiteX201" fmla="*/ 1846040 w 4623758"/>
              <a:gd name="connsiteY201" fmla="*/ 1689735 h 4265762"/>
              <a:gd name="connsiteX202" fmla="*/ 1808036 w 4623758"/>
              <a:gd name="connsiteY202" fmla="*/ 1727740 h 4265762"/>
              <a:gd name="connsiteX203" fmla="*/ 1799177 w 4623758"/>
              <a:gd name="connsiteY203" fmla="*/ 1726597 h 4265762"/>
              <a:gd name="connsiteX204" fmla="*/ 1473327 w 4623758"/>
              <a:gd name="connsiteY204" fmla="*/ 2485263 h 4265762"/>
              <a:gd name="connsiteX205" fmla="*/ 1484757 w 4623758"/>
              <a:gd name="connsiteY205" fmla="*/ 2512314 h 4265762"/>
              <a:gd name="connsiteX206" fmla="*/ 1482185 w 4623758"/>
              <a:gd name="connsiteY206" fmla="*/ 2525840 h 4265762"/>
              <a:gd name="connsiteX207" fmla="*/ 1976438 w 4623758"/>
              <a:gd name="connsiteY207" fmla="*/ 3187732 h 4265762"/>
              <a:gd name="connsiteX208" fmla="*/ 1991201 w 4623758"/>
              <a:gd name="connsiteY208" fmla="*/ 3184779 h 4265762"/>
              <a:gd name="connsiteX209" fmla="*/ 2026349 w 4623758"/>
              <a:gd name="connsiteY209" fmla="*/ 3208401 h 4265762"/>
              <a:gd name="connsiteX210" fmla="*/ 2843117 w 4623758"/>
              <a:gd name="connsiteY210" fmla="*/ 3111627 h 4265762"/>
              <a:gd name="connsiteX211" fmla="*/ 2880455 w 4623758"/>
              <a:gd name="connsiteY211" fmla="*/ 3079814 h 4265762"/>
              <a:gd name="connsiteX212" fmla="*/ 2885123 w 4623758"/>
              <a:gd name="connsiteY212" fmla="*/ 3080290 h 4265762"/>
              <a:gd name="connsiteX213" fmla="*/ 3210211 w 4623758"/>
              <a:gd name="connsiteY213" fmla="*/ 2323910 h 4265762"/>
              <a:gd name="connsiteX214" fmla="*/ 3209354 w 4623758"/>
              <a:gd name="connsiteY214" fmla="*/ 2323243 h 4265762"/>
              <a:gd name="connsiteX215" fmla="*/ 3205067 w 4623758"/>
              <a:gd name="connsiteY215" fmla="*/ 2272284 h 4265762"/>
              <a:gd name="connsiteX216" fmla="*/ 2715959 w 4623758"/>
              <a:gd name="connsiteY216" fmla="*/ 1617440 h 4265762"/>
              <a:gd name="connsiteX217" fmla="*/ 2695289 w 4623758"/>
              <a:gd name="connsiteY217" fmla="*/ 1623632 h 4265762"/>
              <a:gd name="connsiteX218" fmla="*/ 2657856 w 4623758"/>
              <a:gd name="connsiteY218" fmla="*/ 1590866 h 426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623758" h="4265762">
                <a:moveTo>
                  <a:pt x="2511457" y="0"/>
                </a:moveTo>
                <a:cubicBezTo>
                  <a:pt x="2532412" y="0"/>
                  <a:pt x="2549366" y="17050"/>
                  <a:pt x="2549366" y="38005"/>
                </a:cubicBezTo>
                <a:cubicBezTo>
                  <a:pt x="2549366" y="58960"/>
                  <a:pt x="2532316" y="76010"/>
                  <a:pt x="2511362" y="76010"/>
                </a:cubicBezTo>
                <a:cubicBezTo>
                  <a:pt x="2510314" y="76010"/>
                  <a:pt x="2509361" y="75819"/>
                  <a:pt x="2508409" y="75724"/>
                </a:cubicBezTo>
                <a:lnTo>
                  <a:pt x="2186369" y="825341"/>
                </a:lnTo>
                <a:cubicBezTo>
                  <a:pt x="2192560" y="829247"/>
                  <a:pt x="2197608" y="834962"/>
                  <a:pt x="2200656" y="841724"/>
                </a:cubicBezTo>
                <a:lnTo>
                  <a:pt x="3008566" y="745903"/>
                </a:lnTo>
                <a:cubicBezTo>
                  <a:pt x="3014377" y="732282"/>
                  <a:pt x="3027903" y="722662"/>
                  <a:pt x="3043619" y="722662"/>
                </a:cubicBezTo>
                <a:cubicBezTo>
                  <a:pt x="3064574" y="722662"/>
                  <a:pt x="3081623" y="739712"/>
                  <a:pt x="3081623" y="760667"/>
                </a:cubicBezTo>
                <a:cubicBezTo>
                  <a:pt x="3081623" y="764477"/>
                  <a:pt x="3080861" y="768096"/>
                  <a:pt x="3079814" y="771525"/>
                </a:cubicBezTo>
                <a:lnTo>
                  <a:pt x="3573304" y="1432274"/>
                </a:lnTo>
                <a:cubicBezTo>
                  <a:pt x="3579971" y="1429988"/>
                  <a:pt x="3587020" y="1429512"/>
                  <a:pt x="3593783" y="1430941"/>
                </a:cubicBezTo>
                <a:lnTo>
                  <a:pt x="3917537" y="677323"/>
                </a:lnTo>
                <a:cubicBezTo>
                  <a:pt x="3916109" y="676370"/>
                  <a:pt x="3914680" y="675418"/>
                  <a:pt x="3913346" y="674180"/>
                </a:cubicBezTo>
                <a:cubicBezTo>
                  <a:pt x="3898011" y="659892"/>
                  <a:pt x="3897059" y="635889"/>
                  <a:pt x="3911251" y="620459"/>
                </a:cubicBezTo>
                <a:cubicBezTo>
                  <a:pt x="3925538" y="605123"/>
                  <a:pt x="3949541" y="604171"/>
                  <a:pt x="3964972" y="618363"/>
                </a:cubicBezTo>
                <a:cubicBezTo>
                  <a:pt x="3978783" y="631031"/>
                  <a:pt x="3980879" y="651605"/>
                  <a:pt x="3970973" y="666845"/>
                </a:cubicBezTo>
                <a:lnTo>
                  <a:pt x="4461987" y="1324451"/>
                </a:lnTo>
                <a:cubicBezTo>
                  <a:pt x="4475226" y="1319213"/>
                  <a:pt x="4490752" y="1321403"/>
                  <a:pt x="4501801" y="1331690"/>
                </a:cubicBezTo>
                <a:cubicBezTo>
                  <a:pt x="4517136" y="1345978"/>
                  <a:pt x="4518089" y="1369981"/>
                  <a:pt x="4503897" y="1385411"/>
                </a:cubicBezTo>
                <a:cubicBezTo>
                  <a:pt x="4496372" y="1393508"/>
                  <a:pt x="4486180" y="1397508"/>
                  <a:pt x="4475988" y="1397508"/>
                </a:cubicBezTo>
                <a:lnTo>
                  <a:pt x="4150328" y="2156079"/>
                </a:lnTo>
                <a:cubicBezTo>
                  <a:pt x="4151471" y="2156936"/>
                  <a:pt x="4152614" y="2157603"/>
                  <a:pt x="4153662" y="2158556"/>
                </a:cubicBezTo>
                <a:cubicBezTo>
                  <a:pt x="4168997" y="2172748"/>
                  <a:pt x="4169950" y="2196656"/>
                  <a:pt x="4155853" y="2212086"/>
                </a:cubicBezTo>
                <a:lnTo>
                  <a:pt x="4623758" y="2838714"/>
                </a:lnTo>
                <a:lnTo>
                  <a:pt x="4623758" y="2874468"/>
                </a:lnTo>
                <a:lnTo>
                  <a:pt x="4137565" y="2223326"/>
                </a:lnTo>
                <a:cubicBezTo>
                  <a:pt x="4125373" y="2226564"/>
                  <a:pt x="4111847" y="2223802"/>
                  <a:pt x="4101941" y="2214658"/>
                </a:cubicBezTo>
                <a:cubicBezTo>
                  <a:pt x="4086606" y="2200370"/>
                  <a:pt x="4085654" y="2176367"/>
                  <a:pt x="4099846" y="2160937"/>
                </a:cubicBezTo>
                <a:cubicBezTo>
                  <a:pt x="4107942" y="2152174"/>
                  <a:pt x="4119277" y="2148269"/>
                  <a:pt x="4130421" y="2149031"/>
                </a:cubicBezTo>
                <a:lnTo>
                  <a:pt x="4455509" y="1391888"/>
                </a:lnTo>
                <a:cubicBezTo>
                  <a:pt x="4453700" y="1390745"/>
                  <a:pt x="4451890" y="1389412"/>
                  <a:pt x="4450175" y="1387888"/>
                </a:cubicBezTo>
                <a:cubicBezTo>
                  <a:pt x="4435888" y="1374648"/>
                  <a:pt x="4434173" y="1353122"/>
                  <a:pt x="4445318" y="1337786"/>
                </a:cubicBezTo>
                <a:lnTo>
                  <a:pt x="3954875" y="680942"/>
                </a:lnTo>
                <a:cubicBezTo>
                  <a:pt x="3949446" y="683419"/>
                  <a:pt x="3943445" y="684371"/>
                  <a:pt x="3937540" y="684181"/>
                </a:cubicBezTo>
                <a:lnTo>
                  <a:pt x="3612356" y="1441037"/>
                </a:lnTo>
                <a:cubicBezTo>
                  <a:pt x="3626930" y="1455325"/>
                  <a:pt x="3627691" y="1478661"/>
                  <a:pt x="3613690" y="1493806"/>
                </a:cubicBezTo>
                <a:cubicBezTo>
                  <a:pt x="3599403" y="1509141"/>
                  <a:pt x="3575399" y="1510093"/>
                  <a:pt x="3559969" y="1495901"/>
                </a:cubicBezTo>
                <a:cubicBezTo>
                  <a:pt x="3545300" y="1482376"/>
                  <a:pt x="3543967" y="1460087"/>
                  <a:pt x="3556064" y="1444657"/>
                </a:cubicBezTo>
                <a:lnTo>
                  <a:pt x="3067241" y="790194"/>
                </a:lnTo>
                <a:cubicBezTo>
                  <a:pt x="3060764" y="795433"/>
                  <a:pt x="3052572" y="798767"/>
                  <a:pt x="3043523" y="798767"/>
                </a:cubicBezTo>
                <a:cubicBezTo>
                  <a:pt x="3043238" y="798767"/>
                  <a:pt x="3043047" y="798671"/>
                  <a:pt x="3042857" y="798671"/>
                </a:cubicBezTo>
                <a:lnTo>
                  <a:pt x="2896743" y="1138809"/>
                </a:lnTo>
                <a:lnTo>
                  <a:pt x="2717864" y="1555337"/>
                </a:lnTo>
                <a:cubicBezTo>
                  <a:pt x="2727103" y="1562195"/>
                  <a:pt x="2733199" y="1573149"/>
                  <a:pt x="2733199" y="1585627"/>
                </a:cubicBezTo>
                <a:cubicBezTo>
                  <a:pt x="2733199" y="1591056"/>
                  <a:pt x="2732056" y="1596295"/>
                  <a:pt x="2729960" y="1600962"/>
                </a:cubicBezTo>
                <a:lnTo>
                  <a:pt x="3222117" y="2259902"/>
                </a:lnTo>
                <a:cubicBezTo>
                  <a:pt x="3235071" y="2255234"/>
                  <a:pt x="3250025" y="2257520"/>
                  <a:pt x="3260789" y="2267522"/>
                </a:cubicBezTo>
                <a:cubicBezTo>
                  <a:pt x="3276124" y="2281809"/>
                  <a:pt x="3277076" y="2305812"/>
                  <a:pt x="3262884" y="2321243"/>
                </a:cubicBezTo>
                <a:cubicBezTo>
                  <a:pt x="3254026" y="2330863"/>
                  <a:pt x="3241262" y="2334863"/>
                  <a:pt x="3229261" y="2333054"/>
                </a:cubicBezTo>
                <a:lnTo>
                  <a:pt x="2904458" y="3088767"/>
                </a:lnTo>
                <a:cubicBezTo>
                  <a:pt x="2912936" y="3095720"/>
                  <a:pt x="2918460" y="3106198"/>
                  <a:pt x="2918460" y="3118009"/>
                </a:cubicBezTo>
                <a:cubicBezTo>
                  <a:pt x="2918460" y="3126581"/>
                  <a:pt x="2915507" y="3134392"/>
                  <a:pt x="2910649" y="3140774"/>
                </a:cubicBezTo>
                <a:lnTo>
                  <a:pt x="3403759" y="3801047"/>
                </a:lnTo>
                <a:cubicBezTo>
                  <a:pt x="3409474" y="3798856"/>
                  <a:pt x="3415570" y="3798094"/>
                  <a:pt x="3421666" y="3798856"/>
                </a:cubicBezTo>
                <a:lnTo>
                  <a:pt x="3747326" y="3040571"/>
                </a:lnTo>
                <a:cubicBezTo>
                  <a:pt x="3746278" y="3039713"/>
                  <a:pt x="3745135" y="3039047"/>
                  <a:pt x="3744087" y="3038094"/>
                </a:cubicBezTo>
                <a:cubicBezTo>
                  <a:pt x="3728752" y="3023807"/>
                  <a:pt x="3727799" y="2999804"/>
                  <a:pt x="3741991" y="2984373"/>
                </a:cubicBezTo>
                <a:cubicBezTo>
                  <a:pt x="3756279" y="2969038"/>
                  <a:pt x="3780282" y="2968085"/>
                  <a:pt x="3795713" y="2982278"/>
                </a:cubicBezTo>
                <a:cubicBezTo>
                  <a:pt x="3810381" y="2995708"/>
                  <a:pt x="3811810" y="3017901"/>
                  <a:pt x="3799808" y="3033332"/>
                </a:cubicBezTo>
                <a:lnTo>
                  <a:pt x="4292823" y="3693605"/>
                </a:lnTo>
                <a:cubicBezTo>
                  <a:pt x="4299299" y="3691033"/>
                  <a:pt x="4306253" y="3690176"/>
                  <a:pt x="4313111" y="3691223"/>
                </a:cubicBezTo>
                <a:lnTo>
                  <a:pt x="4623758" y="2967595"/>
                </a:lnTo>
                <a:lnTo>
                  <a:pt x="4623758" y="3021490"/>
                </a:lnTo>
                <a:lnTo>
                  <a:pt x="4332542" y="3700653"/>
                </a:lnTo>
                <a:cubicBezTo>
                  <a:pt x="4332732" y="3700844"/>
                  <a:pt x="4333018" y="3700939"/>
                  <a:pt x="4333208" y="3701129"/>
                </a:cubicBezTo>
                <a:cubicBezTo>
                  <a:pt x="4348544" y="3715417"/>
                  <a:pt x="4349496" y="3739420"/>
                  <a:pt x="4335304" y="3754850"/>
                </a:cubicBezTo>
                <a:cubicBezTo>
                  <a:pt x="4321016" y="3770186"/>
                  <a:pt x="4297014" y="3771138"/>
                  <a:pt x="4281583" y="3756946"/>
                </a:cubicBezTo>
                <a:cubicBezTo>
                  <a:pt x="4267391" y="3743801"/>
                  <a:pt x="4265676" y="3722370"/>
                  <a:pt x="4276630" y="3707035"/>
                </a:cubicBezTo>
                <a:lnTo>
                  <a:pt x="3783045" y="3046000"/>
                </a:lnTo>
                <a:cubicBezTo>
                  <a:pt x="3777996" y="3047810"/>
                  <a:pt x="3772757" y="3048476"/>
                  <a:pt x="3767519" y="3048095"/>
                </a:cubicBezTo>
                <a:lnTo>
                  <a:pt x="3441478" y="3807333"/>
                </a:lnTo>
                <a:cubicBezTo>
                  <a:pt x="3442049" y="3807809"/>
                  <a:pt x="3442716" y="3808190"/>
                  <a:pt x="3443288" y="3808666"/>
                </a:cubicBezTo>
                <a:cubicBezTo>
                  <a:pt x="3458623" y="3822954"/>
                  <a:pt x="3459575" y="3846957"/>
                  <a:pt x="3445383" y="3862388"/>
                </a:cubicBezTo>
                <a:cubicBezTo>
                  <a:pt x="3431096" y="3877723"/>
                  <a:pt x="3407093" y="3878675"/>
                  <a:pt x="3391662" y="3864483"/>
                </a:cubicBezTo>
                <a:cubicBezTo>
                  <a:pt x="3387566" y="3860673"/>
                  <a:pt x="3384518" y="3856196"/>
                  <a:pt x="3382518" y="3851339"/>
                </a:cubicBezTo>
                <a:lnTo>
                  <a:pt x="2571655" y="3947351"/>
                </a:lnTo>
                <a:cubicBezTo>
                  <a:pt x="2570416" y="3954399"/>
                  <a:pt x="2567273" y="3961162"/>
                  <a:pt x="2562130" y="3966782"/>
                </a:cubicBezTo>
                <a:cubicBezTo>
                  <a:pt x="2561463" y="3967448"/>
                  <a:pt x="2560606" y="3968020"/>
                  <a:pt x="2559939" y="3968687"/>
                </a:cubicBezTo>
                <a:lnTo>
                  <a:pt x="2781736" y="4265762"/>
                </a:lnTo>
                <a:lnTo>
                  <a:pt x="2755427" y="4265762"/>
                </a:lnTo>
                <a:lnTo>
                  <a:pt x="2540508" y="3977831"/>
                </a:lnTo>
                <a:cubicBezTo>
                  <a:pt x="2529269" y="3979831"/>
                  <a:pt x="2517267" y="3976878"/>
                  <a:pt x="2508218" y="3968496"/>
                </a:cubicBezTo>
                <a:cubicBezTo>
                  <a:pt x="2492883" y="3954209"/>
                  <a:pt x="2491931" y="3930206"/>
                  <a:pt x="2506123" y="3914775"/>
                </a:cubicBezTo>
                <a:cubicBezTo>
                  <a:pt x="2520410" y="3899440"/>
                  <a:pt x="2544413" y="3898487"/>
                  <a:pt x="2559844" y="3912680"/>
                </a:cubicBezTo>
                <a:cubicBezTo>
                  <a:pt x="2564035" y="3916490"/>
                  <a:pt x="2567083" y="3921062"/>
                  <a:pt x="2569083" y="3926015"/>
                </a:cubicBezTo>
                <a:lnTo>
                  <a:pt x="3379851" y="3830003"/>
                </a:lnTo>
                <a:cubicBezTo>
                  <a:pt x="3380804" y="3824097"/>
                  <a:pt x="3383280" y="3818478"/>
                  <a:pt x="3387090" y="3813429"/>
                </a:cubicBezTo>
                <a:lnTo>
                  <a:pt x="2893981" y="3153156"/>
                </a:lnTo>
                <a:cubicBezTo>
                  <a:pt x="2889885" y="3154680"/>
                  <a:pt x="2885408" y="3155633"/>
                  <a:pt x="2880741" y="3155633"/>
                </a:cubicBezTo>
                <a:cubicBezTo>
                  <a:pt x="2864930" y="3155633"/>
                  <a:pt x="2851404" y="3146012"/>
                  <a:pt x="2845689" y="3132391"/>
                </a:cubicBezTo>
                <a:lnTo>
                  <a:pt x="2028730" y="3229166"/>
                </a:lnTo>
                <a:cubicBezTo>
                  <a:pt x="2025587" y="3247073"/>
                  <a:pt x="2010156" y="3260598"/>
                  <a:pt x="1991392" y="3260598"/>
                </a:cubicBezTo>
                <a:cubicBezTo>
                  <a:pt x="1970437" y="3260598"/>
                  <a:pt x="1953387" y="3243548"/>
                  <a:pt x="1953387" y="3222593"/>
                </a:cubicBezTo>
                <a:cubicBezTo>
                  <a:pt x="1953387" y="3214497"/>
                  <a:pt x="1955959" y="3207068"/>
                  <a:pt x="1960245" y="3200876"/>
                </a:cubicBezTo>
                <a:lnTo>
                  <a:pt x="1468946" y="2542985"/>
                </a:lnTo>
                <a:cubicBezTo>
                  <a:pt x="1462754" y="2547461"/>
                  <a:pt x="1455134" y="2550128"/>
                  <a:pt x="1446943" y="2550128"/>
                </a:cubicBezTo>
                <a:cubicBezTo>
                  <a:pt x="1428845" y="2550128"/>
                  <a:pt x="1413796" y="2537460"/>
                  <a:pt x="1409986" y="2520506"/>
                </a:cubicBezTo>
                <a:lnTo>
                  <a:pt x="851630" y="2586609"/>
                </a:lnTo>
                <a:lnTo>
                  <a:pt x="597789" y="2616708"/>
                </a:lnTo>
                <a:cubicBezTo>
                  <a:pt x="595884" y="2621185"/>
                  <a:pt x="593122" y="2625185"/>
                  <a:pt x="589788" y="2628519"/>
                </a:cubicBezTo>
                <a:lnTo>
                  <a:pt x="1088041" y="3295460"/>
                </a:lnTo>
                <a:cubicBezTo>
                  <a:pt x="1089565" y="3295269"/>
                  <a:pt x="1091089" y="3294983"/>
                  <a:pt x="1092708" y="3294983"/>
                </a:cubicBezTo>
                <a:cubicBezTo>
                  <a:pt x="1113663" y="3294983"/>
                  <a:pt x="1130713" y="3312033"/>
                  <a:pt x="1130713" y="3332988"/>
                </a:cubicBezTo>
                <a:cubicBezTo>
                  <a:pt x="1130713" y="3353943"/>
                  <a:pt x="1113663" y="3370993"/>
                  <a:pt x="1092708" y="3370993"/>
                </a:cubicBezTo>
                <a:cubicBezTo>
                  <a:pt x="1075658" y="3370993"/>
                  <a:pt x="1061466" y="3359753"/>
                  <a:pt x="1056608" y="3344418"/>
                </a:cubicBezTo>
                <a:lnTo>
                  <a:pt x="246602" y="3440335"/>
                </a:lnTo>
                <a:cubicBezTo>
                  <a:pt x="246031" y="3447003"/>
                  <a:pt x="243935" y="3453194"/>
                  <a:pt x="240316" y="3458432"/>
                </a:cubicBezTo>
                <a:lnTo>
                  <a:pt x="732663" y="4117658"/>
                </a:lnTo>
                <a:cubicBezTo>
                  <a:pt x="738092" y="4114705"/>
                  <a:pt x="744284" y="4112800"/>
                  <a:pt x="750951" y="4112800"/>
                </a:cubicBezTo>
                <a:cubicBezTo>
                  <a:pt x="767144" y="4112800"/>
                  <a:pt x="780955" y="4122991"/>
                  <a:pt x="786384" y="4137279"/>
                </a:cubicBezTo>
                <a:lnTo>
                  <a:pt x="1606201" y="4040124"/>
                </a:lnTo>
                <a:cubicBezTo>
                  <a:pt x="1608296" y="4021170"/>
                  <a:pt x="1624203" y="4006406"/>
                  <a:pt x="1643729" y="4006406"/>
                </a:cubicBezTo>
                <a:cubicBezTo>
                  <a:pt x="1662017" y="4006406"/>
                  <a:pt x="1677257" y="4019360"/>
                  <a:pt x="1680877" y="4036600"/>
                </a:cubicBezTo>
                <a:lnTo>
                  <a:pt x="1682972" y="4036600"/>
                </a:lnTo>
                <a:lnTo>
                  <a:pt x="1680972" y="4037553"/>
                </a:lnTo>
                <a:cubicBezTo>
                  <a:pt x="1681353" y="4039838"/>
                  <a:pt x="1681639" y="4042029"/>
                  <a:pt x="1681639" y="4044410"/>
                </a:cubicBezTo>
                <a:cubicBezTo>
                  <a:pt x="1681639" y="4055840"/>
                  <a:pt x="1676495" y="4066032"/>
                  <a:pt x="1668494" y="4072985"/>
                </a:cubicBezTo>
                <a:lnTo>
                  <a:pt x="1812490" y="4265762"/>
                </a:lnTo>
                <a:lnTo>
                  <a:pt x="1786046" y="4265762"/>
                </a:lnTo>
                <a:lnTo>
                  <a:pt x="1648968" y="4082224"/>
                </a:lnTo>
                <a:cubicBezTo>
                  <a:pt x="1647254" y="4082415"/>
                  <a:pt x="1645539" y="4082701"/>
                  <a:pt x="1643825" y="4082701"/>
                </a:cubicBezTo>
                <a:cubicBezTo>
                  <a:pt x="1628870" y="4082701"/>
                  <a:pt x="1616012" y="4073938"/>
                  <a:pt x="1609820" y="4061270"/>
                </a:cubicBezTo>
                <a:lnTo>
                  <a:pt x="788289" y="4158615"/>
                </a:lnTo>
                <a:cubicBezTo>
                  <a:pt x="784765" y="4175951"/>
                  <a:pt x="769430" y="4189095"/>
                  <a:pt x="751046" y="4189095"/>
                </a:cubicBezTo>
                <a:cubicBezTo>
                  <a:pt x="730091" y="4189095"/>
                  <a:pt x="713042" y="4172045"/>
                  <a:pt x="713042" y="4151090"/>
                </a:cubicBezTo>
                <a:cubicBezTo>
                  <a:pt x="713042" y="4144518"/>
                  <a:pt x="714756" y="4138422"/>
                  <a:pt x="717709" y="4133088"/>
                </a:cubicBezTo>
                <a:lnTo>
                  <a:pt x="224028" y="3472148"/>
                </a:lnTo>
                <a:cubicBezTo>
                  <a:pt x="219361" y="3474149"/>
                  <a:pt x="214313" y="3475291"/>
                  <a:pt x="208979" y="3475291"/>
                </a:cubicBezTo>
                <a:cubicBezTo>
                  <a:pt x="188024" y="3475291"/>
                  <a:pt x="170974" y="3458242"/>
                  <a:pt x="170974" y="3437287"/>
                </a:cubicBezTo>
                <a:cubicBezTo>
                  <a:pt x="170974" y="3416332"/>
                  <a:pt x="188024" y="3399282"/>
                  <a:pt x="208979" y="3399282"/>
                </a:cubicBezTo>
                <a:cubicBezTo>
                  <a:pt x="223647" y="3399282"/>
                  <a:pt x="236125" y="3407664"/>
                  <a:pt x="242506" y="3419761"/>
                </a:cubicBezTo>
                <a:lnTo>
                  <a:pt x="1056132" y="3323368"/>
                </a:lnTo>
                <a:cubicBezTo>
                  <a:pt x="1058132" y="3315843"/>
                  <a:pt x="1062419" y="3309366"/>
                  <a:pt x="1068134" y="3304413"/>
                </a:cubicBezTo>
                <a:lnTo>
                  <a:pt x="571024" y="2638997"/>
                </a:lnTo>
                <a:cubicBezTo>
                  <a:pt x="568357" y="2639568"/>
                  <a:pt x="565595" y="2639949"/>
                  <a:pt x="562832" y="2639949"/>
                </a:cubicBezTo>
                <a:cubicBezTo>
                  <a:pt x="541877" y="2639949"/>
                  <a:pt x="524828" y="2622899"/>
                  <a:pt x="524828" y="2601945"/>
                </a:cubicBezTo>
                <a:cubicBezTo>
                  <a:pt x="524828" y="2580989"/>
                  <a:pt x="541877" y="2563940"/>
                  <a:pt x="562832" y="2563940"/>
                </a:cubicBezTo>
                <a:cubicBezTo>
                  <a:pt x="565595" y="2563940"/>
                  <a:pt x="568262" y="2564321"/>
                  <a:pt x="570929" y="2564892"/>
                </a:cubicBezTo>
                <a:lnTo>
                  <a:pt x="890492" y="1820894"/>
                </a:lnTo>
                <a:cubicBezTo>
                  <a:pt x="884492" y="1815941"/>
                  <a:pt x="880015" y="1809369"/>
                  <a:pt x="877919" y="1801654"/>
                </a:cubicBezTo>
                <a:lnTo>
                  <a:pt x="75343" y="1896809"/>
                </a:lnTo>
                <a:cubicBezTo>
                  <a:pt x="72390" y="1914811"/>
                  <a:pt x="56864" y="1928527"/>
                  <a:pt x="38005" y="1928527"/>
                </a:cubicBezTo>
                <a:cubicBezTo>
                  <a:pt x="17050" y="1928527"/>
                  <a:pt x="0" y="1911477"/>
                  <a:pt x="0" y="1890522"/>
                </a:cubicBezTo>
                <a:cubicBezTo>
                  <a:pt x="0" y="1871758"/>
                  <a:pt x="13621" y="1856327"/>
                  <a:pt x="31433" y="1853184"/>
                </a:cubicBezTo>
                <a:lnTo>
                  <a:pt x="357473" y="1094518"/>
                </a:lnTo>
                <a:cubicBezTo>
                  <a:pt x="349377" y="1087565"/>
                  <a:pt x="344234" y="1077373"/>
                  <a:pt x="344234" y="1065943"/>
                </a:cubicBezTo>
                <a:cubicBezTo>
                  <a:pt x="344234" y="1044988"/>
                  <a:pt x="361283" y="1027938"/>
                  <a:pt x="382238" y="1027938"/>
                </a:cubicBezTo>
                <a:cubicBezTo>
                  <a:pt x="398621" y="1027938"/>
                  <a:pt x="412433" y="1038415"/>
                  <a:pt x="417767" y="1052989"/>
                </a:cubicBezTo>
                <a:lnTo>
                  <a:pt x="1219010" y="958120"/>
                </a:lnTo>
                <a:cubicBezTo>
                  <a:pt x="1218914" y="957167"/>
                  <a:pt x="1218724" y="956310"/>
                  <a:pt x="1218724" y="955358"/>
                </a:cubicBezTo>
                <a:cubicBezTo>
                  <a:pt x="1218724" y="934403"/>
                  <a:pt x="1235774" y="917353"/>
                  <a:pt x="1256729" y="917353"/>
                </a:cubicBezTo>
                <a:cubicBezTo>
                  <a:pt x="1263968" y="917353"/>
                  <a:pt x="1270635" y="919448"/>
                  <a:pt x="1276350" y="922973"/>
                </a:cubicBezTo>
                <a:lnTo>
                  <a:pt x="1600676" y="168021"/>
                </a:lnTo>
                <a:cubicBezTo>
                  <a:pt x="1593818" y="161163"/>
                  <a:pt x="1589627" y="151638"/>
                  <a:pt x="1589627" y="141256"/>
                </a:cubicBezTo>
                <a:cubicBezTo>
                  <a:pt x="1589627" y="120301"/>
                  <a:pt x="1606677" y="103251"/>
                  <a:pt x="1627632" y="103251"/>
                </a:cubicBezTo>
                <a:cubicBezTo>
                  <a:pt x="1642205" y="103251"/>
                  <a:pt x="1654683" y="111633"/>
                  <a:pt x="1661065" y="123634"/>
                </a:cubicBezTo>
                <a:lnTo>
                  <a:pt x="2475262" y="27146"/>
                </a:lnTo>
                <a:cubicBezTo>
                  <a:pt x="2479929" y="11430"/>
                  <a:pt x="2494312" y="0"/>
                  <a:pt x="2511457" y="0"/>
                </a:cubicBezTo>
                <a:close/>
                <a:moveTo>
                  <a:pt x="2475262" y="48578"/>
                </a:moveTo>
                <a:lnTo>
                  <a:pt x="1665351" y="144494"/>
                </a:lnTo>
                <a:cubicBezTo>
                  <a:pt x="1663732" y="164021"/>
                  <a:pt x="1647539" y="179356"/>
                  <a:pt x="1627632" y="179356"/>
                </a:cubicBezTo>
                <a:cubicBezTo>
                  <a:pt x="1624775" y="179356"/>
                  <a:pt x="1621917" y="178880"/>
                  <a:pt x="1619250" y="178308"/>
                </a:cubicBezTo>
                <a:lnTo>
                  <a:pt x="1291781" y="940594"/>
                </a:lnTo>
                <a:cubicBezTo>
                  <a:pt x="1293686" y="945166"/>
                  <a:pt x="1294733" y="950119"/>
                  <a:pt x="1294733" y="955358"/>
                </a:cubicBezTo>
                <a:cubicBezTo>
                  <a:pt x="1294733" y="976313"/>
                  <a:pt x="1277684" y="993362"/>
                  <a:pt x="1256729" y="993362"/>
                </a:cubicBezTo>
                <a:cubicBezTo>
                  <a:pt x="1244441" y="993362"/>
                  <a:pt x="1233678" y="987457"/>
                  <a:pt x="1226725" y="978408"/>
                </a:cubicBezTo>
                <a:lnTo>
                  <a:pt x="419291" y="1073944"/>
                </a:lnTo>
                <a:cubicBezTo>
                  <a:pt x="415576" y="1090994"/>
                  <a:pt x="400431" y="1103757"/>
                  <a:pt x="382238" y="1103757"/>
                </a:cubicBezTo>
                <a:cubicBezTo>
                  <a:pt x="380333" y="1103757"/>
                  <a:pt x="378428" y="1103471"/>
                  <a:pt x="376619" y="1103186"/>
                </a:cubicBezTo>
                <a:lnTo>
                  <a:pt x="53340" y="1855851"/>
                </a:lnTo>
                <a:cubicBezTo>
                  <a:pt x="62198" y="1859756"/>
                  <a:pt x="69342" y="1866900"/>
                  <a:pt x="73057" y="1875854"/>
                </a:cubicBezTo>
                <a:lnTo>
                  <a:pt x="878300" y="1780318"/>
                </a:lnTo>
                <a:cubicBezTo>
                  <a:pt x="883158" y="1764887"/>
                  <a:pt x="897350" y="1753648"/>
                  <a:pt x="914400" y="1753648"/>
                </a:cubicBezTo>
                <a:cubicBezTo>
                  <a:pt x="935355" y="1753648"/>
                  <a:pt x="952405" y="1770698"/>
                  <a:pt x="952405" y="1791653"/>
                </a:cubicBezTo>
                <a:cubicBezTo>
                  <a:pt x="952405" y="1812608"/>
                  <a:pt x="935355" y="1829657"/>
                  <a:pt x="914400" y="1829657"/>
                </a:cubicBezTo>
                <a:cubicBezTo>
                  <a:pt x="912876" y="1829657"/>
                  <a:pt x="911447" y="1829372"/>
                  <a:pt x="909923" y="1829181"/>
                </a:cubicBezTo>
                <a:lnTo>
                  <a:pt x="589502" y="2574989"/>
                </a:lnTo>
                <a:cubicBezTo>
                  <a:pt x="594932" y="2580418"/>
                  <a:pt x="598742" y="2587466"/>
                  <a:pt x="600075" y="2595372"/>
                </a:cubicBezTo>
                <a:lnTo>
                  <a:pt x="857440" y="2565083"/>
                </a:lnTo>
                <a:lnTo>
                  <a:pt x="1411319" y="2499360"/>
                </a:lnTo>
                <a:cubicBezTo>
                  <a:pt x="1416653" y="2484882"/>
                  <a:pt x="1430464" y="2474500"/>
                  <a:pt x="1446848" y="2474500"/>
                </a:cubicBezTo>
                <a:cubicBezTo>
                  <a:pt x="1449514" y="2474500"/>
                  <a:pt x="1452182" y="2474786"/>
                  <a:pt x="1454753" y="2475357"/>
                </a:cubicBezTo>
                <a:lnTo>
                  <a:pt x="1780889" y="1716214"/>
                </a:lnTo>
                <a:cubicBezTo>
                  <a:pt x="1774317" y="1709452"/>
                  <a:pt x="1770221" y="1700213"/>
                  <a:pt x="1770221" y="1689926"/>
                </a:cubicBezTo>
                <a:cubicBezTo>
                  <a:pt x="1770221" y="1668971"/>
                  <a:pt x="1787271" y="1651921"/>
                  <a:pt x="1808226" y="1651921"/>
                </a:cubicBezTo>
                <a:cubicBezTo>
                  <a:pt x="1820513" y="1651921"/>
                  <a:pt x="1831277" y="1657826"/>
                  <a:pt x="1838230" y="1666875"/>
                </a:cubicBezTo>
                <a:lnTo>
                  <a:pt x="2661380" y="1569339"/>
                </a:lnTo>
                <a:cubicBezTo>
                  <a:pt x="2667476" y="1556671"/>
                  <a:pt x="2680430" y="1547813"/>
                  <a:pt x="2695480" y="1547813"/>
                </a:cubicBezTo>
                <a:cubicBezTo>
                  <a:pt x="2696432" y="1547813"/>
                  <a:pt x="2697290" y="1548003"/>
                  <a:pt x="2698242" y="1548098"/>
                </a:cubicBezTo>
                <a:lnTo>
                  <a:pt x="2891695" y="1097661"/>
                </a:lnTo>
                <a:lnTo>
                  <a:pt x="3022759" y="792480"/>
                </a:lnTo>
                <a:cubicBezTo>
                  <a:pt x="3014377" y="786860"/>
                  <a:pt x="3008376" y="778002"/>
                  <a:pt x="3006471" y="767620"/>
                </a:cubicBezTo>
                <a:lnTo>
                  <a:pt x="2203799" y="862775"/>
                </a:lnTo>
                <a:cubicBezTo>
                  <a:pt x="2201228" y="881253"/>
                  <a:pt x="2185511" y="895540"/>
                  <a:pt x="2166366" y="895540"/>
                </a:cubicBezTo>
                <a:cubicBezTo>
                  <a:pt x="2145411" y="895540"/>
                  <a:pt x="2128361" y="878491"/>
                  <a:pt x="2128361" y="857536"/>
                </a:cubicBezTo>
                <a:cubicBezTo>
                  <a:pt x="2128361" y="836581"/>
                  <a:pt x="2145316" y="819626"/>
                  <a:pt x="2166176" y="819531"/>
                </a:cubicBezTo>
                <a:lnTo>
                  <a:pt x="2488883" y="68390"/>
                </a:lnTo>
                <a:cubicBezTo>
                  <a:pt x="2482406" y="63532"/>
                  <a:pt x="2477548" y="56579"/>
                  <a:pt x="2475262" y="48578"/>
                </a:cubicBezTo>
                <a:close/>
                <a:moveTo>
                  <a:pt x="2657856" y="1590866"/>
                </a:moveTo>
                <a:lnTo>
                  <a:pt x="1845755" y="1687068"/>
                </a:lnTo>
                <a:cubicBezTo>
                  <a:pt x="1845850" y="1687925"/>
                  <a:pt x="1846040" y="1688783"/>
                  <a:pt x="1846040" y="1689735"/>
                </a:cubicBezTo>
                <a:cubicBezTo>
                  <a:pt x="1846040" y="1710690"/>
                  <a:pt x="1828991" y="1727740"/>
                  <a:pt x="1808036" y="1727740"/>
                </a:cubicBezTo>
                <a:cubicBezTo>
                  <a:pt x="1804988" y="1727740"/>
                  <a:pt x="1802035" y="1727264"/>
                  <a:pt x="1799177" y="1726597"/>
                </a:cubicBezTo>
                <a:lnTo>
                  <a:pt x="1473327" y="2485263"/>
                </a:lnTo>
                <a:cubicBezTo>
                  <a:pt x="1480376" y="2492121"/>
                  <a:pt x="1484757" y="2501741"/>
                  <a:pt x="1484757" y="2512314"/>
                </a:cubicBezTo>
                <a:cubicBezTo>
                  <a:pt x="1484757" y="2517077"/>
                  <a:pt x="1483805" y="2521649"/>
                  <a:pt x="1482185" y="2525840"/>
                </a:cubicBezTo>
                <a:lnTo>
                  <a:pt x="1976438" y="3187732"/>
                </a:lnTo>
                <a:cubicBezTo>
                  <a:pt x="1981010" y="3185827"/>
                  <a:pt x="1985963" y="3184779"/>
                  <a:pt x="1991201" y="3184779"/>
                </a:cubicBezTo>
                <a:cubicBezTo>
                  <a:pt x="2007108" y="3184779"/>
                  <a:pt x="2020729" y="3194495"/>
                  <a:pt x="2026349" y="3208401"/>
                </a:cubicBezTo>
                <a:lnTo>
                  <a:pt x="2843117" y="3111627"/>
                </a:lnTo>
                <a:cubicBezTo>
                  <a:pt x="2846070" y="3093625"/>
                  <a:pt x="2861596" y="3079814"/>
                  <a:pt x="2880455" y="3079814"/>
                </a:cubicBezTo>
                <a:cubicBezTo>
                  <a:pt x="2882074" y="3079814"/>
                  <a:pt x="2883599" y="3080099"/>
                  <a:pt x="2885123" y="3080290"/>
                </a:cubicBezTo>
                <a:lnTo>
                  <a:pt x="3210211" y="2323910"/>
                </a:lnTo>
                <a:cubicBezTo>
                  <a:pt x="3209925" y="2323624"/>
                  <a:pt x="3209639" y="2323529"/>
                  <a:pt x="3209354" y="2323243"/>
                </a:cubicBezTo>
                <a:cubicBezTo>
                  <a:pt x="3194780" y="2309813"/>
                  <a:pt x="3193352" y="2287619"/>
                  <a:pt x="3205067" y="2272284"/>
                </a:cubicBezTo>
                <a:lnTo>
                  <a:pt x="2715959" y="1617440"/>
                </a:lnTo>
                <a:cubicBezTo>
                  <a:pt x="2710053" y="1621346"/>
                  <a:pt x="2702909" y="1623632"/>
                  <a:pt x="2695289" y="1623632"/>
                </a:cubicBezTo>
                <a:cubicBezTo>
                  <a:pt x="2676144" y="1623632"/>
                  <a:pt x="2660428" y="1609344"/>
                  <a:pt x="2657856" y="159086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1849385447"/>
      </p:ext>
    </p:extLst>
  </p:cSld>
  <p:clrMapOvr>
    <a:masterClrMapping/>
  </p:clrMapOvr>
  <p:extLst>
    <p:ext uri="{DCECCB84-F9BA-43D5-87BE-67443E8EF086}">
      <p15:sldGuideLst xmlns:p15="http://schemas.microsoft.com/office/powerpoint/2012/main">
        <p15:guide id="3" orient="horz" pos="2160">
          <p15:clr>
            <a:srgbClr val="FBAE40"/>
          </p15:clr>
        </p15:guide>
        <p15:guide id="4" pos="734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Chartis Title Master">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5CEAAB6D-19CA-4691-85FD-38268F4AF945}"/>
              </a:ext>
            </a:extLst>
          </p:cNvPr>
          <p:cNvGraphicFramePr>
            <a:graphicFrameLocks noChangeAspect="1"/>
          </p:cNvGraphicFramePr>
          <p:nvPr userDrawn="1">
            <p:custDataLst>
              <p:tags r:id="rId1"/>
            </p:custDataLst>
            <p:extLst>
              <p:ext uri="{D42A27DB-BD31-4B8C-83A1-F6EECF244321}">
                <p14:modId xmlns:p14="http://schemas.microsoft.com/office/powerpoint/2010/main" val="41146943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5" name="Object 14" hidden="1">
                        <a:extLst>
                          <a:ext uri="{FF2B5EF4-FFF2-40B4-BE49-F238E27FC236}">
                            <a16:creationId xmlns:a16="http://schemas.microsoft.com/office/drawing/2014/main" id="{5CEAAB6D-19CA-4691-85FD-38268F4AF945}"/>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77523F81-5288-43A8-BD7C-B0854769AF6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16" name="Rectangle 15">
            <a:extLst>
              <a:ext uri="{FF2B5EF4-FFF2-40B4-BE49-F238E27FC236}">
                <a16:creationId xmlns:a16="http://schemas.microsoft.com/office/drawing/2014/main" id="{A8939C46-638F-4788-9308-D95F85EF4102}"/>
              </a:ext>
            </a:extLst>
          </p:cNvPr>
          <p:cNvSpPr/>
          <p:nvPr userDrawn="1"/>
        </p:nvSpPr>
        <p:spPr>
          <a:xfrm>
            <a:off x="1" y="0"/>
            <a:ext cx="121849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7" name="Graphic 12">
            <a:extLst>
              <a:ext uri="{FF2B5EF4-FFF2-40B4-BE49-F238E27FC236}">
                <a16:creationId xmlns:a16="http://schemas.microsoft.com/office/drawing/2014/main" id="{6BF5F01E-FB41-49A0-9167-EB3B871AF096}"/>
              </a:ext>
            </a:extLst>
          </p:cNvPr>
          <p:cNvSpPr/>
          <p:nvPr userDrawn="1"/>
        </p:nvSpPr>
        <p:spPr>
          <a:xfrm>
            <a:off x="7379343" y="0"/>
            <a:ext cx="4826179" cy="6858000"/>
          </a:xfrm>
          <a:custGeom>
            <a:avLst/>
            <a:gdLst>
              <a:gd name="connsiteX0" fmla="*/ 2227641 w 6548808"/>
              <a:gd name="connsiteY0" fmla="*/ 0 h 6858000"/>
              <a:gd name="connsiteX1" fmla="*/ 6552614 w 6548808"/>
              <a:gd name="connsiteY1" fmla="*/ 476 h 6858000"/>
              <a:gd name="connsiteX2" fmla="*/ 6552614 w 6548808"/>
              <a:gd name="connsiteY2" fmla="*/ 6858000 h 6858000"/>
              <a:gd name="connsiteX3" fmla="*/ 0 w 6548808"/>
              <a:gd name="connsiteY3" fmla="*/ 6858000 h 6858000"/>
              <a:gd name="connsiteX4" fmla="*/ 2227641 w 6548808"/>
              <a:gd name="connsiteY4" fmla="*/ 0 h 6858000"/>
              <a:gd name="connsiteX0" fmla="*/ 2227641 w 6552614"/>
              <a:gd name="connsiteY0" fmla="*/ 0 h 6858000"/>
              <a:gd name="connsiteX1" fmla="*/ 4025074 w 6552614"/>
              <a:gd name="connsiteY1" fmla="*/ 207510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6552614"/>
              <a:gd name="connsiteY0" fmla="*/ 0 h 6858000"/>
              <a:gd name="connsiteX1" fmla="*/ 3619632 w 6552614"/>
              <a:gd name="connsiteY1" fmla="*/ 476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3619632"/>
              <a:gd name="connsiteY0" fmla="*/ 0 h 6858000"/>
              <a:gd name="connsiteX1" fmla="*/ 3619632 w 3619632"/>
              <a:gd name="connsiteY1" fmla="*/ 476 h 6858000"/>
              <a:gd name="connsiteX2" fmla="*/ 3240071 w 3619632"/>
              <a:gd name="connsiteY2" fmla="*/ 6806242 h 6858000"/>
              <a:gd name="connsiteX3" fmla="*/ 0 w 3619632"/>
              <a:gd name="connsiteY3" fmla="*/ 6858000 h 6858000"/>
              <a:gd name="connsiteX4" fmla="*/ 2227641 w 3619632"/>
              <a:gd name="connsiteY4" fmla="*/ 0 h 6858000"/>
              <a:gd name="connsiteX0" fmla="*/ 2227641 w 3619633"/>
              <a:gd name="connsiteY0" fmla="*/ 0 h 6858000"/>
              <a:gd name="connsiteX1" fmla="*/ 3619632 w 3619633"/>
              <a:gd name="connsiteY1" fmla="*/ 476 h 6858000"/>
              <a:gd name="connsiteX2" fmla="*/ 3619633 w 3619633"/>
              <a:gd name="connsiteY2" fmla="*/ 6858000 h 6858000"/>
              <a:gd name="connsiteX3" fmla="*/ 0 w 3619633"/>
              <a:gd name="connsiteY3" fmla="*/ 6858000 h 6858000"/>
              <a:gd name="connsiteX4" fmla="*/ 2227641 w 361963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33" h="6858000">
                <a:moveTo>
                  <a:pt x="2227641" y="0"/>
                </a:moveTo>
                <a:lnTo>
                  <a:pt x="3619632" y="476"/>
                </a:lnTo>
                <a:cubicBezTo>
                  <a:pt x="3619632" y="2286317"/>
                  <a:pt x="3619633" y="4572159"/>
                  <a:pt x="3619633" y="6858000"/>
                </a:cubicBezTo>
                <a:lnTo>
                  <a:pt x="0" y="6858000"/>
                </a:lnTo>
                <a:lnTo>
                  <a:pt x="2227641" y="0"/>
                </a:lnTo>
              </a:path>
            </a:pathLst>
          </a:custGeom>
          <a:solidFill>
            <a:srgbClr val="FFFFFF"/>
          </a:solidFill>
          <a:ln w="22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75DF3627-6FC4-4937-ADBE-CA4997CB6C89}"/>
              </a:ext>
            </a:extLst>
          </p:cNvPr>
          <p:cNvSpPr>
            <a:spLocks noGrp="1"/>
          </p:cNvSpPr>
          <p:nvPr>
            <p:ph type="subTitle" idx="1"/>
          </p:nvPr>
        </p:nvSpPr>
        <p:spPr bwMode="white">
          <a:xfrm>
            <a:off x="745695" y="3766194"/>
            <a:ext cx="5613400" cy="701021"/>
          </a:xfrm>
        </p:spPr>
        <p:txBody>
          <a:bodyPr>
            <a:noAutofit/>
          </a:bodyPr>
          <a:lstStyle>
            <a:lvl1pPr marL="0" indent="0" algn="l">
              <a:buNone/>
              <a:defRPr sz="2000" i="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5">
            <a:extLst>
              <a:ext uri="{FF2B5EF4-FFF2-40B4-BE49-F238E27FC236}">
                <a16:creationId xmlns:a16="http://schemas.microsoft.com/office/drawing/2014/main" id="{5D363EA3-47B1-4095-90C5-7026EC0D03F2}"/>
              </a:ext>
            </a:extLst>
          </p:cNvPr>
          <p:cNvSpPr>
            <a:spLocks noGrp="1"/>
          </p:cNvSpPr>
          <p:nvPr>
            <p:ph type="body" sz="quarter" idx="10" hasCustomPrompt="1"/>
          </p:nvPr>
        </p:nvSpPr>
        <p:spPr bwMode="white">
          <a:xfrm>
            <a:off x="745695" y="4606524"/>
            <a:ext cx="5613400" cy="373062"/>
          </a:xfrm>
        </p:spPr>
        <p:txBody>
          <a:bodyPr>
            <a:noAutofit/>
          </a:bodyPr>
          <a:lstStyle>
            <a:lvl1pPr marL="0" indent="0" algn="l" defTabSz="914400" rtl="0" eaLnBrk="1" latinLnBrk="0" hangingPunct="1">
              <a:buNone/>
              <a:defRPr lang="en-US" sz="1050" b="1" kern="1200"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pPr lvl="0"/>
            <a:r>
              <a:rPr lang="en-US" dirty="0"/>
              <a:t>CLICK TO INSERT DATE</a:t>
            </a:r>
          </a:p>
        </p:txBody>
      </p:sp>
      <p:sp>
        <p:nvSpPr>
          <p:cNvPr id="14" name="Title 3">
            <a:extLst>
              <a:ext uri="{FF2B5EF4-FFF2-40B4-BE49-F238E27FC236}">
                <a16:creationId xmlns:a16="http://schemas.microsoft.com/office/drawing/2014/main" id="{FD25C394-494F-451E-B7D9-0C407C181CBD}"/>
              </a:ext>
            </a:extLst>
          </p:cNvPr>
          <p:cNvSpPr>
            <a:spLocks noGrp="1"/>
          </p:cNvSpPr>
          <p:nvPr>
            <p:ph type="title"/>
          </p:nvPr>
        </p:nvSpPr>
        <p:spPr bwMode="white">
          <a:xfrm>
            <a:off x="745695" y="2064389"/>
            <a:ext cx="5613400" cy="1498700"/>
          </a:xfrm>
        </p:spPr>
        <p:txBody>
          <a:bodyPr vert="horz"/>
          <a:lstStyle>
            <a:lvl1pPr>
              <a:lnSpc>
                <a:spcPct val="100000"/>
              </a:lnSpc>
              <a:defRPr sz="3200" b="1">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pic>
        <p:nvPicPr>
          <p:cNvPr id="2" name="Picture 1" descr="A black and blue logo&#10;&#10;Description automatically generated">
            <a:extLst>
              <a:ext uri="{FF2B5EF4-FFF2-40B4-BE49-F238E27FC236}">
                <a16:creationId xmlns:a16="http://schemas.microsoft.com/office/drawing/2014/main" id="{48E8ACEA-B816-308B-E72F-E76ED02A49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85199" y="5381625"/>
            <a:ext cx="3262842" cy="1209818"/>
          </a:xfrm>
          <a:prstGeom prst="rect">
            <a:avLst/>
          </a:prstGeom>
        </p:spPr>
      </p:pic>
    </p:spTree>
    <p:extLst>
      <p:ext uri="{BB962C8B-B14F-4D97-AF65-F5344CB8AC3E}">
        <p14:creationId xmlns:p14="http://schemas.microsoft.com/office/powerpoint/2010/main" val="124487887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0_Chartis Divider with Sextant Chartreuse Highlight">
    <p:bg bwMode="gray">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9A6CF4F-2674-4AC2-80D1-FED53A410679}"/>
              </a:ext>
            </a:extLst>
          </p:cNvPr>
          <p:cNvGraphicFramePr>
            <a:graphicFrameLocks noChangeAspect="1"/>
          </p:cNvGraphicFramePr>
          <p:nvPr userDrawn="1">
            <p:custDataLst>
              <p:tags r:id="rId1"/>
            </p:custDataLst>
            <p:extLst>
              <p:ext uri="{D42A27DB-BD31-4B8C-83A1-F6EECF244321}">
                <p14:modId xmlns:p14="http://schemas.microsoft.com/office/powerpoint/2010/main" val="277073795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9" imgH="350" progId="TCLayout.ActiveDocument.1">
                  <p:embed/>
                </p:oleObj>
              </mc:Choice>
              <mc:Fallback>
                <p:oleObj name="think-cell Slide" r:id="rId4" imgW="349" imgH="350" progId="TCLayout.ActiveDocument.1">
                  <p:embed/>
                  <p:pic>
                    <p:nvPicPr>
                      <p:cNvPr id="4" name="Object 3" hidden="1">
                        <a:extLst>
                          <a:ext uri="{FF2B5EF4-FFF2-40B4-BE49-F238E27FC236}">
                            <a16:creationId xmlns:a16="http://schemas.microsoft.com/office/drawing/2014/main" id="{59A6CF4F-2674-4AC2-80D1-FED53A410679}"/>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E6CE0E9-4415-4DC0-9BD4-93726F9EADF3}"/>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12" name="Text Placeholder 5">
            <a:extLst>
              <a:ext uri="{FF2B5EF4-FFF2-40B4-BE49-F238E27FC236}">
                <a16:creationId xmlns:a16="http://schemas.microsoft.com/office/drawing/2014/main" id="{2E8B007B-874A-46D4-8E73-B2E0B3EF36CF}"/>
              </a:ext>
            </a:extLst>
          </p:cNvPr>
          <p:cNvSpPr>
            <a:spLocks noGrp="1"/>
          </p:cNvSpPr>
          <p:nvPr>
            <p:ph type="body" sz="quarter" idx="10" hasCustomPrompt="1"/>
          </p:nvPr>
        </p:nvSpPr>
        <p:spPr bwMode="white">
          <a:xfrm>
            <a:off x="5083835" y="2533762"/>
            <a:ext cx="6521571" cy="512475"/>
          </a:xfrm>
        </p:spPr>
        <p:txBody>
          <a:bodyPr anchor="b">
            <a:noAutofit/>
          </a:bodyPr>
          <a:lstStyle>
            <a:lvl1pPr marL="0" indent="0" algn="l" defTabSz="914400" rtl="0" eaLnBrk="1" latinLnBrk="0" hangingPunct="1">
              <a:buNone/>
              <a:defRPr lang="en-US" sz="2000" b="1" kern="1200" cap="all" baseline="0" dirty="0">
                <a:solidFill>
                  <a:schemeClr val="accent4"/>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pPr lvl="0"/>
            <a:r>
              <a:rPr lang="en-US" dirty="0"/>
              <a:t>CLICK TO EDIT HIGHLIGHT TEXT</a:t>
            </a:r>
          </a:p>
        </p:txBody>
      </p:sp>
      <p:sp>
        <p:nvSpPr>
          <p:cNvPr id="13" name="Title 3">
            <a:extLst>
              <a:ext uri="{FF2B5EF4-FFF2-40B4-BE49-F238E27FC236}">
                <a16:creationId xmlns:a16="http://schemas.microsoft.com/office/drawing/2014/main" id="{FA6C69E4-55CA-44D8-890F-57D9B88513AB}"/>
              </a:ext>
            </a:extLst>
          </p:cNvPr>
          <p:cNvSpPr>
            <a:spLocks noGrp="1"/>
          </p:cNvSpPr>
          <p:nvPr>
            <p:ph type="title"/>
          </p:nvPr>
        </p:nvSpPr>
        <p:spPr bwMode="white">
          <a:xfrm>
            <a:off x="5083835" y="3046236"/>
            <a:ext cx="6521571" cy="1134738"/>
          </a:xfrm>
        </p:spPr>
        <p:txBody>
          <a:bodyPr vert="horz" anchor="t"/>
          <a:lstStyle>
            <a:lvl1pPr>
              <a:lnSpc>
                <a:spcPct val="100000"/>
              </a:lnSpc>
              <a:defRPr sz="3200" b="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pic>
        <p:nvPicPr>
          <p:cNvPr id="7" name="Picture 6" descr="Icon&#10;&#10;Description automatically generated">
            <a:extLst>
              <a:ext uri="{FF2B5EF4-FFF2-40B4-BE49-F238E27FC236}">
                <a16:creationId xmlns:a16="http://schemas.microsoft.com/office/drawing/2014/main" id="{278C9740-EEFF-4013-8CA1-7B45D470AC3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089"/>
          <a:stretch/>
        </p:blipFill>
        <p:spPr>
          <a:xfrm>
            <a:off x="0" y="1505764"/>
            <a:ext cx="3008896" cy="3846471"/>
          </a:xfrm>
          <a:prstGeom prst="rect">
            <a:avLst/>
          </a:prstGeom>
        </p:spPr>
      </p:pic>
    </p:spTree>
    <p:extLst>
      <p:ext uri="{BB962C8B-B14F-4D97-AF65-F5344CB8AC3E}">
        <p14:creationId xmlns:p14="http://schemas.microsoft.com/office/powerpoint/2010/main" val="2650204545"/>
      </p:ext>
    </p:extLst>
  </p:cSld>
  <p:clrMapOvr>
    <a:masterClrMapping/>
  </p:clrMapOvr>
  <p:extLst>
    <p:ext uri="{DCECCB84-F9BA-43D5-87BE-67443E8EF086}">
      <p15:sldGuideLst xmlns:p15="http://schemas.microsoft.com/office/powerpoint/2012/main">
        <p15:guide id="1" orient="horz" pos="36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Only - No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81133247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p:txBody>
          <a:bodyPr vert="horz"/>
          <a:lstStyle>
            <a:lvl1pPr>
              <a:defRPr>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229666948"/>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Only - No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351731578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E830EB9-345E-4E83-9C3D-9F003EBD0C31}"/>
              </a:ext>
            </a:extLst>
          </p:cNvPr>
          <p:cNvSpPr/>
          <p:nvPr userDrawn="1"/>
        </p:nvSpPr>
        <p:spPr>
          <a:xfrm>
            <a:off x="0" y="0"/>
            <a:ext cx="12192000" cy="1410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a:xfrm>
            <a:off x="1663337" y="0"/>
            <a:ext cx="10249989" cy="1143000"/>
          </a:xfrm>
        </p:spPr>
        <p:txBody>
          <a:bodyPr vert="horz"/>
          <a:lstStyle>
            <a:lvl1pPr>
              <a:defRPr sz="280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pic>
        <p:nvPicPr>
          <p:cNvPr id="10" name="Graphic 9">
            <a:extLst>
              <a:ext uri="{FF2B5EF4-FFF2-40B4-BE49-F238E27FC236}">
                <a16:creationId xmlns:a16="http://schemas.microsoft.com/office/drawing/2014/main" id="{FD2CF97F-9528-43BC-8D40-A57972B29E19}"/>
              </a:ext>
            </a:extLst>
          </p:cNvPr>
          <p:cNvPicPr>
            <a:picLocks noChangeAspect="1"/>
          </p:cNvPicPr>
          <p:nvPr userDrawn="1"/>
        </p:nvPicPr>
        <p:blipFill rotWithShape="1">
          <a:blip r:embed="rId6">
            <a:alphaModFix/>
            <a:extLst>
              <a:ext uri="{96DAC541-7B7A-43D3-8B79-37D633B846F1}">
                <asvg:svgBlip xmlns:asvg="http://schemas.microsoft.com/office/drawing/2016/SVG/main" r:embed="rId7"/>
              </a:ext>
            </a:extLst>
          </a:blip>
          <a:srcRect l="9186" t="27767" r="1"/>
          <a:stretch/>
        </p:blipFill>
        <p:spPr>
          <a:xfrm>
            <a:off x="0" y="0"/>
            <a:ext cx="1778614" cy="1264218"/>
          </a:xfrm>
          <a:prstGeom prst="rect">
            <a:avLst/>
          </a:prstGeom>
        </p:spPr>
      </p:pic>
    </p:spTree>
    <p:extLst>
      <p:ext uri="{BB962C8B-B14F-4D97-AF65-F5344CB8AC3E}">
        <p14:creationId xmlns:p14="http://schemas.microsoft.com/office/powerpoint/2010/main" val="694743243"/>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Maser 4">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CBE09DE-C6C1-B031-5544-CD5DDAD1C942}"/>
              </a:ext>
            </a:extLst>
          </p:cNvPr>
          <p:cNvGraphicFramePr>
            <a:graphicFrameLocks noChangeAspect="1"/>
          </p:cNvGraphicFramePr>
          <p:nvPr userDrawn="1">
            <p:custDataLst>
              <p:tags r:id="rId1"/>
            </p:custDataLst>
            <p:extLst>
              <p:ext uri="{D42A27DB-BD31-4B8C-83A1-F6EECF244321}">
                <p14:modId xmlns:p14="http://schemas.microsoft.com/office/powerpoint/2010/main" val="280931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think-cell data - do not delete" hidden="1">
                        <a:extLst>
                          <a:ext uri="{FF2B5EF4-FFF2-40B4-BE49-F238E27FC236}">
                            <a16:creationId xmlns:a16="http://schemas.microsoft.com/office/drawing/2014/main" id="{5CBE09DE-C6C1-B031-5544-CD5DDAD1C9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Non-editable gradient">
            <a:extLst>
              <a:ext uri="{FF2B5EF4-FFF2-40B4-BE49-F238E27FC236}">
                <a16:creationId xmlns:a16="http://schemas.microsoft.com/office/drawing/2014/main" id="{66158792-8905-7BA1-EDEB-43EB09CBFBB7}"/>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0" y="1"/>
            <a:ext cx="12192000" cy="6857999"/>
          </a:xfrm>
          <a:prstGeom prst="rect">
            <a:avLst/>
          </a:prstGeom>
        </p:spPr>
      </p:pic>
      <p:sp>
        <p:nvSpPr>
          <p:cNvPr id="11" name="White Title Area">
            <a:extLst>
              <a:ext uri="{FF2B5EF4-FFF2-40B4-BE49-F238E27FC236}">
                <a16:creationId xmlns:a16="http://schemas.microsoft.com/office/drawing/2014/main" id="{EE1351DE-001A-9583-45B6-EAEB4A40519B}"/>
              </a:ext>
            </a:extLst>
          </p:cNvPr>
          <p:cNvSpPr>
            <a:spLocks noGrp="1" noRot="1" noMove="1" noResize="1" noEditPoints="1" noAdjustHandles="1" noChangeArrowheads="1" noChangeShapeType="1"/>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vert="horz" anchor="b">
            <a:noAutofit/>
          </a:bodyPr>
          <a:lstStyle>
            <a:lvl1pPr algn="l">
              <a:defRPr sz="4800">
                <a:solidFill>
                  <a:schemeClr val="tx2"/>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pPr lvl="0"/>
            <a:r>
              <a:rPr lang="en-US" dirty="0"/>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latin typeface="Segoe UI" panose="020B0502040204020203" pitchFamily="34" charset="0"/>
                <a:cs typeface="Segoe UI" panose="020B0502040204020203" pitchFamily="34" charset="0"/>
                <a:sym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195786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no lin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46872993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7A6BAA57-2602-490B-AE38-521502A638C7}"/>
              </a:ext>
            </a:extLst>
          </p:cNvPr>
          <p:cNvPicPr>
            <a:picLocks noChangeAspect="1"/>
          </p:cNvPicPr>
          <p:nvPr userDrawn="1"/>
        </p:nvPicPr>
        <p:blipFill rotWithShape="1">
          <a:blip r:embed="rId5">
            <a:alphaModFix amt="18000"/>
            <a:extLst>
              <a:ext uri="{96DAC541-7B7A-43D3-8B79-37D633B846F1}">
                <asvg:svgBlip xmlns:asvg="http://schemas.microsoft.com/office/drawing/2016/SVG/main" r:embed="rId6"/>
              </a:ext>
            </a:extLst>
          </a:blip>
          <a:srcRect l="2517" t="2431"/>
          <a:stretch/>
        </p:blipFill>
        <p:spPr>
          <a:xfrm rot="10800000">
            <a:off x="6096000" y="1062442"/>
            <a:ext cx="6096000" cy="5452342"/>
          </a:xfrm>
          <a:prstGeom prst="rect">
            <a:avLst/>
          </a:prstGeom>
        </p:spPr>
      </p:pic>
    </p:spTree>
    <p:extLst>
      <p:ext uri="{BB962C8B-B14F-4D97-AF65-F5344CB8AC3E}">
        <p14:creationId xmlns:p14="http://schemas.microsoft.com/office/powerpoint/2010/main" val="3860253548"/>
      </p:ext>
    </p:extLst>
  </p:cSld>
  <p:clrMapOvr>
    <a:masterClrMapping/>
  </p:clrMapOvr>
  <p:extLst>
    <p:ext uri="{DCECCB84-F9BA-43D5-87BE-67443E8EF086}">
      <p15:sldGuideLst xmlns:p15="http://schemas.microsoft.com/office/powerpoint/2012/main">
        <p15:guide id="3" orient="horz" pos="2160">
          <p15:clr>
            <a:srgbClr val="FBAE40"/>
          </p15:clr>
        </p15:guide>
        <p15:guide id="4" pos="7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320661745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CCBEC1A1-9DAE-421F-BEB1-6A2E3CB246B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3" name="Rectangle 2">
            <a:extLst>
              <a:ext uri="{FF2B5EF4-FFF2-40B4-BE49-F238E27FC236}">
                <a16:creationId xmlns:a16="http://schemas.microsoft.com/office/drawing/2014/main" id="{DCFEFD1D-D1D9-4610-A6A3-708197C1FB91}"/>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Segoe UI" panose="020B0502040204020203" pitchFamily="34" charset="0"/>
              <a:cs typeface="Segoe UI" panose="020B0502040204020203" pitchFamily="34" charset="0"/>
              <a:sym typeface="Segoe UI" panose="020B0502040204020203" pitchFamily="34" charset="0"/>
            </a:endParaRPr>
          </a:p>
        </p:txBody>
      </p:sp>
      <p:sp>
        <p:nvSpPr>
          <p:cNvPr id="4" name="Rectangle 3">
            <a:extLst>
              <a:ext uri="{FF2B5EF4-FFF2-40B4-BE49-F238E27FC236}">
                <a16:creationId xmlns:a16="http://schemas.microsoft.com/office/drawing/2014/main" id="{D101A2CC-AC51-446C-B70F-C6C49C636C06}"/>
              </a:ext>
            </a:extLst>
          </p:cNvPr>
          <p:cNvSpPr/>
          <p:nvPr userDrawn="1"/>
        </p:nvSpPr>
        <p:spPr>
          <a:xfrm>
            <a:off x="1" y="1"/>
            <a:ext cx="12184908" cy="6512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7" name="Title 16">
            <a:extLst>
              <a:ext uri="{FF2B5EF4-FFF2-40B4-BE49-F238E27FC236}">
                <a16:creationId xmlns:a16="http://schemas.microsoft.com/office/drawing/2014/main" id="{7346B5CE-33D5-48E4-B6E5-19D00D2A676B}"/>
              </a:ext>
            </a:extLst>
          </p:cNvPr>
          <p:cNvSpPr>
            <a:spLocks noGrp="1"/>
          </p:cNvSpPr>
          <p:nvPr>
            <p:ph type="title"/>
          </p:nvPr>
        </p:nvSpPr>
        <p:spPr bwMode="white">
          <a:xfrm>
            <a:off x="598100" y="0"/>
            <a:ext cx="8946033" cy="736692"/>
          </a:xfrm>
        </p:spPr>
        <p:txBody>
          <a:bodyPr vert="horz"/>
          <a:lstStyle>
            <a:lvl1pPr>
              <a:defRPr>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900424335"/>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no lin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152570213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Tree>
    <p:extLst>
      <p:ext uri="{BB962C8B-B14F-4D97-AF65-F5344CB8AC3E}">
        <p14:creationId xmlns:p14="http://schemas.microsoft.com/office/powerpoint/2010/main" val="4196022184"/>
      </p:ext>
    </p:extLst>
  </p:cSld>
  <p:clrMapOvr>
    <a:masterClrMapping/>
  </p:clrMapOvr>
  <p:extLst>
    <p:ext uri="{DCECCB84-F9BA-43D5-87BE-67443E8EF086}">
      <p15:sldGuideLst xmlns:p15="http://schemas.microsoft.com/office/powerpoint/2012/main">
        <p15:guide id="1" pos="7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7_Chartis Divider Chartreuse Highlight">
    <p:bg bwMode="gray">
      <p:bgPr>
        <a:solidFill>
          <a:srgbClr val="00294C"/>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E74F6-AE4E-440E-9E2D-810E4FABA802}"/>
              </a:ext>
            </a:extLst>
          </p:cNvPr>
          <p:cNvGraphicFramePr>
            <a:graphicFrameLocks noChangeAspect="1"/>
          </p:cNvGraphicFramePr>
          <p:nvPr userDrawn="1">
            <p:custDataLst>
              <p:tags r:id="rId1"/>
            </p:custDataLst>
            <p:extLst>
              <p:ext uri="{D42A27DB-BD31-4B8C-83A1-F6EECF244321}">
                <p14:modId xmlns:p14="http://schemas.microsoft.com/office/powerpoint/2010/main" val="129457354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C4E74F6-AE4E-440E-9E2D-810E4FABA80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CB9FEC-3736-4BF7-B02B-4EB0B2807969}"/>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3" name="Rectangle 2">
            <a:extLst>
              <a:ext uri="{FF2B5EF4-FFF2-40B4-BE49-F238E27FC236}">
                <a16:creationId xmlns:a16="http://schemas.microsoft.com/office/drawing/2014/main" id="{956A2FC2-10C1-4E13-AA07-7DE760E3DA85}"/>
              </a:ext>
            </a:extLst>
          </p:cNvPr>
          <p:cNvSpPr/>
          <p:nvPr userDrawn="1"/>
        </p:nvSpPr>
        <p:spPr>
          <a:xfrm>
            <a:off x="1" y="0"/>
            <a:ext cx="121849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bwMode="white">
          <a:xfrm>
            <a:off x="609598" y="3137927"/>
            <a:ext cx="8066569" cy="582147"/>
          </a:xfrm>
        </p:spPr>
        <p:txBody>
          <a:bodyPr vert="horz" anchor="b">
            <a:noAutofit/>
          </a:bodyPr>
          <a:lstStyle>
            <a:lvl1pPr>
              <a:defRPr sz="3200" b="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pic>
        <p:nvPicPr>
          <p:cNvPr id="13" name="Graphic 12">
            <a:extLst>
              <a:ext uri="{FF2B5EF4-FFF2-40B4-BE49-F238E27FC236}">
                <a16:creationId xmlns:a16="http://schemas.microsoft.com/office/drawing/2014/main" id="{300C3109-D010-4E4E-9FF2-189FA164812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51914"/>
          <a:stretch/>
        </p:blipFill>
        <p:spPr>
          <a:xfrm>
            <a:off x="7990205" y="0"/>
            <a:ext cx="4201796" cy="6858000"/>
          </a:xfrm>
          <a:prstGeom prst="rect">
            <a:avLst/>
          </a:prstGeom>
        </p:spPr>
      </p:pic>
      <p:sp>
        <p:nvSpPr>
          <p:cNvPr id="7" name="Content Placeholder 6">
            <a:extLst>
              <a:ext uri="{FF2B5EF4-FFF2-40B4-BE49-F238E27FC236}">
                <a16:creationId xmlns:a16="http://schemas.microsoft.com/office/drawing/2014/main" id="{C53DBAF4-295A-4C88-AA48-7D1763A41CD4}"/>
              </a:ext>
            </a:extLst>
          </p:cNvPr>
          <p:cNvSpPr>
            <a:spLocks noGrp="1"/>
          </p:cNvSpPr>
          <p:nvPr>
            <p:ph sz="quarter" idx="10" hasCustomPrompt="1"/>
          </p:nvPr>
        </p:nvSpPr>
        <p:spPr bwMode="white">
          <a:xfrm>
            <a:off x="609598" y="2312159"/>
            <a:ext cx="8066569" cy="817563"/>
          </a:xfrm>
        </p:spPr>
        <p:txBody>
          <a:bodyPr anchor="b"/>
          <a:lstStyle>
            <a:lvl1pPr marL="0" indent="0">
              <a:buNone/>
              <a:defRPr b="1" cap="all" baseline="0">
                <a:solidFill>
                  <a:schemeClr val="accent4"/>
                </a:solidFill>
                <a:latin typeface="Segoe UI" panose="020B0502040204020203" pitchFamily="34" charset="0"/>
                <a:cs typeface="Segoe UI" panose="020B0502040204020203" pitchFamily="34" charset="0"/>
                <a:sym typeface="Segoe UI" panose="020B0502040204020203" pitchFamily="34" charset="0"/>
              </a:defRPr>
            </a:lvl1pPr>
            <a:lvl2pPr marL="230187" indent="0">
              <a:buNone/>
              <a:defRPr/>
            </a:lvl2pPr>
          </a:lstStyle>
          <a:p>
            <a:pPr lvl="0"/>
            <a:r>
              <a:rPr lang="en-US" dirty="0"/>
              <a:t>Click to edit highlight text</a:t>
            </a:r>
          </a:p>
        </p:txBody>
      </p:sp>
    </p:spTree>
    <p:extLst>
      <p:ext uri="{BB962C8B-B14F-4D97-AF65-F5344CB8AC3E}">
        <p14:creationId xmlns:p14="http://schemas.microsoft.com/office/powerpoint/2010/main" val="269531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Chartis Title Master">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5CEAAB6D-19CA-4691-85FD-38268F4AF945}"/>
              </a:ext>
            </a:extLst>
          </p:cNvPr>
          <p:cNvGraphicFramePr>
            <a:graphicFrameLocks noChangeAspect="1"/>
          </p:cNvGraphicFramePr>
          <p:nvPr userDrawn="1">
            <p:custDataLst>
              <p:tags r:id="rId1"/>
            </p:custDataLst>
            <p:extLst>
              <p:ext uri="{D42A27DB-BD31-4B8C-83A1-F6EECF244321}">
                <p14:modId xmlns:p14="http://schemas.microsoft.com/office/powerpoint/2010/main" val="98404907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5" name="Object 14" hidden="1">
                        <a:extLst>
                          <a:ext uri="{FF2B5EF4-FFF2-40B4-BE49-F238E27FC236}">
                            <a16:creationId xmlns:a16="http://schemas.microsoft.com/office/drawing/2014/main" id="{5CEAAB6D-19CA-4691-85FD-38268F4AF945}"/>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77523F81-5288-43A8-BD7C-B0854769AF6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16" name="Rectangle 15">
            <a:extLst>
              <a:ext uri="{FF2B5EF4-FFF2-40B4-BE49-F238E27FC236}">
                <a16:creationId xmlns:a16="http://schemas.microsoft.com/office/drawing/2014/main" id="{A8939C46-638F-4788-9308-D95F85EF4102}"/>
              </a:ext>
            </a:extLst>
          </p:cNvPr>
          <p:cNvSpPr/>
          <p:nvPr userDrawn="1"/>
        </p:nvSpPr>
        <p:spPr>
          <a:xfrm>
            <a:off x="1" y="0"/>
            <a:ext cx="121849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7" name="Graphic 12">
            <a:extLst>
              <a:ext uri="{FF2B5EF4-FFF2-40B4-BE49-F238E27FC236}">
                <a16:creationId xmlns:a16="http://schemas.microsoft.com/office/drawing/2014/main" id="{6BF5F01E-FB41-49A0-9167-EB3B871AF096}"/>
              </a:ext>
            </a:extLst>
          </p:cNvPr>
          <p:cNvSpPr/>
          <p:nvPr userDrawn="1"/>
        </p:nvSpPr>
        <p:spPr>
          <a:xfrm>
            <a:off x="7379343" y="0"/>
            <a:ext cx="4826179" cy="6858000"/>
          </a:xfrm>
          <a:custGeom>
            <a:avLst/>
            <a:gdLst>
              <a:gd name="connsiteX0" fmla="*/ 2227641 w 6548808"/>
              <a:gd name="connsiteY0" fmla="*/ 0 h 6858000"/>
              <a:gd name="connsiteX1" fmla="*/ 6552614 w 6548808"/>
              <a:gd name="connsiteY1" fmla="*/ 476 h 6858000"/>
              <a:gd name="connsiteX2" fmla="*/ 6552614 w 6548808"/>
              <a:gd name="connsiteY2" fmla="*/ 6858000 h 6858000"/>
              <a:gd name="connsiteX3" fmla="*/ 0 w 6548808"/>
              <a:gd name="connsiteY3" fmla="*/ 6858000 h 6858000"/>
              <a:gd name="connsiteX4" fmla="*/ 2227641 w 6548808"/>
              <a:gd name="connsiteY4" fmla="*/ 0 h 6858000"/>
              <a:gd name="connsiteX0" fmla="*/ 2227641 w 6552614"/>
              <a:gd name="connsiteY0" fmla="*/ 0 h 6858000"/>
              <a:gd name="connsiteX1" fmla="*/ 4025074 w 6552614"/>
              <a:gd name="connsiteY1" fmla="*/ 207510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6552614"/>
              <a:gd name="connsiteY0" fmla="*/ 0 h 6858000"/>
              <a:gd name="connsiteX1" fmla="*/ 3619632 w 6552614"/>
              <a:gd name="connsiteY1" fmla="*/ 476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3619632"/>
              <a:gd name="connsiteY0" fmla="*/ 0 h 6858000"/>
              <a:gd name="connsiteX1" fmla="*/ 3619632 w 3619632"/>
              <a:gd name="connsiteY1" fmla="*/ 476 h 6858000"/>
              <a:gd name="connsiteX2" fmla="*/ 3240071 w 3619632"/>
              <a:gd name="connsiteY2" fmla="*/ 6806242 h 6858000"/>
              <a:gd name="connsiteX3" fmla="*/ 0 w 3619632"/>
              <a:gd name="connsiteY3" fmla="*/ 6858000 h 6858000"/>
              <a:gd name="connsiteX4" fmla="*/ 2227641 w 3619632"/>
              <a:gd name="connsiteY4" fmla="*/ 0 h 6858000"/>
              <a:gd name="connsiteX0" fmla="*/ 2227641 w 3619633"/>
              <a:gd name="connsiteY0" fmla="*/ 0 h 6858000"/>
              <a:gd name="connsiteX1" fmla="*/ 3619632 w 3619633"/>
              <a:gd name="connsiteY1" fmla="*/ 476 h 6858000"/>
              <a:gd name="connsiteX2" fmla="*/ 3619633 w 3619633"/>
              <a:gd name="connsiteY2" fmla="*/ 6858000 h 6858000"/>
              <a:gd name="connsiteX3" fmla="*/ 0 w 3619633"/>
              <a:gd name="connsiteY3" fmla="*/ 6858000 h 6858000"/>
              <a:gd name="connsiteX4" fmla="*/ 2227641 w 361963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33" h="6858000">
                <a:moveTo>
                  <a:pt x="2227641" y="0"/>
                </a:moveTo>
                <a:lnTo>
                  <a:pt x="3619632" y="476"/>
                </a:lnTo>
                <a:cubicBezTo>
                  <a:pt x="3619632" y="2286317"/>
                  <a:pt x="3619633" y="4572159"/>
                  <a:pt x="3619633" y="6858000"/>
                </a:cubicBezTo>
                <a:lnTo>
                  <a:pt x="0" y="6858000"/>
                </a:lnTo>
                <a:lnTo>
                  <a:pt x="2227641" y="0"/>
                </a:lnTo>
              </a:path>
            </a:pathLst>
          </a:custGeom>
          <a:solidFill>
            <a:srgbClr val="FFFFFF"/>
          </a:solidFill>
          <a:ln w="22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75DF3627-6FC4-4937-ADBE-CA4997CB6C89}"/>
              </a:ext>
            </a:extLst>
          </p:cNvPr>
          <p:cNvSpPr>
            <a:spLocks noGrp="1"/>
          </p:cNvSpPr>
          <p:nvPr>
            <p:ph type="subTitle" idx="1"/>
          </p:nvPr>
        </p:nvSpPr>
        <p:spPr bwMode="white">
          <a:xfrm>
            <a:off x="745695" y="3766194"/>
            <a:ext cx="5613400" cy="701021"/>
          </a:xfrm>
        </p:spPr>
        <p:txBody>
          <a:bodyPr>
            <a:noAutofit/>
          </a:bodyPr>
          <a:lstStyle>
            <a:lvl1pPr marL="0" indent="0" algn="l">
              <a:buNone/>
              <a:defRPr sz="2000" i="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5D363EA3-47B1-4095-90C5-7026EC0D03F2}"/>
              </a:ext>
            </a:extLst>
          </p:cNvPr>
          <p:cNvSpPr>
            <a:spLocks noGrp="1"/>
          </p:cNvSpPr>
          <p:nvPr>
            <p:ph type="body" sz="quarter" idx="10" hasCustomPrompt="1"/>
          </p:nvPr>
        </p:nvSpPr>
        <p:spPr bwMode="white">
          <a:xfrm>
            <a:off x="745695" y="4606524"/>
            <a:ext cx="5613400" cy="373062"/>
          </a:xfrm>
        </p:spPr>
        <p:txBody>
          <a:bodyPr>
            <a:noAutofit/>
          </a:bodyPr>
          <a:lstStyle>
            <a:lvl1pPr marL="0" indent="0" algn="l" defTabSz="914400" rtl="0" eaLnBrk="1" latinLnBrk="0" hangingPunct="1">
              <a:buNone/>
              <a:defRPr lang="en-US" sz="1050" b="1" kern="1200"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pPr lvl="0"/>
            <a:r>
              <a:rPr lang="en-US"/>
              <a:t>CLICK TO INSERT DATE</a:t>
            </a:r>
          </a:p>
        </p:txBody>
      </p:sp>
      <p:sp>
        <p:nvSpPr>
          <p:cNvPr id="14" name="Title 3">
            <a:extLst>
              <a:ext uri="{FF2B5EF4-FFF2-40B4-BE49-F238E27FC236}">
                <a16:creationId xmlns:a16="http://schemas.microsoft.com/office/drawing/2014/main" id="{FD25C394-494F-451E-B7D9-0C407C181CBD}"/>
              </a:ext>
            </a:extLst>
          </p:cNvPr>
          <p:cNvSpPr>
            <a:spLocks noGrp="1"/>
          </p:cNvSpPr>
          <p:nvPr>
            <p:ph type="title"/>
          </p:nvPr>
        </p:nvSpPr>
        <p:spPr bwMode="white">
          <a:xfrm>
            <a:off x="745695" y="2064389"/>
            <a:ext cx="5613400" cy="1498700"/>
          </a:xfrm>
        </p:spPr>
        <p:txBody>
          <a:bodyPr vert="horz"/>
          <a:lstStyle>
            <a:lvl1pPr>
              <a:lnSpc>
                <a:spcPct val="100000"/>
              </a:lnSpc>
              <a:defRPr sz="3200" b="1">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pic>
        <p:nvPicPr>
          <p:cNvPr id="3" name="Picture 2" descr="A black and blue logo&#10;&#10;Description automatically generated">
            <a:extLst>
              <a:ext uri="{FF2B5EF4-FFF2-40B4-BE49-F238E27FC236}">
                <a16:creationId xmlns:a16="http://schemas.microsoft.com/office/drawing/2014/main" id="{2B01A78B-6EA9-F74A-577F-E944AE81DED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62771" y="5528484"/>
            <a:ext cx="2576803" cy="955444"/>
          </a:xfrm>
          <a:prstGeom prst="rect">
            <a:avLst/>
          </a:prstGeom>
        </p:spPr>
      </p:pic>
    </p:spTree>
    <p:extLst>
      <p:ext uri="{BB962C8B-B14F-4D97-AF65-F5344CB8AC3E}">
        <p14:creationId xmlns:p14="http://schemas.microsoft.com/office/powerpoint/2010/main" val="69560696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Chartis Divider No Highlight">
    <p:bg bwMode="gray">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E74F6-AE4E-440E-9E2D-810E4FABA802}"/>
              </a:ext>
            </a:extLst>
          </p:cNvPr>
          <p:cNvGraphicFramePr>
            <a:graphicFrameLocks noChangeAspect="1"/>
          </p:cNvGraphicFramePr>
          <p:nvPr userDrawn="1">
            <p:custDataLst>
              <p:tags r:id="rId1"/>
            </p:custDataLst>
            <p:extLst>
              <p:ext uri="{D42A27DB-BD31-4B8C-83A1-F6EECF244321}">
                <p14:modId xmlns:p14="http://schemas.microsoft.com/office/powerpoint/2010/main" val="14023516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C4E74F6-AE4E-440E-9E2D-810E4FABA80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CB9FEC-3736-4BF7-B02B-4EB0B2807969}"/>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bwMode="white">
          <a:xfrm>
            <a:off x="655609" y="3137927"/>
            <a:ext cx="11340860" cy="582147"/>
          </a:xfrm>
        </p:spPr>
        <p:txBody>
          <a:bodyPr vert="horz" anchor="t">
            <a:noAutofit/>
          </a:bodyPr>
          <a:lstStyle>
            <a:lvl1pPr algn="l">
              <a:defRPr lang="en-US" sz="3200" b="0" kern="1200"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374C1579-D643-477D-8897-5829BDE74676}"/>
              </a:ext>
            </a:extLst>
          </p:cNvPr>
          <p:cNvSpPr>
            <a:spLocks noGrp="1"/>
          </p:cNvSpPr>
          <p:nvPr>
            <p:ph sz="quarter" idx="10" hasCustomPrompt="1"/>
          </p:nvPr>
        </p:nvSpPr>
        <p:spPr bwMode="white">
          <a:xfrm>
            <a:off x="655607" y="2546645"/>
            <a:ext cx="11340860" cy="582147"/>
          </a:xfrm>
        </p:spPr>
        <p:txBody>
          <a:bodyPr anchor="b"/>
          <a:lstStyle>
            <a:lvl1pPr marL="0" indent="0">
              <a:buNone/>
              <a:defRPr b="1" cap="all" baseline="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Click to edit highlight text</a:t>
            </a:r>
          </a:p>
        </p:txBody>
      </p:sp>
    </p:spTree>
    <p:extLst>
      <p:ext uri="{BB962C8B-B14F-4D97-AF65-F5344CB8AC3E}">
        <p14:creationId xmlns:p14="http://schemas.microsoft.com/office/powerpoint/2010/main" val="1890559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 No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370228165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E830EB9-345E-4E83-9C3D-9F003EBD0C31}"/>
              </a:ext>
            </a:extLst>
          </p:cNvPr>
          <p:cNvSpPr/>
          <p:nvPr userDrawn="1"/>
        </p:nvSpPr>
        <p:spPr>
          <a:xfrm>
            <a:off x="0" y="0"/>
            <a:ext cx="12192000" cy="1410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a:xfrm>
            <a:off x="1663337" y="0"/>
            <a:ext cx="10249989" cy="1143000"/>
          </a:xfrm>
        </p:spPr>
        <p:txBody>
          <a:bodyPr vert="horz"/>
          <a:lstStyle>
            <a:lvl1pPr>
              <a:defRPr sz="280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pic>
        <p:nvPicPr>
          <p:cNvPr id="10" name="Graphic 9">
            <a:extLst>
              <a:ext uri="{FF2B5EF4-FFF2-40B4-BE49-F238E27FC236}">
                <a16:creationId xmlns:a16="http://schemas.microsoft.com/office/drawing/2014/main" id="{FD2CF97F-9528-43BC-8D40-A57972B29E19}"/>
              </a:ext>
            </a:extLst>
          </p:cNvPr>
          <p:cNvPicPr>
            <a:picLocks noChangeAspect="1"/>
          </p:cNvPicPr>
          <p:nvPr userDrawn="1"/>
        </p:nvPicPr>
        <p:blipFill rotWithShape="1">
          <a:blip r:embed="rId6">
            <a:alphaModFix/>
            <a:extLst>
              <a:ext uri="{96DAC541-7B7A-43D3-8B79-37D633B846F1}">
                <asvg:svgBlip xmlns:asvg="http://schemas.microsoft.com/office/drawing/2016/SVG/main" r:embed="rId7"/>
              </a:ext>
            </a:extLst>
          </a:blip>
          <a:srcRect l="9186" t="27767" r="1"/>
          <a:stretch/>
        </p:blipFill>
        <p:spPr>
          <a:xfrm>
            <a:off x="0" y="0"/>
            <a:ext cx="1778614" cy="1264218"/>
          </a:xfrm>
          <a:prstGeom prst="rect">
            <a:avLst/>
          </a:prstGeom>
        </p:spPr>
      </p:pic>
    </p:spTree>
    <p:extLst>
      <p:ext uri="{BB962C8B-B14F-4D97-AF65-F5344CB8AC3E}">
        <p14:creationId xmlns:p14="http://schemas.microsoft.com/office/powerpoint/2010/main" val="1113454118"/>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no lin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193486134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7A6BAA57-2602-490B-AE38-521502A638C7}"/>
              </a:ext>
            </a:extLst>
          </p:cNvPr>
          <p:cNvPicPr>
            <a:picLocks noChangeAspect="1"/>
          </p:cNvPicPr>
          <p:nvPr userDrawn="1"/>
        </p:nvPicPr>
        <p:blipFill rotWithShape="1">
          <a:blip r:embed="rId5">
            <a:alphaModFix amt="18000"/>
            <a:extLst>
              <a:ext uri="{96DAC541-7B7A-43D3-8B79-37D633B846F1}">
                <asvg:svgBlip xmlns:asvg="http://schemas.microsoft.com/office/drawing/2016/SVG/main" r:embed="rId6"/>
              </a:ext>
            </a:extLst>
          </a:blip>
          <a:srcRect l="2517" t="2431"/>
          <a:stretch/>
        </p:blipFill>
        <p:spPr>
          <a:xfrm rot="10800000">
            <a:off x="6096000" y="1062442"/>
            <a:ext cx="6096000" cy="5452342"/>
          </a:xfrm>
          <a:prstGeom prst="rect">
            <a:avLst/>
          </a:prstGeom>
        </p:spPr>
      </p:pic>
    </p:spTree>
    <p:extLst>
      <p:ext uri="{BB962C8B-B14F-4D97-AF65-F5344CB8AC3E}">
        <p14:creationId xmlns:p14="http://schemas.microsoft.com/office/powerpoint/2010/main" val="4074441927"/>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no lin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388126486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Tree>
    <p:extLst>
      <p:ext uri="{BB962C8B-B14F-4D97-AF65-F5344CB8AC3E}">
        <p14:creationId xmlns:p14="http://schemas.microsoft.com/office/powerpoint/2010/main" val="207186068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Chartis Divider Chartreuse Highlight">
    <p:bg bwMode="gray">
      <p:bgPr>
        <a:solidFill>
          <a:srgbClr val="00294C"/>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E74F6-AE4E-440E-9E2D-810E4FABA802}"/>
              </a:ext>
            </a:extLst>
          </p:cNvPr>
          <p:cNvGraphicFramePr>
            <a:graphicFrameLocks noChangeAspect="1"/>
          </p:cNvGraphicFramePr>
          <p:nvPr userDrawn="1">
            <p:custDataLst>
              <p:tags r:id="rId1"/>
            </p:custDataLst>
            <p:extLst>
              <p:ext uri="{D42A27DB-BD31-4B8C-83A1-F6EECF244321}">
                <p14:modId xmlns:p14="http://schemas.microsoft.com/office/powerpoint/2010/main" val="4556928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C4E74F6-AE4E-440E-9E2D-810E4FABA80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CB9FEC-3736-4BF7-B02B-4EB0B2807969}"/>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3" name="Rectangle 2">
            <a:extLst>
              <a:ext uri="{FF2B5EF4-FFF2-40B4-BE49-F238E27FC236}">
                <a16:creationId xmlns:a16="http://schemas.microsoft.com/office/drawing/2014/main" id="{956A2FC2-10C1-4E13-AA07-7DE760E3DA85}"/>
              </a:ext>
            </a:extLst>
          </p:cNvPr>
          <p:cNvSpPr/>
          <p:nvPr userDrawn="1"/>
        </p:nvSpPr>
        <p:spPr>
          <a:xfrm>
            <a:off x="1" y="0"/>
            <a:ext cx="121849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bwMode="white">
          <a:xfrm>
            <a:off x="609598" y="3137927"/>
            <a:ext cx="8066569" cy="582147"/>
          </a:xfrm>
        </p:spPr>
        <p:txBody>
          <a:bodyPr vert="horz" anchor="b">
            <a:noAutofit/>
          </a:bodyPr>
          <a:lstStyle>
            <a:lvl1pPr>
              <a:defRPr sz="3200" b="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pic>
        <p:nvPicPr>
          <p:cNvPr id="13" name="Graphic 12">
            <a:extLst>
              <a:ext uri="{FF2B5EF4-FFF2-40B4-BE49-F238E27FC236}">
                <a16:creationId xmlns:a16="http://schemas.microsoft.com/office/drawing/2014/main" id="{300C3109-D010-4E4E-9FF2-189FA164812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51914"/>
          <a:stretch/>
        </p:blipFill>
        <p:spPr>
          <a:xfrm>
            <a:off x="7990205" y="0"/>
            <a:ext cx="4201796" cy="6858000"/>
          </a:xfrm>
          <a:prstGeom prst="rect">
            <a:avLst/>
          </a:prstGeom>
        </p:spPr>
      </p:pic>
      <p:sp>
        <p:nvSpPr>
          <p:cNvPr id="7" name="Content Placeholder 6">
            <a:extLst>
              <a:ext uri="{FF2B5EF4-FFF2-40B4-BE49-F238E27FC236}">
                <a16:creationId xmlns:a16="http://schemas.microsoft.com/office/drawing/2014/main" id="{C53DBAF4-295A-4C88-AA48-7D1763A41CD4}"/>
              </a:ext>
            </a:extLst>
          </p:cNvPr>
          <p:cNvSpPr>
            <a:spLocks noGrp="1"/>
          </p:cNvSpPr>
          <p:nvPr>
            <p:ph sz="quarter" idx="10" hasCustomPrompt="1"/>
          </p:nvPr>
        </p:nvSpPr>
        <p:spPr bwMode="white">
          <a:xfrm>
            <a:off x="609598" y="2312159"/>
            <a:ext cx="8066569" cy="817563"/>
          </a:xfrm>
        </p:spPr>
        <p:txBody>
          <a:bodyPr anchor="b"/>
          <a:lstStyle>
            <a:lvl1pPr marL="0" indent="0">
              <a:buNone/>
              <a:defRPr b="1" cap="all" baseline="0">
                <a:solidFill>
                  <a:schemeClr val="accent4"/>
                </a:solidFill>
                <a:latin typeface="Segoe UI" panose="020B0502040204020203" pitchFamily="34" charset="0"/>
                <a:cs typeface="Segoe UI" panose="020B0502040204020203" pitchFamily="34" charset="0"/>
                <a:sym typeface="Segoe UI" panose="020B0502040204020203" pitchFamily="34" charset="0"/>
              </a:defRPr>
            </a:lvl1pPr>
            <a:lvl2pPr marL="230187" indent="0">
              <a:buNone/>
              <a:defRPr/>
            </a:lvl2pPr>
          </a:lstStyle>
          <a:p>
            <a:pPr lvl="0"/>
            <a:r>
              <a:rPr lang="en-US"/>
              <a:t>Click to edit highlight text</a:t>
            </a:r>
          </a:p>
        </p:txBody>
      </p:sp>
    </p:spTree>
    <p:extLst>
      <p:ext uri="{BB962C8B-B14F-4D97-AF65-F5344CB8AC3E}">
        <p14:creationId xmlns:p14="http://schemas.microsoft.com/office/powerpoint/2010/main" val="231779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713866-9F7E-72EE-B31C-9E4202135C2A}"/>
              </a:ext>
            </a:extLst>
          </p:cNvPr>
          <p:cNvGraphicFramePr>
            <a:graphicFrameLocks noChangeAspect="1"/>
          </p:cNvGraphicFramePr>
          <p:nvPr userDrawn="1">
            <p:custDataLst>
              <p:tags r:id="rId1"/>
            </p:custDataLst>
            <p:extLst>
              <p:ext uri="{D42A27DB-BD31-4B8C-83A1-F6EECF244321}">
                <p14:modId xmlns:p14="http://schemas.microsoft.com/office/powerpoint/2010/main" val="718341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think-cell data - do not delete" hidden="1">
                        <a:extLst>
                          <a:ext uri="{FF2B5EF4-FFF2-40B4-BE49-F238E27FC236}">
                            <a16:creationId xmlns:a16="http://schemas.microsoft.com/office/drawing/2014/main" id="{83713866-9F7E-72EE-B31C-9E4202135C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vert="horz" anchor="b"/>
          <a:lstStyle>
            <a:lvl1pPr>
              <a:defRPr sz="480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2"/>
                </a:solidFill>
                <a:latin typeface="Segoe UI" panose="020B0502040204020203" pitchFamily="34" charset="0"/>
                <a:cs typeface="Segoe UI" panose="020B0502040204020203" pitchFamily="34" charset="0"/>
                <a:sym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436075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with Plus">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2F70F7A2-E1B9-4EEC-AAAC-0DCE1544F6BA}"/>
              </a:ext>
            </a:extLst>
          </p:cNvPr>
          <p:cNvGraphicFramePr>
            <a:graphicFrameLocks noChangeAspect="1"/>
          </p:cNvGraphicFramePr>
          <p:nvPr userDrawn="1">
            <p:custDataLst>
              <p:tags r:id="rId1"/>
            </p:custDataLst>
            <p:extLst>
              <p:ext uri="{D42A27DB-BD31-4B8C-83A1-F6EECF244321}">
                <p14:modId xmlns:p14="http://schemas.microsoft.com/office/powerpoint/2010/main" val="192373228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6" name="Object 15" hidden="1">
                        <a:extLst>
                          <a:ext uri="{FF2B5EF4-FFF2-40B4-BE49-F238E27FC236}">
                            <a16:creationId xmlns:a16="http://schemas.microsoft.com/office/drawing/2014/main" id="{2F70F7A2-E1B9-4EEC-AAAC-0DCE1544F6BA}"/>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7ABFDA7-2D27-41E1-9A21-E15AE741CAF4}"/>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 name="Title 1"/>
          <p:cNvSpPr>
            <a:spLocks noGrp="1"/>
          </p:cNvSpPr>
          <p:nvPr>
            <p:ph type="title"/>
          </p:nvPr>
        </p:nvSpPr>
        <p:spPr>
          <a:xfrm>
            <a:off x="609600" y="121920"/>
            <a:ext cx="11036160" cy="1021080"/>
          </a:xfrm>
        </p:spPr>
        <p:txBody>
          <a:bodyPr vert="horz"/>
          <a:lstStyle>
            <a:lvl1pPr>
              <a:defRPr>
                <a:latin typeface="Segoe UI" panose="020B0502040204020203" pitchFamily="34" charset="0"/>
                <a:cs typeface="Segoe UI" panose="020B0502040204020203" pitchFamily="34" charset="0"/>
                <a:sym typeface="Segoe UI" panose="020B0502040204020203" pitchFamily="34" charset="0"/>
              </a:defRPr>
            </a:lvl1p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621101" y="1595888"/>
            <a:ext cx="11024659" cy="4761881"/>
          </a:xfrm>
          <a:prstGeom prst="rect">
            <a:avLst/>
          </a:prstGeom>
        </p:spPr>
        <p:txBody>
          <a:bodyPr vert="horz" lIns="0" tIns="0" rIns="0" bIns="0" rtlCol="0">
            <a:noAutofit/>
          </a:bodyPr>
          <a:lstStyle>
            <a:lvl1pPr>
              <a:defRPr>
                <a:latin typeface="Segoe UI" panose="020B0502040204020203" pitchFamily="34" charset="0"/>
                <a:cs typeface="Segoe UI" panose="020B0502040204020203" pitchFamily="34" charset="0"/>
                <a:sym typeface="Segoe UI" panose="020B0502040204020203" pitchFamily="34" charset="0"/>
              </a:defRPr>
            </a:lvl1pPr>
            <a:lvl2pPr>
              <a:defRPr>
                <a:latin typeface="Segoe UI" panose="020B0502040204020203" pitchFamily="34" charset="0"/>
                <a:cs typeface="Segoe UI" panose="020B0502040204020203" pitchFamily="34" charset="0"/>
                <a:sym typeface="Segoe UI" panose="020B0502040204020203" pitchFamily="34" charset="0"/>
              </a:defRPr>
            </a:lvl2pPr>
            <a:lvl3pPr>
              <a:defRPr>
                <a:latin typeface="Segoe UI" panose="020B0502040204020203" pitchFamily="34" charset="0"/>
                <a:cs typeface="Segoe UI" panose="020B0502040204020203" pitchFamily="34" charset="0"/>
                <a:sym typeface="Segoe UI" panose="020B0502040204020203" pitchFamily="34" charset="0"/>
              </a:defRPr>
            </a:lvl3pPr>
            <a:lvl4pPr>
              <a:defRPr>
                <a:latin typeface="Segoe UI" panose="020B0502040204020203" pitchFamily="34" charset="0"/>
                <a:cs typeface="Segoe UI" panose="020B0502040204020203" pitchFamily="34" charset="0"/>
                <a:sym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Freeform: Shape 20">
            <a:extLst>
              <a:ext uri="{FF2B5EF4-FFF2-40B4-BE49-F238E27FC236}">
                <a16:creationId xmlns:a16="http://schemas.microsoft.com/office/drawing/2014/main" id="{1042619A-C270-41E5-BE12-63BD060D0E28}"/>
              </a:ext>
            </a:extLst>
          </p:cNvPr>
          <p:cNvSpPr/>
          <p:nvPr userDrawn="1"/>
        </p:nvSpPr>
        <p:spPr>
          <a:xfrm>
            <a:off x="6026989" y="2229929"/>
            <a:ext cx="6165011" cy="4265762"/>
          </a:xfrm>
          <a:custGeom>
            <a:avLst/>
            <a:gdLst>
              <a:gd name="connsiteX0" fmla="*/ 2511457 w 4623758"/>
              <a:gd name="connsiteY0" fmla="*/ 0 h 4265762"/>
              <a:gd name="connsiteX1" fmla="*/ 2549366 w 4623758"/>
              <a:gd name="connsiteY1" fmla="*/ 38005 h 4265762"/>
              <a:gd name="connsiteX2" fmla="*/ 2511362 w 4623758"/>
              <a:gd name="connsiteY2" fmla="*/ 76010 h 4265762"/>
              <a:gd name="connsiteX3" fmla="*/ 2508409 w 4623758"/>
              <a:gd name="connsiteY3" fmla="*/ 75724 h 4265762"/>
              <a:gd name="connsiteX4" fmla="*/ 2186369 w 4623758"/>
              <a:gd name="connsiteY4" fmla="*/ 825341 h 4265762"/>
              <a:gd name="connsiteX5" fmla="*/ 2200656 w 4623758"/>
              <a:gd name="connsiteY5" fmla="*/ 841724 h 4265762"/>
              <a:gd name="connsiteX6" fmla="*/ 3008566 w 4623758"/>
              <a:gd name="connsiteY6" fmla="*/ 745903 h 4265762"/>
              <a:gd name="connsiteX7" fmla="*/ 3043619 w 4623758"/>
              <a:gd name="connsiteY7" fmla="*/ 722662 h 4265762"/>
              <a:gd name="connsiteX8" fmla="*/ 3081623 w 4623758"/>
              <a:gd name="connsiteY8" fmla="*/ 760667 h 4265762"/>
              <a:gd name="connsiteX9" fmla="*/ 3079814 w 4623758"/>
              <a:gd name="connsiteY9" fmla="*/ 771525 h 4265762"/>
              <a:gd name="connsiteX10" fmla="*/ 3573304 w 4623758"/>
              <a:gd name="connsiteY10" fmla="*/ 1432274 h 4265762"/>
              <a:gd name="connsiteX11" fmla="*/ 3593783 w 4623758"/>
              <a:gd name="connsiteY11" fmla="*/ 1430941 h 4265762"/>
              <a:gd name="connsiteX12" fmla="*/ 3917537 w 4623758"/>
              <a:gd name="connsiteY12" fmla="*/ 677323 h 4265762"/>
              <a:gd name="connsiteX13" fmla="*/ 3913346 w 4623758"/>
              <a:gd name="connsiteY13" fmla="*/ 674180 h 4265762"/>
              <a:gd name="connsiteX14" fmla="*/ 3911251 w 4623758"/>
              <a:gd name="connsiteY14" fmla="*/ 620459 h 4265762"/>
              <a:gd name="connsiteX15" fmla="*/ 3964972 w 4623758"/>
              <a:gd name="connsiteY15" fmla="*/ 618363 h 4265762"/>
              <a:gd name="connsiteX16" fmla="*/ 3970973 w 4623758"/>
              <a:gd name="connsiteY16" fmla="*/ 666845 h 4265762"/>
              <a:gd name="connsiteX17" fmla="*/ 4461987 w 4623758"/>
              <a:gd name="connsiteY17" fmla="*/ 1324451 h 4265762"/>
              <a:gd name="connsiteX18" fmla="*/ 4501801 w 4623758"/>
              <a:gd name="connsiteY18" fmla="*/ 1331690 h 4265762"/>
              <a:gd name="connsiteX19" fmla="*/ 4503897 w 4623758"/>
              <a:gd name="connsiteY19" fmla="*/ 1385411 h 4265762"/>
              <a:gd name="connsiteX20" fmla="*/ 4475988 w 4623758"/>
              <a:gd name="connsiteY20" fmla="*/ 1397508 h 4265762"/>
              <a:gd name="connsiteX21" fmla="*/ 4150328 w 4623758"/>
              <a:gd name="connsiteY21" fmla="*/ 2156079 h 4265762"/>
              <a:gd name="connsiteX22" fmla="*/ 4153662 w 4623758"/>
              <a:gd name="connsiteY22" fmla="*/ 2158556 h 4265762"/>
              <a:gd name="connsiteX23" fmla="*/ 4155853 w 4623758"/>
              <a:gd name="connsiteY23" fmla="*/ 2212086 h 4265762"/>
              <a:gd name="connsiteX24" fmla="*/ 4623758 w 4623758"/>
              <a:gd name="connsiteY24" fmla="*/ 2838714 h 4265762"/>
              <a:gd name="connsiteX25" fmla="*/ 4623758 w 4623758"/>
              <a:gd name="connsiteY25" fmla="*/ 2874468 h 4265762"/>
              <a:gd name="connsiteX26" fmla="*/ 4137565 w 4623758"/>
              <a:gd name="connsiteY26" fmla="*/ 2223326 h 4265762"/>
              <a:gd name="connsiteX27" fmla="*/ 4101941 w 4623758"/>
              <a:gd name="connsiteY27" fmla="*/ 2214658 h 4265762"/>
              <a:gd name="connsiteX28" fmla="*/ 4099846 w 4623758"/>
              <a:gd name="connsiteY28" fmla="*/ 2160937 h 4265762"/>
              <a:gd name="connsiteX29" fmla="*/ 4130421 w 4623758"/>
              <a:gd name="connsiteY29" fmla="*/ 2149031 h 4265762"/>
              <a:gd name="connsiteX30" fmla="*/ 4455509 w 4623758"/>
              <a:gd name="connsiteY30" fmla="*/ 1391888 h 4265762"/>
              <a:gd name="connsiteX31" fmla="*/ 4450175 w 4623758"/>
              <a:gd name="connsiteY31" fmla="*/ 1387888 h 4265762"/>
              <a:gd name="connsiteX32" fmla="*/ 4445318 w 4623758"/>
              <a:gd name="connsiteY32" fmla="*/ 1337786 h 4265762"/>
              <a:gd name="connsiteX33" fmla="*/ 3954875 w 4623758"/>
              <a:gd name="connsiteY33" fmla="*/ 680942 h 4265762"/>
              <a:gd name="connsiteX34" fmla="*/ 3937540 w 4623758"/>
              <a:gd name="connsiteY34" fmla="*/ 684181 h 4265762"/>
              <a:gd name="connsiteX35" fmla="*/ 3612356 w 4623758"/>
              <a:gd name="connsiteY35" fmla="*/ 1441037 h 4265762"/>
              <a:gd name="connsiteX36" fmla="*/ 3613690 w 4623758"/>
              <a:gd name="connsiteY36" fmla="*/ 1493806 h 4265762"/>
              <a:gd name="connsiteX37" fmla="*/ 3559969 w 4623758"/>
              <a:gd name="connsiteY37" fmla="*/ 1495901 h 4265762"/>
              <a:gd name="connsiteX38" fmla="*/ 3556064 w 4623758"/>
              <a:gd name="connsiteY38" fmla="*/ 1444657 h 4265762"/>
              <a:gd name="connsiteX39" fmla="*/ 3067241 w 4623758"/>
              <a:gd name="connsiteY39" fmla="*/ 790194 h 4265762"/>
              <a:gd name="connsiteX40" fmla="*/ 3043523 w 4623758"/>
              <a:gd name="connsiteY40" fmla="*/ 798767 h 4265762"/>
              <a:gd name="connsiteX41" fmla="*/ 3042857 w 4623758"/>
              <a:gd name="connsiteY41" fmla="*/ 798671 h 4265762"/>
              <a:gd name="connsiteX42" fmla="*/ 2896743 w 4623758"/>
              <a:gd name="connsiteY42" fmla="*/ 1138809 h 4265762"/>
              <a:gd name="connsiteX43" fmla="*/ 2717864 w 4623758"/>
              <a:gd name="connsiteY43" fmla="*/ 1555337 h 4265762"/>
              <a:gd name="connsiteX44" fmla="*/ 2733199 w 4623758"/>
              <a:gd name="connsiteY44" fmla="*/ 1585627 h 4265762"/>
              <a:gd name="connsiteX45" fmla="*/ 2729960 w 4623758"/>
              <a:gd name="connsiteY45" fmla="*/ 1600962 h 4265762"/>
              <a:gd name="connsiteX46" fmla="*/ 3222117 w 4623758"/>
              <a:gd name="connsiteY46" fmla="*/ 2259902 h 4265762"/>
              <a:gd name="connsiteX47" fmla="*/ 3260789 w 4623758"/>
              <a:gd name="connsiteY47" fmla="*/ 2267522 h 4265762"/>
              <a:gd name="connsiteX48" fmla="*/ 3262884 w 4623758"/>
              <a:gd name="connsiteY48" fmla="*/ 2321243 h 4265762"/>
              <a:gd name="connsiteX49" fmla="*/ 3229261 w 4623758"/>
              <a:gd name="connsiteY49" fmla="*/ 2333054 h 4265762"/>
              <a:gd name="connsiteX50" fmla="*/ 2904458 w 4623758"/>
              <a:gd name="connsiteY50" fmla="*/ 3088767 h 4265762"/>
              <a:gd name="connsiteX51" fmla="*/ 2918460 w 4623758"/>
              <a:gd name="connsiteY51" fmla="*/ 3118009 h 4265762"/>
              <a:gd name="connsiteX52" fmla="*/ 2910649 w 4623758"/>
              <a:gd name="connsiteY52" fmla="*/ 3140774 h 4265762"/>
              <a:gd name="connsiteX53" fmla="*/ 3403759 w 4623758"/>
              <a:gd name="connsiteY53" fmla="*/ 3801047 h 4265762"/>
              <a:gd name="connsiteX54" fmla="*/ 3421666 w 4623758"/>
              <a:gd name="connsiteY54" fmla="*/ 3798856 h 4265762"/>
              <a:gd name="connsiteX55" fmla="*/ 3747326 w 4623758"/>
              <a:gd name="connsiteY55" fmla="*/ 3040571 h 4265762"/>
              <a:gd name="connsiteX56" fmla="*/ 3744087 w 4623758"/>
              <a:gd name="connsiteY56" fmla="*/ 3038094 h 4265762"/>
              <a:gd name="connsiteX57" fmla="*/ 3741991 w 4623758"/>
              <a:gd name="connsiteY57" fmla="*/ 2984373 h 4265762"/>
              <a:gd name="connsiteX58" fmla="*/ 3795713 w 4623758"/>
              <a:gd name="connsiteY58" fmla="*/ 2982278 h 4265762"/>
              <a:gd name="connsiteX59" fmla="*/ 3799808 w 4623758"/>
              <a:gd name="connsiteY59" fmla="*/ 3033332 h 4265762"/>
              <a:gd name="connsiteX60" fmla="*/ 4292823 w 4623758"/>
              <a:gd name="connsiteY60" fmla="*/ 3693605 h 4265762"/>
              <a:gd name="connsiteX61" fmla="*/ 4313111 w 4623758"/>
              <a:gd name="connsiteY61" fmla="*/ 3691223 h 4265762"/>
              <a:gd name="connsiteX62" fmla="*/ 4623758 w 4623758"/>
              <a:gd name="connsiteY62" fmla="*/ 2967595 h 4265762"/>
              <a:gd name="connsiteX63" fmla="*/ 4623758 w 4623758"/>
              <a:gd name="connsiteY63" fmla="*/ 3021490 h 4265762"/>
              <a:gd name="connsiteX64" fmla="*/ 4332542 w 4623758"/>
              <a:gd name="connsiteY64" fmla="*/ 3700653 h 4265762"/>
              <a:gd name="connsiteX65" fmla="*/ 4333208 w 4623758"/>
              <a:gd name="connsiteY65" fmla="*/ 3701129 h 4265762"/>
              <a:gd name="connsiteX66" fmla="*/ 4335304 w 4623758"/>
              <a:gd name="connsiteY66" fmla="*/ 3754850 h 4265762"/>
              <a:gd name="connsiteX67" fmla="*/ 4281583 w 4623758"/>
              <a:gd name="connsiteY67" fmla="*/ 3756946 h 4265762"/>
              <a:gd name="connsiteX68" fmla="*/ 4276630 w 4623758"/>
              <a:gd name="connsiteY68" fmla="*/ 3707035 h 4265762"/>
              <a:gd name="connsiteX69" fmla="*/ 3783045 w 4623758"/>
              <a:gd name="connsiteY69" fmla="*/ 3046000 h 4265762"/>
              <a:gd name="connsiteX70" fmla="*/ 3767519 w 4623758"/>
              <a:gd name="connsiteY70" fmla="*/ 3048095 h 4265762"/>
              <a:gd name="connsiteX71" fmla="*/ 3441478 w 4623758"/>
              <a:gd name="connsiteY71" fmla="*/ 3807333 h 4265762"/>
              <a:gd name="connsiteX72" fmla="*/ 3443288 w 4623758"/>
              <a:gd name="connsiteY72" fmla="*/ 3808666 h 4265762"/>
              <a:gd name="connsiteX73" fmla="*/ 3445383 w 4623758"/>
              <a:gd name="connsiteY73" fmla="*/ 3862388 h 4265762"/>
              <a:gd name="connsiteX74" fmla="*/ 3391662 w 4623758"/>
              <a:gd name="connsiteY74" fmla="*/ 3864483 h 4265762"/>
              <a:gd name="connsiteX75" fmla="*/ 3382518 w 4623758"/>
              <a:gd name="connsiteY75" fmla="*/ 3851339 h 4265762"/>
              <a:gd name="connsiteX76" fmla="*/ 2571655 w 4623758"/>
              <a:gd name="connsiteY76" fmla="*/ 3947351 h 4265762"/>
              <a:gd name="connsiteX77" fmla="*/ 2562130 w 4623758"/>
              <a:gd name="connsiteY77" fmla="*/ 3966782 h 4265762"/>
              <a:gd name="connsiteX78" fmla="*/ 2559939 w 4623758"/>
              <a:gd name="connsiteY78" fmla="*/ 3968687 h 4265762"/>
              <a:gd name="connsiteX79" fmla="*/ 2781736 w 4623758"/>
              <a:gd name="connsiteY79" fmla="*/ 4265762 h 4265762"/>
              <a:gd name="connsiteX80" fmla="*/ 2755427 w 4623758"/>
              <a:gd name="connsiteY80" fmla="*/ 4265762 h 4265762"/>
              <a:gd name="connsiteX81" fmla="*/ 2540508 w 4623758"/>
              <a:gd name="connsiteY81" fmla="*/ 3977831 h 4265762"/>
              <a:gd name="connsiteX82" fmla="*/ 2508218 w 4623758"/>
              <a:gd name="connsiteY82" fmla="*/ 3968496 h 4265762"/>
              <a:gd name="connsiteX83" fmla="*/ 2506123 w 4623758"/>
              <a:gd name="connsiteY83" fmla="*/ 3914775 h 4265762"/>
              <a:gd name="connsiteX84" fmla="*/ 2559844 w 4623758"/>
              <a:gd name="connsiteY84" fmla="*/ 3912680 h 4265762"/>
              <a:gd name="connsiteX85" fmla="*/ 2569083 w 4623758"/>
              <a:gd name="connsiteY85" fmla="*/ 3926015 h 4265762"/>
              <a:gd name="connsiteX86" fmla="*/ 3379851 w 4623758"/>
              <a:gd name="connsiteY86" fmla="*/ 3830003 h 4265762"/>
              <a:gd name="connsiteX87" fmla="*/ 3387090 w 4623758"/>
              <a:gd name="connsiteY87" fmla="*/ 3813429 h 4265762"/>
              <a:gd name="connsiteX88" fmla="*/ 2893981 w 4623758"/>
              <a:gd name="connsiteY88" fmla="*/ 3153156 h 4265762"/>
              <a:gd name="connsiteX89" fmla="*/ 2880741 w 4623758"/>
              <a:gd name="connsiteY89" fmla="*/ 3155633 h 4265762"/>
              <a:gd name="connsiteX90" fmla="*/ 2845689 w 4623758"/>
              <a:gd name="connsiteY90" fmla="*/ 3132391 h 4265762"/>
              <a:gd name="connsiteX91" fmla="*/ 2028730 w 4623758"/>
              <a:gd name="connsiteY91" fmla="*/ 3229166 h 4265762"/>
              <a:gd name="connsiteX92" fmla="*/ 1991392 w 4623758"/>
              <a:gd name="connsiteY92" fmla="*/ 3260598 h 4265762"/>
              <a:gd name="connsiteX93" fmla="*/ 1953387 w 4623758"/>
              <a:gd name="connsiteY93" fmla="*/ 3222593 h 4265762"/>
              <a:gd name="connsiteX94" fmla="*/ 1960245 w 4623758"/>
              <a:gd name="connsiteY94" fmla="*/ 3200876 h 4265762"/>
              <a:gd name="connsiteX95" fmla="*/ 1468946 w 4623758"/>
              <a:gd name="connsiteY95" fmla="*/ 2542985 h 4265762"/>
              <a:gd name="connsiteX96" fmla="*/ 1446943 w 4623758"/>
              <a:gd name="connsiteY96" fmla="*/ 2550128 h 4265762"/>
              <a:gd name="connsiteX97" fmla="*/ 1409986 w 4623758"/>
              <a:gd name="connsiteY97" fmla="*/ 2520506 h 4265762"/>
              <a:gd name="connsiteX98" fmla="*/ 851630 w 4623758"/>
              <a:gd name="connsiteY98" fmla="*/ 2586609 h 4265762"/>
              <a:gd name="connsiteX99" fmla="*/ 597789 w 4623758"/>
              <a:gd name="connsiteY99" fmla="*/ 2616708 h 4265762"/>
              <a:gd name="connsiteX100" fmla="*/ 589788 w 4623758"/>
              <a:gd name="connsiteY100" fmla="*/ 2628519 h 4265762"/>
              <a:gd name="connsiteX101" fmla="*/ 1088041 w 4623758"/>
              <a:gd name="connsiteY101" fmla="*/ 3295460 h 4265762"/>
              <a:gd name="connsiteX102" fmla="*/ 1092708 w 4623758"/>
              <a:gd name="connsiteY102" fmla="*/ 3294983 h 4265762"/>
              <a:gd name="connsiteX103" fmla="*/ 1130713 w 4623758"/>
              <a:gd name="connsiteY103" fmla="*/ 3332988 h 4265762"/>
              <a:gd name="connsiteX104" fmla="*/ 1092708 w 4623758"/>
              <a:gd name="connsiteY104" fmla="*/ 3370993 h 4265762"/>
              <a:gd name="connsiteX105" fmla="*/ 1056608 w 4623758"/>
              <a:gd name="connsiteY105" fmla="*/ 3344418 h 4265762"/>
              <a:gd name="connsiteX106" fmla="*/ 246602 w 4623758"/>
              <a:gd name="connsiteY106" fmla="*/ 3440335 h 4265762"/>
              <a:gd name="connsiteX107" fmla="*/ 240316 w 4623758"/>
              <a:gd name="connsiteY107" fmla="*/ 3458432 h 4265762"/>
              <a:gd name="connsiteX108" fmla="*/ 732663 w 4623758"/>
              <a:gd name="connsiteY108" fmla="*/ 4117658 h 4265762"/>
              <a:gd name="connsiteX109" fmla="*/ 750951 w 4623758"/>
              <a:gd name="connsiteY109" fmla="*/ 4112800 h 4265762"/>
              <a:gd name="connsiteX110" fmla="*/ 786384 w 4623758"/>
              <a:gd name="connsiteY110" fmla="*/ 4137279 h 4265762"/>
              <a:gd name="connsiteX111" fmla="*/ 1606201 w 4623758"/>
              <a:gd name="connsiteY111" fmla="*/ 4040124 h 4265762"/>
              <a:gd name="connsiteX112" fmla="*/ 1643729 w 4623758"/>
              <a:gd name="connsiteY112" fmla="*/ 4006406 h 4265762"/>
              <a:gd name="connsiteX113" fmla="*/ 1680877 w 4623758"/>
              <a:gd name="connsiteY113" fmla="*/ 4036600 h 4265762"/>
              <a:gd name="connsiteX114" fmla="*/ 1682972 w 4623758"/>
              <a:gd name="connsiteY114" fmla="*/ 4036600 h 4265762"/>
              <a:gd name="connsiteX115" fmla="*/ 1680972 w 4623758"/>
              <a:gd name="connsiteY115" fmla="*/ 4037553 h 4265762"/>
              <a:gd name="connsiteX116" fmla="*/ 1681639 w 4623758"/>
              <a:gd name="connsiteY116" fmla="*/ 4044410 h 4265762"/>
              <a:gd name="connsiteX117" fmla="*/ 1668494 w 4623758"/>
              <a:gd name="connsiteY117" fmla="*/ 4072985 h 4265762"/>
              <a:gd name="connsiteX118" fmla="*/ 1812490 w 4623758"/>
              <a:gd name="connsiteY118" fmla="*/ 4265762 h 4265762"/>
              <a:gd name="connsiteX119" fmla="*/ 1786046 w 4623758"/>
              <a:gd name="connsiteY119" fmla="*/ 4265762 h 4265762"/>
              <a:gd name="connsiteX120" fmla="*/ 1648968 w 4623758"/>
              <a:gd name="connsiteY120" fmla="*/ 4082224 h 4265762"/>
              <a:gd name="connsiteX121" fmla="*/ 1643825 w 4623758"/>
              <a:gd name="connsiteY121" fmla="*/ 4082701 h 4265762"/>
              <a:gd name="connsiteX122" fmla="*/ 1609820 w 4623758"/>
              <a:gd name="connsiteY122" fmla="*/ 4061270 h 4265762"/>
              <a:gd name="connsiteX123" fmla="*/ 788289 w 4623758"/>
              <a:gd name="connsiteY123" fmla="*/ 4158615 h 4265762"/>
              <a:gd name="connsiteX124" fmla="*/ 751046 w 4623758"/>
              <a:gd name="connsiteY124" fmla="*/ 4189095 h 4265762"/>
              <a:gd name="connsiteX125" fmla="*/ 713042 w 4623758"/>
              <a:gd name="connsiteY125" fmla="*/ 4151090 h 4265762"/>
              <a:gd name="connsiteX126" fmla="*/ 717709 w 4623758"/>
              <a:gd name="connsiteY126" fmla="*/ 4133088 h 4265762"/>
              <a:gd name="connsiteX127" fmla="*/ 224028 w 4623758"/>
              <a:gd name="connsiteY127" fmla="*/ 3472148 h 4265762"/>
              <a:gd name="connsiteX128" fmla="*/ 208979 w 4623758"/>
              <a:gd name="connsiteY128" fmla="*/ 3475291 h 4265762"/>
              <a:gd name="connsiteX129" fmla="*/ 170974 w 4623758"/>
              <a:gd name="connsiteY129" fmla="*/ 3437287 h 4265762"/>
              <a:gd name="connsiteX130" fmla="*/ 208979 w 4623758"/>
              <a:gd name="connsiteY130" fmla="*/ 3399282 h 4265762"/>
              <a:gd name="connsiteX131" fmla="*/ 242506 w 4623758"/>
              <a:gd name="connsiteY131" fmla="*/ 3419761 h 4265762"/>
              <a:gd name="connsiteX132" fmla="*/ 1056132 w 4623758"/>
              <a:gd name="connsiteY132" fmla="*/ 3323368 h 4265762"/>
              <a:gd name="connsiteX133" fmla="*/ 1068134 w 4623758"/>
              <a:gd name="connsiteY133" fmla="*/ 3304413 h 4265762"/>
              <a:gd name="connsiteX134" fmla="*/ 571024 w 4623758"/>
              <a:gd name="connsiteY134" fmla="*/ 2638997 h 4265762"/>
              <a:gd name="connsiteX135" fmla="*/ 562832 w 4623758"/>
              <a:gd name="connsiteY135" fmla="*/ 2639949 h 4265762"/>
              <a:gd name="connsiteX136" fmla="*/ 524828 w 4623758"/>
              <a:gd name="connsiteY136" fmla="*/ 2601945 h 4265762"/>
              <a:gd name="connsiteX137" fmla="*/ 562832 w 4623758"/>
              <a:gd name="connsiteY137" fmla="*/ 2563940 h 4265762"/>
              <a:gd name="connsiteX138" fmla="*/ 570929 w 4623758"/>
              <a:gd name="connsiteY138" fmla="*/ 2564892 h 4265762"/>
              <a:gd name="connsiteX139" fmla="*/ 890492 w 4623758"/>
              <a:gd name="connsiteY139" fmla="*/ 1820894 h 4265762"/>
              <a:gd name="connsiteX140" fmla="*/ 877919 w 4623758"/>
              <a:gd name="connsiteY140" fmla="*/ 1801654 h 4265762"/>
              <a:gd name="connsiteX141" fmla="*/ 75343 w 4623758"/>
              <a:gd name="connsiteY141" fmla="*/ 1896809 h 4265762"/>
              <a:gd name="connsiteX142" fmla="*/ 38005 w 4623758"/>
              <a:gd name="connsiteY142" fmla="*/ 1928527 h 4265762"/>
              <a:gd name="connsiteX143" fmla="*/ 0 w 4623758"/>
              <a:gd name="connsiteY143" fmla="*/ 1890522 h 4265762"/>
              <a:gd name="connsiteX144" fmla="*/ 31433 w 4623758"/>
              <a:gd name="connsiteY144" fmla="*/ 1853184 h 4265762"/>
              <a:gd name="connsiteX145" fmla="*/ 357473 w 4623758"/>
              <a:gd name="connsiteY145" fmla="*/ 1094518 h 4265762"/>
              <a:gd name="connsiteX146" fmla="*/ 344234 w 4623758"/>
              <a:gd name="connsiteY146" fmla="*/ 1065943 h 4265762"/>
              <a:gd name="connsiteX147" fmla="*/ 382238 w 4623758"/>
              <a:gd name="connsiteY147" fmla="*/ 1027938 h 4265762"/>
              <a:gd name="connsiteX148" fmla="*/ 417767 w 4623758"/>
              <a:gd name="connsiteY148" fmla="*/ 1052989 h 4265762"/>
              <a:gd name="connsiteX149" fmla="*/ 1219010 w 4623758"/>
              <a:gd name="connsiteY149" fmla="*/ 958120 h 4265762"/>
              <a:gd name="connsiteX150" fmla="*/ 1218724 w 4623758"/>
              <a:gd name="connsiteY150" fmla="*/ 955358 h 4265762"/>
              <a:gd name="connsiteX151" fmla="*/ 1256729 w 4623758"/>
              <a:gd name="connsiteY151" fmla="*/ 917353 h 4265762"/>
              <a:gd name="connsiteX152" fmla="*/ 1276350 w 4623758"/>
              <a:gd name="connsiteY152" fmla="*/ 922973 h 4265762"/>
              <a:gd name="connsiteX153" fmla="*/ 1600676 w 4623758"/>
              <a:gd name="connsiteY153" fmla="*/ 168021 h 4265762"/>
              <a:gd name="connsiteX154" fmla="*/ 1589627 w 4623758"/>
              <a:gd name="connsiteY154" fmla="*/ 141256 h 4265762"/>
              <a:gd name="connsiteX155" fmla="*/ 1627632 w 4623758"/>
              <a:gd name="connsiteY155" fmla="*/ 103251 h 4265762"/>
              <a:gd name="connsiteX156" fmla="*/ 1661065 w 4623758"/>
              <a:gd name="connsiteY156" fmla="*/ 123634 h 4265762"/>
              <a:gd name="connsiteX157" fmla="*/ 2475262 w 4623758"/>
              <a:gd name="connsiteY157" fmla="*/ 27146 h 4265762"/>
              <a:gd name="connsiteX158" fmla="*/ 2511457 w 4623758"/>
              <a:gd name="connsiteY158" fmla="*/ 0 h 4265762"/>
              <a:gd name="connsiteX159" fmla="*/ 2475262 w 4623758"/>
              <a:gd name="connsiteY159" fmla="*/ 48578 h 4265762"/>
              <a:gd name="connsiteX160" fmla="*/ 1665351 w 4623758"/>
              <a:gd name="connsiteY160" fmla="*/ 144494 h 4265762"/>
              <a:gd name="connsiteX161" fmla="*/ 1627632 w 4623758"/>
              <a:gd name="connsiteY161" fmla="*/ 179356 h 4265762"/>
              <a:gd name="connsiteX162" fmla="*/ 1619250 w 4623758"/>
              <a:gd name="connsiteY162" fmla="*/ 178308 h 4265762"/>
              <a:gd name="connsiteX163" fmla="*/ 1291781 w 4623758"/>
              <a:gd name="connsiteY163" fmla="*/ 940594 h 4265762"/>
              <a:gd name="connsiteX164" fmla="*/ 1294733 w 4623758"/>
              <a:gd name="connsiteY164" fmla="*/ 955358 h 4265762"/>
              <a:gd name="connsiteX165" fmla="*/ 1256729 w 4623758"/>
              <a:gd name="connsiteY165" fmla="*/ 993362 h 4265762"/>
              <a:gd name="connsiteX166" fmla="*/ 1226725 w 4623758"/>
              <a:gd name="connsiteY166" fmla="*/ 978408 h 4265762"/>
              <a:gd name="connsiteX167" fmla="*/ 419291 w 4623758"/>
              <a:gd name="connsiteY167" fmla="*/ 1073944 h 4265762"/>
              <a:gd name="connsiteX168" fmla="*/ 382238 w 4623758"/>
              <a:gd name="connsiteY168" fmla="*/ 1103757 h 4265762"/>
              <a:gd name="connsiteX169" fmla="*/ 376619 w 4623758"/>
              <a:gd name="connsiteY169" fmla="*/ 1103186 h 4265762"/>
              <a:gd name="connsiteX170" fmla="*/ 53340 w 4623758"/>
              <a:gd name="connsiteY170" fmla="*/ 1855851 h 4265762"/>
              <a:gd name="connsiteX171" fmla="*/ 73057 w 4623758"/>
              <a:gd name="connsiteY171" fmla="*/ 1875854 h 4265762"/>
              <a:gd name="connsiteX172" fmla="*/ 878300 w 4623758"/>
              <a:gd name="connsiteY172" fmla="*/ 1780318 h 4265762"/>
              <a:gd name="connsiteX173" fmla="*/ 914400 w 4623758"/>
              <a:gd name="connsiteY173" fmla="*/ 1753648 h 4265762"/>
              <a:gd name="connsiteX174" fmla="*/ 952405 w 4623758"/>
              <a:gd name="connsiteY174" fmla="*/ 1791653 h 4265762"/>
              <a:gd name="connsiteX175" fmla="*/ 914400 w 4623758"/>
              <a:gd name="connsiteY175" fmla="*/ 1829657 h 4265762"/>
              <a:gd name="connsiteX176" fmla="*/ 909923 w 4623758"/>
              <a:gd name="connsiteY176" fmla="*/ 1829181 h 4265762"/>
              <a:gd name="connsiteX177" fmla="*/ 589502 w 4623758"/>
              <a:gd name="connsiteY177" fmla="*/ 2574989 h 4265762"/>
              <a:gd name="connsiteX178" fmla="*/ 600075 w 4623758"/>
              <a:gd name="connsiteY178" fmla="*/ 2595372 h 4265762"/>
              <a:gd name="connsiteX179" fmla="*/ 857440 w 4623758"/>
              <a:gd name="connsiteY179" fmla="*/ 2565083 h 4265762"/>
              <a:gd name="connsiteX180" fmla="*/ 1411319 w 4623758"/>
              <a:gd name="connsiteY180" fmla="*/ 2499360 h 4265762"/>
              <a:gd name="connsiteX181" fmla="*/ 1446848 w 4623758"/>
              <a:gd name="connsiteY181" fmla="*/ 2474500 h 4265762"/>
              <a:gd name="connsiteX182" fmla="*/ 1454753 w 4623758"/>
              <a:gd name="connsiteY182" fmla="*/ 2475357 h 4265762"/>
              <a:gd name="connsiteX183" fmla="*/ 1780889 w 4623758"/>
              <a:gd name="connsiteY183" fmla="*/ 1716214 h 4265762"/>
              <a:gd name="connsiteX184" fmla="*/ 1770221 w 4623758"/>
              <a:gd name="connsiteY184" fmla="*/ 1689926 h 4265762"/>
              <a:gd name="connsiteX185" fmla="*/ 1808226 w 4623758"/>
              <a:gd name="connsiteY185" fmla="*/ 1651921 h 4265762"/>
              <a:gd name="connsiteX186" fmla="*/ 1838230 w 4623758"/>
              <a:gd name="connsiteY186" fmla="*/ 1666875 h 4265762"/>
              <a:gd name="connsiteX187" fmla="*/ 2661380 w 4623758"/>
              <a:gd name="connsiteY187" fmla="*/ 1569339 h 4265762"/>
              <a:gd name="connsiteX188" fmla="*/ 2695480 w 4623758"/>
              <a:gd name="connsiteY188" fmla="*/ 1547813 h 4265762"/>
              <a:gd name="connsiteX189" fmla="*/ 2698242 w 4623758"/>
              <a:gd name="connsiteY189" fmla="*/ 1548098 h 4265762"/>
              <a:gd name="connsiteX190" fmla="*/ 2891695 w 4623758"/>
              <a:gd name="connsiteY190" fmla="*/ 1097661 h 4265762"/>
              <a:gd name="connsiteX191" fmla="*/ 3022759 w 4623758"/>
              <a:gd name="connsiteY191" fmla="*/ 792480 h 4265762"/>
              <a:gd name="connsiteX192" fmla="*/ 3006471 w 4623758"/>
              <a:gd name="connsiteY192" fmla="*/ 767620 h 4265762"/>
              <a:gd name="connsiteX193" fmla="*/ 2203799 w 4623758"/>
              <a:gd name="connsiteY193" fmla="*/ 862775 h 4265762"/>
              <a:gd name="connsiteX194" fmla="*/ 2166366 w 4623758"/>
              <a:gd name="connsiteY194" fmla="*/ 895540 h 4265762"/>
              <a:gd name="connsiteX195" fmla="*/ 2128361 w 4623758"/>
              <a:gd name="connsiteY195" fmla="*/ 857536 h 4265762"/>
              <a:gd name="connsiteX196" fmla="*/ 2166176 w 4623758"/>
              <a:gd name="connsiteY196" fmla="*/ 819531 h 4265762"/>
              <a:gd name="connsiteX197" fmla="*/ 2488883 w 4623758"/>
              <a:gd name="connsiteY197" fmla="*/ 68390 h 4265762"/>
              <a:gd name="connsiteX198" fmla="*/ 2475262 w 4623758"/>
              <a:gd name="connsiteY198" fmla="*/ 48578 h 4265762"/>
              <a:gd name="connsiteX199" fmla="*/ 2657856 w 4623758"/>
              <a:gd name="connsiteY199" fmla="*/ 1590866 h 4265762"/>
              <a:gd name="connsiteX200" fmla="*/ 1845755 w 4623758"/>
              <a:gd name="connsiteY200" fmla="*/ 1687068 h 4265762"/>
              <a:gd name="connsiteX201" fmla="*/ 1846040 w 4623758"/>
              <a:gd name="connsiteY201" fmla="*/ 1689735 h 4265762"/>
              <a:gd name="connsiteX202" fmla="*/ 1808036 w 4623758"/>
              <a:gd name="connsiteY202" fmla="*/ 1727740 h 4265762"/>
              <a:gd name="connsiteX203" fmla="*/ 1799177 w 4623758"/>
              <a:gd name="connsiteY203" fmla="*/ 1726597 h 4265762"/>
              <a:gd name="connsiteX204" fmla="*/ 1473327 w 4623758"/>
              <a:gd name="connsiteY204" fmla="*/ 2485263 h 4265762"/>
              <a:gd name="connsiteX205" fmla="*/ 1484757 w 4623758"/>
              <a:gd name="connsiteY205" fmla="*/ 2512314 h 4265762"/>
              <a:gd name="connsiteX206" fmla="*/ 1482185 w 4623758"/>
              <a:gd name="connsiteY206" fmla="*/ 2525840 h 4265762"/>
              <a:gd name="connsiteX207" fmla="*/ 1976438 w 4623758"/>
              <a:gd name="connsiteY207" fmla="*/ 3187732 h 4265762"/>
              <a:gd name="connsiteX208" fmla="*/ 1991201 w 4623758"/>
              <a:gd name="connsiteY208" fmla="*/ 3184779 h 4265762"/>
              <a:gd name="connsiteX209" fmla="*/ 2026349 w 4623758"/>
              <a:gd name="connsiteY209" fmla="*/ 3208401 h 4265762"/>
              <a:gd name="connsiteX210" fmla="*/ 2843117 w 4623758"/>
              <a:gd name="connsiteY210" fmla="*/ 3111627 h 4265762"/>
              <a:gd name="connsiteX211" fmla="*/ 2880455 w 4623758"/>
              <a:gd name="connsiteY211" fmla="*/ 3079814 h 4265762"/>
              <a:gd name="connsiteX212" fmla="*/ 2885123 w 4623758"/>
              <a:gd name="connsiteY212" fmla="*/ 3080290 h 4265762"/>
              <a:gd name="connsiteX213" fmla="*/ 3210211 w 4623758"/>
              <a:gd name="connsiteY213" fmla="*/ 2323910 h 4265762"/>
              <a:gd name="connsiteX214" fmla="*/ 3209354 w 4623758"/>
              <a:gd name="connsiteY214" fmla="*/ 2323243 h 4265762"/>
              <a:gd name="connsiteX215" fmla="*/ 3205067 w 4623758"/>
              <a:gd name="connsiteY215" fmla="*/ 2272284 h 4265762"/>
              <a:gd name="connsiteX216" fmla="*/ 2715959 w 4623758"/>
              <a:gd name="connsiteY216" fmla="*/ 1617440 h 4265762"/>
              <a:gd name="connsiteX217" fmla="*/ 2695289 w 4623758"/>
              <a:gd name="connsiteY217" fmla="*/ 1623632 h 4265762"/>
              <a:gd name="connsiteX218" fmla="*/ 2657856 w 4623758"/>
              <a:gd name="connsiteY218" fmla="*/ 1590866 h 426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623758" h="4265762">
                <a:moveTo>
                  <a:pt x="2511457" y="0"/>
                </a:moveTo>
                <a:cubicBezTo>
                  <a:pt x="2532412" y="0"/>
                  <a:pt x="2549366" y="17050"/>
                  <a:pt x="2549366" y="38005"/>
                </a:cubicBezTo>
                <a:cubicBezTo>
                  <a:pt x="2549366" y="58960"/>
                  <a:pt x="2532316" y="76010"/>
                  <a:pt x="2511362" y="76010"/>
                </a:cubicBezTo>
                <a:cubicBezTo>
                  <a:pt x="2510314" y="76010"/>
                  <a:pt x="2509361" y="75819"/>
                  <a:pt x="2508409" y="75724"/>
                </a:cubicBezTo>
                <a:lnTo>
                  <a:pt x="2186369" y="825341"/>
                </a:lnTo>
                <a:cubicBezTo>
                  <a:pt x="2192560" y="829247"/>
                  <a:pt x="2197608" y="834962"/>
                  <a:pt x="2200656" y="841724"/>
                </a:cubicBezTo>
                <a:lnTo>
                  <a:pt x="3008566" y="745903"/>
                </a:lnTo>
                <a:cubicBezTo>
                  <a:pt x="3014377" y="732282"/>
                  <a:pt x="3027903" y="722662"/>
                  <a:pt x="3043619" y="722662"/>
                </a:cubicBezTo>
                <a:cubicBezTo>
                  <a:pt x="3064574" y="722662"/>
                  <a:pt x="3081623" y="739712"/>
                  <a:pt x="3081623" y="760667"/>
                </a:cubicBezTo>
                <a:cubicBezTo>
                  <a:pt x="3081623" y="764477"/>
                  <a:pt x="3080861" y="768096"/>
                  <a:pt x="3079814" y="771525"/>
                </a:cubicBezTo>
                <a:lnTo>
                  <a:pt x="3573304" y="1432274"/>
                </a:lnTo>
                <a:cubicBezTo>
                  <a:pt x="3579971" y="1429988"/>
                  <a:pt x="3587020" y="1429512"/>
                  <a:pt x="3593783" y="1430941"/>
                </a:cubicBezTo>
                <a:lnTo>
                  <a:pt x="3917537" y="677323"/>
                </a:lnTo>
                <a:cubicBezTo>
                  <a:pt x="3916109" y="676370"/>
                  <a:pt x="3914680" y="675418"/>
                  <a:pt x="3913346" y="674180"/>
                </a:cubicBezTo>
                <a:cubicBezTo>
                  <a:pt x="3898011" y="659892"/>
                  <a:pt x="3897059" y="635889"/>
                  <a:pt x="3911251" y="620459"/>
                </a:cubicBezTo>
                <a:cubicBezTo>
                  <a:pt x="3925538" y="605123"/>
                  <a:pt x="3949541" y="604171"/>
                  <a:pt x="3964972" y="618363"/>
                </a:cubicBezTo>
                <a:cubicBezTo>
                  <a:pt x="3978783" y="631031"/>
                  <a:pt x="3980879" y="651605"/>
                  <a:pt x="3970973" y="666845"/>
                </a:cubicBezTo>
                <a:lnTo>
                  <a:pt x="4461987" y="1324451"/>
                </a:lnTo>
                <a:cubicBezTo>
                  <a:pt x="4475226" y="1319213"/>
                  <a:pt x="4490752" y="1321403"/>
                  <a:pt x="4501801" y="1331690"/>
                </a:cubicBezTo>
                <a:cubicBezTo>
                  <a:pt x="4517136" y="1345978"/>
                  <a:pt x="4518089" y="1369981"/>
                  <a:pt x="4503897" y="1385411"/>
                </a:cubicBezTo>
                <a:cubicBezTo>
                  <a:pt x="4496372" y="1393508"/>
                  <a:pt x="4486180" y="1397508"/>
                  <a:pt x="4475988" y="1397508"/>
                </a:cubicBezTo>
                <a:lnTo>
                  <a:pt x="4150328" y="2156079"/>
                </a:lnTo>
                <a:cubicBezTo>
                  <a:pt x="4151471" y="2156936"/>
                  <a:pt x="4152614" y="2157603"/>
                  <a:pt x="4153662" y="2158556"/>
                </a:cubicBezTo>
                <a:cubicBezTo>
                  <a:pt x="4168997" y="2172748"/>
                  <a:pt x="4169950" y="2196656"/>
                  <a:pt x="4155853" y="2212086"/>
                </a:cubicBezTo>
                <a:lnTo>
                  <a:pt x="4623758" y="2838714"/>
                </a:lnTo>
                <a:lnTo>
                  <a:pt x="4623758" y="2874468"/>
                </a:lnTo>
                <a:lnTo>
                  <a:pt x="4137565" y="2223326"/>
                </a:lnTo>
                <a:cubicBezTo>
                  <a:pt x="4125373" y="2226564"/>
                  <a:pt x="4111847" y="2223802"/>
                  <a:pt x="4101941" y="2214658"/>
                </a:cubicBezTo>
                <a:cubicBezTo>
                  <a:pt x="4086606" y="2200370"/>
                  <a:pt x="4085654" y="2176367"/>
                  <a:pt x="4099846" y="2160937"/>
                </a:cubicBezTo>
                <a:cubicBezTo>
                  <a:pt x="4107942" y="2152174"/>
                  <a:pt x="4119277" y="2148269"/>
                  <a:pt x="4130421" y="2149031"/>
                </a:cubicBezTo>
                <a:lnTo>
                  <a:pt x="4455509" y="1391888"/>
                </a:lnTo>
                <a:cubicBezTo>
                  <a:pt x="4453700" y="1390745"/>
                  <a:pt x="4451890" y="1389412"/>
                  <a:pt x="4450175" y="1387888"/>
                </a:cubicBezTo>
                <a:cubicBezTo>
                  <a:pt x="4435888" y="1374648"/>
                  <a:pt x="4434173" y="1353122"/>
                  <a:pt x="4445318" y="1337786"/>
                </a:cubicBezTo>
                <a:lnTo>
                  <a:pt x="3954875" y="680942"/>
                </a:lnTo>
                <a:cubicBezTo>
                  <a:pt x="3949446" y="683419"/>
                  <a:pt x="3943445" y="684371"/>
                  <a:pt x="3937540" y="684181"/>
                </a:cubicBezTo>
                <a:lnTo>
                  <a:pt x="3612356" y="1441037"/>
                </a:lnTo>
                <a:cubicBezTo>
                  <a:pt x="3626930" y="1455325"/>
                  <a:pt x="3627691" y="1478661"/>
                  <a:pt x="3613690" y="1493806"/>
                </a:cubicBezTo>
                <a:cubicBezTo>
                  <a:pt x="3599403" y="1509141"/>
                  <a:pt x="3575399" y="1510093"/>
                  <a:pt x="3559969" y="1495901"/>
                </a:cubicBezTo>
                <a:cubicBezTo>
                  <a:pt x="3545300" y="1482376"/>
                  <a:pt x="3543967" y="1460087"/>
                  <a:pt x="3556064" y="1444657"/>
                </a:cubicBezTo>
                <a:lnTo>
                  <a:pt x="3067241" y="790194"/>
                </a:lnTo>
                <a:cubicBezTo>
                  <a:pt x="3060764" y="795433"/>
                  <a:pt x="3052572" y="798767"/>
                  <a:pt x="3043523" y="798767"/>
                </a:cubicBezTo>
                <a:cubicBezTo>
                  <a:pt x="3043238" y="798767"/>
                  <a:pt x="3043047" y="798671"/>
                  <a:pt x="3042857" y="798671"/>
                </a:cubicBezTo>
                <a:lnTo>
                  <a:pt x="2896743" y="1138809"/>
                </a:lnTo>
                <a:lnTo>
                  <a:pt x="2717864" y="1555337"/>
                </a:lnTo>
                <a:cubicBezTo>
                  <a:pt x="2727103" y="1562195"/>
                  <a:pt x="2733199" y="1573149"/>
                  <a:pt x="2733199" y="1585627"/>
                </a:cubicBezTo>
                <a:cubicBezTo>
                  <a:pt x="2733199" y="1591056"/>
                  <a:pt x="2732056" y="1596295"/>
                  <a:pt x="2729960" y="1600962"/>
                </a:cubicBezTo>
                <a:lnTo>
                  <a:pt x="3222117" y="2259902"/>
                </a:lnTo>
                <a:cubicBezTo>
                  <a:pt x="3235071" y="2255234"/>
                  <a:pt x="3250025" y="2257520"/>
                  <a:pt x="3260789" y="2267522"/>
                </a:cubicBezTo>
                <a:cubicBezTo>
                  <a:pt x="3276124" y="2281809"/>
                  <a:pt x="3277076" y="2305812"/>
                  <a:pt x="3262884" y="2321243"/>
                </a:cubicBezTo>
                <a:cubicBezTo>
                  <a:pt x="3254026" y="2330863"/>
                  <a:pt x="3241262" y="2334863"/>
                  <a:pt x="3229261" y="2333054"/>
                </a:cubicBezTo>
                <a:lnTo>
                  <a:pt x="2904458" y="3088767"/>
                </a:lnTo>
                <a:cubicBezTo>
                  <a:pt x="2912936" y="3095720"/>
                  <a:pt x="2918460" y="3106198"/>
                  <a:pt x="2918460" y="3118009"/>
                </a:cubicBezTo>
                <a:cubicBezTo>
                  <a:pt x="2918460" y="3126581"/>
                  <a:pt x="2915507" y="3134392"/>
                  <a:pt x="2910649" y="3140774"/>
                </a:cubicBezTo>
                <a:lnTo>
                  <a:pt x="3403759" y="3801047"/>
                </a:lnTo>
                <a:cubicBezTo>
                  <a:pt x="3409474" y="3798856"/>
                  <a:pt x="3415570" y="3798094"/>
                  <a:pt x="3421666" y="3798856"/>
                </a:cubicBezTo>
                <a:lnTo>
                  <a:pt x="3747326" y="3040571"/>
                </a:lnTo>
                <a:cubicBezTo>
                  <a:pt x="3746278" y="3039713"/>
                  <a:pt x="3745135" y="3039047"/>
                  <a:pt x="3744087" y="3038094"/>
                </a:cubicBezTo>
                <a:cubicBezTo>
                  <a:pt x="3728752" y="3023807"/>
                  <a:pt x="3727799" y="2999804"/>
                  <a:pt x="3741991" y="2984373"/>
                </a:cubicBezTo>
                <a:cubicBezTo>
                  <a:pt x="3756279" y="2969038"/>
                  <a:pt x="3780282" y="2968085"/>
                  <a:pt x="3795713" y="2982278"/>
                </a:cubicBezTo>
                <a:cubicBezTo>
                  <a:pt x="3810381" y="2995708"/>
                  <a:pt x="3811810" y="3017901"/>
                  <a:pt x="3799808" y="3033332"/>
                </a:cubicBezTo>
                <a:lnTo>
                  <a:pt x="4292823" y="3693605"/>
                </a:lnTo>
                <a:cubicBezTo>
                  <a:pt x="4299299" y="3691033"/>
                  <a:pt x="4306253" y="3690176"/>
                  <a:pt x="4313111" y="3691223"/>
                </a:cubicBezTo>
                <a:lnTo>
                  <a:pt x="4623758" y="2967595"/>
                </a:lnTo>
                <a:lnTo>
                  <a:pt x="4623758" y="3021490"/>
                </a:lnTo>
                <a:lnTo>
                  <a:pt x="4332542" y="3700653"/>
                </a:lnTo>
                <a:cubicBezTo>
                  <a:pt x="4332732" y="3700844"/>
                  <a:pt x="4333018" y="3700939"/>
                  <a:pt x="4333208" y="3701129"/>
                </a:cubicBezTo>
                <a:cubicBezTo>
                  <a:pt x="4348544" y="3715417"/>
                  <a:pt x="4349496" y="3739420"/>
                  <a:pt x="4335304" y="3754850"/>
                </a:cubicBezTo>
                <a:cubicBezTo>
                  <a:pt x="4321016" y="3770186"/>
                  <a:pt x="4297014" y="3771138"/>
                  <a:pt x="4281583" y="3756946"/>
                </a:cubicBezTo>
                <a:cubicBezTo>
                  <a:pt x="4267391" y="3743801"/>
                  <a:pt x="4265676" y="3722370"/>
                  <a:pt x="4276630" y="3707035"/>
                </a:cubicBezTo>
                <a:lnTo>
                  <a:pt x="3783045" y="3046000"/>
                </a:lnTo>
                <a:cubicBezTo>
                  <a:pt x="3777996" y="3047810"/>
                  <a:pt x="3772757" y="3048476"/>
                  <a:pt x="3767519" y="3048095"/>
                </a:cubicBezTo>
                <a:lnTo>
                  <a:pt x="3441478" y="3807333"/>
                </a:lnTo>
                <a:cubicBezTo>
                  <a:pt x="3442049" y="3807809"/>
                  <a:pt x="3442716" y="3808190"/>
                  <a:pt x="3443288" y="3808666"/>
                </a:cubicBezTo>
                <a:cubicBezTo>
                  <a:pt x="3458623" y="3822954"/>
                  <a:pt x="3459575" y="3846957"/>
                  <a:pt x="3445383" y="3862388"/>
                </a:cubicBezTo>
                <a:cubicBezTo>
                  <a:pt x="3431096" y="3877723"/>
                  <a:pt x="3407093" y="3878675"/>
                  <a:pt x="3391662" y="3864483"/>
                </a:cubicBezTo>
                <a:cubicBezTo>
                  <a:pt x="3387566" y="3860673"/>
                  <a:pt x="3384518" y="3856196"/>
                  <a:pt x="3382518" y="3851339"/>
                </a:cubicBezTo>
                <a:lnTo>
                  <a:pt x="2571655" y="3947351"/>
                </a:lnTo>
                <a:cubicBezTo>
                  <a:pt x="2570416" y="3954399"/>
                  <a:pt x="2567273" y="3961162"/>
                  <a:pt x="2562130" y="3966782"/>
                </a:cubicBezTo>
                <a:cubicBezTo>
                  <a:pt x="2561463" y="3967448"/>
                  <a:pt x="2560606" y="3968020"/>
                  <a:pt x="2559939" y="3968687"/>
                </a:cubicBezTo>
                <a:lnTo>
                  <a:pt x="2781736" y="4265762"/>
                </a:lnTo>
                <a:lnTo>
                  <a:pt x="2755427" y="4265762"/>
                </a:lnTo>
                <a:lnTo>
                  <a:pt x="2540508" y="3977831"/>
                </a:lnTo>
                <a:cubicBezTo>
                  <a:pt x="2529269" y="3979831"/>
                  <a:pt x="2517267" y="3976878"/>
                  <a:pt x="2508218" y="3968496"/>
                </a:cubicBezTo>
                <a:cubicBezTo>
                  <a:pt x="2492883" y="3954209"/>
                  <a:pt x="2491931" y="3930206"/>
                  <a:pt x="2506123" y="3914775"/>
                </a:cubicBezTo>
                <a:cubicBezTo>
                  <a:pt x="2520410" y="3899440"/>
                  <a:pt x="2544413" y="3898487"/>
                  <a:pt x="2559844" y="3912680"/>
                </a:cubicBezTo>
                <a:cubicBezTo>
                  <a:pt x="2564035" y="3916490"/>
                  <a:pt x="2567083" y="3921062"/>
                  <a:pt x="2569083" y="3926015"/>
                </a:cubicBezTo>
                <a:lnTo>
                  <a:pt x="3379851" y="3830003"/>
                </a:lnTo>
                <a:cubicBezTo>
                  <a:pt x="3380804" y="3824097"/>
                  <a:pt x="3383280" y="3818478"/>
                  <a:pt x="3387090" y="3813429"/>
                </a:cubicBezTo>
                <a:lnTo>
                  <a:pt x="2893981" y="3153156"/>
                </a:lnTo>
                <a:cubicBezTo>
                  <a:pt x="2889885" y="3154680"/>
                  <a:pt x="2885408" y="3155633"/>
                  <a:pt x="2880741" y="3155633"/>
                </a:cubicBezTo>
                <a:cubicBezTo>
                  <a:pt x="2864930" y="3155633"/>
                  <a:pt x="2851404" y="3146012"/>
                  <a:pt x="2845689" y="3132391"/>
                </a:cubicBezTo>
                <a:lnTo>
                  <a:pt x="2028730" y="3229166"/>
                </a:lnTo>
                <a:cubicBezTo>
                  <a:pt x="2025587" y="3247073"/>
                  <a:pt x="2010156" y="3260598"/>
                  <a:pt x="1991392" y="3260598"/>
                </a:cubicBezTo>
                <a:cubicBezTo>
                  <a:pt x="1970437" y="3260598"/>
                  <a:pt x="1953387" y="3243548"/>
                  <a:pt x="1953387" y="3222593"/>
                </a:cubicBezTo>
                <a:cubicBezTo>
                  <a:pt x="1953387" y="3214497"/>
                  <a:pt x="1955959" y="3207068"/>
                  <a:pt x="1960245" y="3200876"/>
                </a:cubicBezTo>
                <a:lnTo>
                  <a:pt x="1468946" y="2542985"/>
                </a:lnTo>
                <a:cubicBezTo>
                  <a:pt x="1462754" y="2547461"/>
                  <a:pt x="1455134" y="2550128"/>
                  <a:pt x="1446943" y="2550128"/>
                </a:cubicBezTo>
                <a:cubicBezTo>
                  <a:pt x="1428845" y="2550128"/>
                  <a:pt x="1413796" y="2537460"/>
                  <a:pt x="1409986" y="2520506"/>
                </a:cubicBezTo>
                <a:lnTo>
                  <a:pt x="851630" y="2586609"/>
                </a:lnTo>
                <a:lnTo>
                  <a:pt x="597789" y="2616708"/>
                </a:lnTo>
                <a:cubicBezTo>
                  <a:pt x="595884" y="2621185"/>
                  <a:pt x="593122" y="2625185"/>
                  <a:pt x="589788" y="2628519"/>
                </a:cubicBezTo>
                <a:lnTo>
                  <a:pt x="1088041" y="3295460"/>
                </a:lnTo>
                <a:cubicBezTo>
                  <a:pt x="1089565" y="3295269"/>
                  <a:pt x="1091089" y="3294983"/>
                  <a:pt x="1092708" y="3294983"/>
                </a:cubicBezTo>
                <a:cubicBezTo>
                  <a:pt x="1113663" y="3294983"/>
                  <a:pt x="1130713" y="3312033"/>
                  <a:pt x="1130713" y="3332988"/>
                </a:cubicBezTo>
                <a:cubicBezTo>
                  <a:pt x="1130713" y="3353943"/>
                  <a:pt x="1113663" y="3370993"/>
                  <a:pt x="1092708" y="3370993"/>
                </a:cubicBezTo>
                <a:cubicBezTo>
                  <a:pt x="1075658" y="3370993"/>
                  <a:pt x="1061466" y="3359753"/>
                  <a:pt x="1056608" y="3344418"/>
                </a:cubicBezTo>
                <a:lnTo>
                  <a:pt x="246602" y="3440335"/>
                </a:lnTo>
                <a:cubicBezTo>
                  <a:pt x="246031" y="3447003"/>
                  <a:pt x="243935" y="3453194"/>
                  <a:pt x="240316" y="3458432"/>
                </a:cubicBezTo>
                <a:lnTo>
                  <a:pt x="732663" y="4117658"/>
                </a:lnTo>
                <a:cubicBezTo>
                  <a:pt x="738092" y="4114705"/>
                  <a:pt x="744284" y="4112800"/>
                  <a:pt x="750951" y="4112800"/>
                </a:cubicBezTo>
                <a:cubicBezTo>
                  <a:pt x="767144" y="4112800"/>
                  <a:pt x="780955" y="4122991"/>
                  <a:pt x="786384" y="4137279"/>
                </a:cubicBezTo>
                <a:lnTo>
                  <a:pt x="1606201" y="4040124"/>
                </a:lnTo>
                <a:cubicBezTo>
                  <a:pt x="1608296" y="4021170"/>
                  <a:pt x="1624203" y="4006406"/>
                  <a:pt x="1643729" y="4006406"/>
                </a:cubicBezTo>
                <a:cubicBezTo>
                  <a:pt x="1662017" y="4006406"/>
                  <a:pt x="1677257" y="4019360"/>
                  <a:pt x="1680877" y="4036600"/>
                </a:cubicBezTo>
                <a:lnTo>
                  <a:pt x="1682972" y="4036600"/>
                </a:lnTo>
                <a:lnTo>
                  <a:pt x="1680972" y="4037553"/>
                </a:lnTo>
                <a:cubicBezTo>
                  <a:pt x="1681353" y="4039838"/>
                  <a:pt x="1681639" y="4042029"/>
                  <a:pt x="1681639" y="4044410"/>
                </a:cubicBezTo>
                <a:cubicBezTo>
                  <a:pt x="1681639" y="4055840"/>
                  <a:pt x="1676495" y="4066032"/>
                  <a:pt x="1668494" y="4072985"/>
                </a:cubicBezTo>
                <a:lnTo>
                  <a:pt x="1812490" y="4265762"/>
                </a:lnTo>
                <a:lnTo>
                  <a:pt x="1786046" y="4265762"/>
                </a:lnTo>
                <a:lnTo>
                  <a:pt x="1648968" y="4082224"/>
                </a:lnTo>
                <a:cubicBezTo>
                  <a:pt x="1647254" y="4082415"/>
                  <a:pt x="1645539" y="4082701"/>
                  <a:pt x="1643825" y="4082701"/>
                </a:cubicBezTo>
                <a:cubicBezTo>
                  <a:pt x="1628870" y="4082701"/>
                  <a:pt x="1616012" y="4073938"/>
                  <a:pt x="1609820" y="4061270"/>
                </a:cubicBezTo>
                <a:lnTo>
                  <a:pt x="788289" y="4158615"/>
                </a:lnTo>
                <a:cubicBezTo>
                  <a:pt x="784765" y="4175951"/>
                  <a:pt x="769430" y="4189095"/>
                  <a:pt x="751046" y="4189095"/>
                </a:cubicBezTo>
                <a:cubicBezTo>
                  <a:pt x="730091" y="4189095"/>
                  <a:pt x="713042" y="4172045"/>
                  <a:pt x="713042" y="4151090"/>
                </a:cubicBezTo>
                <a:cubicBezTo>
                  <a:pt x="713042" y="4144518"/>
                  <a:pt x="714756" y="4138422"/>
                  <a:pt x="717709" y="4133088"/>
                </a:cubicBezTo>
                <a:lnTo>
                  <a:pt x="224028" y="3472148"/>
                </a:lnTo>
                <a:cubicBezTo>
                  <a:pt x="219361" y="3474149"/>
                  <a:pt x="214313" y="3475291"/>
                  <a:pt x="208979" y="3475291"/>
                </a:cubicBezTo>
                <a:cubicBezTo>
                  <a:pt x="188024" y="3475291"/>
                  <a:pt x="170974" y="3458242"/>
                  <a:pt x="170974" y="3437287"/>
                </a:cubicBezTo>
                <a:cubicBezTo>
                  <a:pt x="170974" y="3416332"/>
                  <a:pt x="188024" y="3399282"/>
                  <a:pt x="208979" y="3399282"/>
                </a:cubicBezTo>
                <a:cubicBezTo>
                  <a:pt x="223647" y="3399282"/>
                  <a:pt x="236125" y="3407664"/>
                  <a:pt x="242506" y="3419761"/>
                </a:cubicBezTo>
                <a:lnTo>
                  <a:pt x="1056132" y="3323368"/>
                </a:lnTo>
                <a:cubicBezTo>
                  <a:pt x="1058132" y="3315843"/>
                  <a:pt x="1062419" y="3309366"/>
                  <a:pt x="1068134" y="3304413"/>
                </a:cubicBezTo>
                <a:lnTo>
                  <a:pt x="571024" y="2638997"/>
                </a:lnTo>
                <a:cubicBezTo>
                  <a:pt x="568357" y="2639568"/>
                  <a:pt x="565595" y="2639949"/>
                  <a:pt x="562832" y="2639949"/>
                </a:cubicBezTo>
                <a:cubicBezTo>
                  <a:pt x="541877" y="2639949"/>
                  <a:pt x="524828" y="2622899"/>
                  <a:pt x="524828" y="2601945"/>
                </a:cubicBezTo>
                <a:cubicBezTo>
                  <a:pt x="524828" y="2580989"/>
                  <a:pt x="541877" y="2563940"/>
                  <a:pt x="562832" y="2563940"/>
                </a:cubicBezTo>
                <a:cubicBezTo>
                  <a:pt x="565595" y="2563940"/>
                  <a:pt x="568262" y="2564321"/>
                  <a:pt x="570929" y="2564892"/>
                </a:cubicBezTo>
                <a:lnTo>
                  <a:pt x="890492" y="1820894"/>
                </a:lnTo>
                <a:cubicBezTo>
                  <a:pt x="884492" y="1815941"/>
                  <a:pt x="880015" y="1809369"/>
                  <a:pt x="877919" y="1801654"/>
                </a:cubicBezTo>
                <a:lnTo>
                  <a:pt x="75343" y="1896809"/>
                </a:lnTo>
                <a:cubicBezTo>
                  <a:pt x="72390" y="1914811"/>
                  <a:pt x="56864" y="1928527"/>
                  <a:pt x="38005" y="1928527"/>
                </a:cubicBezTo>
                <a:cubicBezTo>
                  <a:pt x="17050" y="1928527"/>
                  <a:pt x="0" y="1911477"/>
                  <a:pt x="0" y="1890522"/>
                </a:cubicBezTo>
                <a:cubicBezTo>
                  <a:pt x="0" y="1871758"/>
                  <a:pt x="13621" y="1856327"/>
                  <a:pt x="31433" y="1853184"/>
                </a:cubicBezTo>
                <a:lnTo>
                  <a:pt x="357473" y="1094518"/>
                </a:lnTo>
                <a:cubicBezTo>
                  <a:pt x="349377" y="1087565"/>
                  <a:pt x="344234" y="1077373"/>
                  <a:pt x="344234" y="1065943"/>
                </a:cubicBezTo>
                <a:cubicBezTo>
                  <a:pt x="344234" y="1044988"/>
                  <a:pt x="361283" y="1027938"/>
                  <a:pt x="382238" y="1027938"/>
                </a:cubicBezTo>
                <a:cubicBezTo>
                  <a:pt x="398621" y="1027938"/>
                  <a:pt x="412433" y="1038415"/>
                  <a:pt x="417767" y="1052989"/>
                </a:cubicBezTo>
                <a:lnTo>
                  <a:pt x="1219010" y="958120"/>
                </a:lnTo>
                <a:cubicBezTo>
                  <a:pt x="1218914" y="957167"/>
                  <a:pt x="1218724" y="956310"/>
                  <a:pt x="1218724" y="955358"/>
                </a:cubicBezTo>
                <a:cubicBezTo>
                  <a:pt x="1218724" y="934403"/>
                  <a:pt x="1235774" y="917353"/>
                  <a:pt x="1256729" y="917353"/>
                </a:cubicBezTo>
                <a:cubicBezTo>
                  <a:pt x="1263968" y="917353"/>
                  <a:pt x="1270635" y="919448"/>
                  <a:pt x="1276350" y="922973"/>
                </a:cubicBezTo>
                <a:lnTo>
                  <a:pt x="1600676" y="168021"/>
                </a:lnTo>
                <a:cubicBezTo>
                  <a:pt x="1593818" y="161163"/>
                  <a:pt x="1589627" y="151638"/>
                  <a:pt x="1589627" y="141256"/>
                </a:cubicBezTo>
                <a:cubicBezTo>
                  <a:pt x="1589627" y="120301"/>
                  <a:pt x="1606677" y="103251"/>
                  <a:pt x="1627632" y="103251"/>
                </a:cubicBezTo>
                <a:cubicBezTo>
                  <a:pt x="1642205" y="103251"/>
                  <a:pt x="1654683" y="111633"/>
                  <a:pt x="1661065" y="123634"/>
                </a:cubicBezTo>
                <a:lnTo>
                  <a:pt x="2475262" y="27146"/>
                </a:lnTo>
                <a:cubicBezTo>
                  <a:pt x="2479929" y="11430"/>
                  <a:pt x="2494312" y="0"/>
                  <a:pt x="2511457" y="0"/>
                </a:cubicBezTo>
                <a:close/>
                <a:moveTo>
                  <a:pt x="2475262" y="48578"/>
                </a:moveTo>
                <a:lnTo>
                  <a:pt x="1665351" y="144494"/>
                </a:lnTo>
                <a:cubicBezTo>
                  <a:pt x="1663732" y="164021"/>
                  <a:pt x="1647539" y="179356"/>
                  <a:pt x="1627632" y="179356"/>
                </a:cubicBezTo>
                <a:cubicBezTo>
                  <a:pt x="1624775" y="179356"/>
                  <a:pt x="1621917" y="178880"/>
                  <a:pt x="1619250" y="178308"/>
                </a:cubicBezTo>
                <a:lnTo>
                  <a:pt x="1291781" y="940594"/>
                </a:lnTo>
                <a:cubicBezTo>
                  <a:pt x="1293686" y="945166"/>
                  <a:pt x="1294733" y="950119"/>
                  <a:pt x="1294733" y="955358"/>
                </a:cubicBezTo>
                <a:cubicBezTo>
                  <a:pt x="1294733" y="976313"/>
                  <a:pt x="1277684" y="993362"/>
                  <a:pt x="1256729" y="993362"/>
                </a:cubicBezTo>
                <a:cubicBezTo>
                  <a:pt x="1244441" y="993362"/>
                  <a:pt x="1233678" y="987457"/>
                  <a:pt x="1226725" y="978408"/>
                </a:cubicBezTo>
                <a:lnTo>
                  <a:pt x="419291" y="1073944"/>
                </a:lnTo>
                <a:cubicBezTo>
                  <a:pt x="415576" y="1090994"/>
                  <a:pt x="400431" y="1103757"/>
                  <a:pt x="382238" y="1103757"/>
                </a:cubicBezTo>
                <a:cubicBezTo>
                  <a:pt x="380333" y="1103757"/>
                  <a:pt x="378428" y="1103471"/>
                  <a:pt x="376619" y="1103186"/>
                </a:cubicBezTo>
                <a:lnTo>
                  <a:pt x="53340" y="1855851"/>
                </a:lnTo>
                <a:cubicBezTo>
                  <a:pt x="62198" y="1859756"/>
                  <a:pt x="69342" y="1866900"/>
                  <a:pt x="73057" y="1875854"/>
                </a:cubicBezTo>
                <a:lnTo>
                  <a:pt x="878300" y="1780318"/>
                </a:lnTo>
                <a:cubicBezTo>
                  <a:pt x="883158" y="1764887"/>
                  <a:pt x="897350" y="1753648"/>
                  <a:pt x="914400" y="1753648"/>
                </a:cubicBezTo>
                <a:cubicBezTo>
                  <a:pt x="935355" y="1753648"/>
                  <a:pt x="952405" y="1770698"/>
                  <a:pt x="952405" y="1791653"/>
                </a:cubicBezTo>
                <a:cubicBezTo>
                  <a:pt x="952405" y="1812608"/>
                  <a:pt x="935355" y="1829657"/>
                  <a:pt x="914400" y="1829657"/>
                </a:cubicBezTo>
                <a:cubicBezTo>
                  <a:pt x="912876" y="1829657"/>
                  <a:pt x="911447" y="1829372"/>
                  <a:pt x="909923" y="1829181"/>
                </a:cubicBezTo>
                <a:lnTo>
                  <a:pt x="589502" y="2574989"/>
                </a:lnTo>
                <a:cubicBezTo>
                  <a:pt x="594932" y="2580418"/>
                  <a:pt x="598742" y="2587466"/>
                  <a:pt x="600075" y="2595372"/>
                </a:cubicBezTo>
                <a:lnTo>
                  <a:pt x="857440" y="2565083"/>
                </a:lnTo>
                <a:lnTo>
                  <a:pt x="1411319" y="2499360"/>
                </a:lnTo>
                <a:cubicBezTo>
                  <a:pt x="1416653" y="2484882"/>
                  <a:pt x="1430464" y="2474500"/>
                  <a:pt x="1446848" y="2474500"/>
                </a:cubicBezTo>
                <a:cubicBezTo>
                  <a:pt x="1449514" y="2474500"/>
                  <a:pt x="1452182" y="2474786"/>
                  <a:pt x="1454753" y="2475357"/>
                </a:cubicBezTo>
                <a:lnTo>
                  <a:pt x="1780889" y="1716214"/>
                </a:lnTo>
                <a:cubicBezTo>
                  <a:pt x="1774317" y="1709452"/>
                  <a:pt x="1770221" y="1700213"/>
                  <a:pt x="1770221" y="1689926"/>
                </a:cubicBezTo>
                <a:cubicBezTo>
                  <a:pt x="1770221" y="1668971"/>
                  <a:pt x="1787271" y="1651921"/>
                  <a:pt x="1808226" y="1651921"/>
                </a:cubicBezTo>
                <a:cubicBezTo>
                  <a:pt x="1820513" y="1651921"/>
                  <a:pt x="1831277" y="1657826"/>
                  <a:pt x="1838230" y="1666875"/>
                </a:cubicBezTo>
                <a:lnTo>
                  <a:pt x="2661380" y="1569339"/>
                </a:lnTo>
                <a:cubicBezTo>
                  <a:pt x="2667476" y="1556671"/>
                  <a:pt x="2680430" y="1547813"/>
                  <a:pt x="2695480" y="1547813"/>
                </a:cubicBezTo>
                <a:cubicBezTo>
                  <a:pt x="2696432" y="1547813"/>
                  <a:pt x="2697290" y="1548003"/>
                  <a:pt x="2698242" y="1548098"/>
                </a:cubicBezTo>
                <a:lnTo>
                  <a:pt x="2891695" y="1097661"/>
                </a:lnTo>
                <a:lnTo>
                  <a:pt x="3022759" y="792480"/>
                </a:lnTo>
                <a:cubicBezTo>
                  <a:pt x="3014377" y="786860"/>
                  <a:pt x="3008376" y="778002"/>
                  <a:pt x="3006471" y="767620"/>
                </a:cubicBezTo>
                <a:lnTo>
                  <a:pt x="2203799" y="862775"/>
                </a:lnTo>
                <a:cubicBezTo>
                  <a:pt x="2201228" y="881253"/>
                  <a:pt x="2185511" y="895540"/>
                  <a:pt x="2166366" y="895540"/>
                </a:cubicBezTo>
                <a:cubicBezTo>
                  <a:pt x="2145411" y="895540"/>
                  <a:pt x="2128361" y="878491"/>
                  <a:pt x="2128361" y="857536"/>
                </a:cubicBezTo>
                <a:cubicBezTo>
                  <a:pt x="2128361" y="836581"/>
                  <a:pt x="2145316" y="819626"/>
                  <a:pt x="2166176" y="819531"/>
                </a:cubicBezTo>
                <a:lnTo>
                  <a:pt x="2488883" y="68390"/>
                </a:lnTo>
                <a:cubicBezTo>
                  <a:pt x="2482406" y="63532"/>
                  <a:pt x="2477548" y="56579"/>
                  <a:pt x="2475262" y="48578"/>
                </a:cubicBezTo>
                <a:close/>
                <a:moveTo>
                  <a:pt x="2657856" y="1590866"/>
                </a:moveTo>
                <a:lnTo>
                  <a:pt x="1845755" y="1687068"/>
                </a:lnTo>
                <a:cubicBezTo>
                  <a:pt x="1845850" y="1687925"/>
                  <a:pt x="1846040" y="1688783"/>
                  <a:pt x="1846040" y="1689735"/>
                </a:cubicBezTo>
                <a:cubicBezTo>
                  <a:pt x="1846040" y="1710690"/>
                  <a:pt x="1828991" y="1727740"/>
                  <a:pt x="1808036" y="1727740"/>
                </a:cubicBezTo>
                <a:cubicBezTo>
                  <a:pt x="1804988" y="1727740"/>
                  <a:pt x="1802035" y="1727264"/>
                  <a:pt x="1799177" y="1726597"/>
                </a:cubicBezTo>
                <a:lnTo>
                  <a:pt x="1473327" y="2485263"/>
                </a:lnTo>
                <a:cubicBezTo>
                  <a:pt x="1480376" y="2492121"/>
                  <a:pt x="1484757" y="2501741"/>
                  <a:pt x="1484757" y="2512314"/>
                </a:cubicBezTo>
                <a:cubicBezTo>
                  <a:pt x="1484757" y="2517077"/>
                  <a:pt x="1483805" y="2521649"/>
                  <a:pt x="1482185" y="2525840"/>
                </a:cubicBezTo>
                <a:lnTo>
                  <a:pt x="1976438" y="3187732"/>
                </a:lnTo>
                <a:cubicBezTo>
                  <a:pt x="1981010" y="3185827"/>
                  <a:pt x="1985963" y="3184779"/>
                  <a:pt x="1991201" y="3184779"/>
                </a:cubicBezTo>
                <a:cubicBezTo>
                  <a:pt x="2007108" y="3184779"/>
                  <a:pt x="2020729" y="3194495"/>
                  <a:pt x="2026349" y="3208401"/>
                </a:cubicBezTo>
                <a:lnTo>
                  <a:pt x="2843117" y="3111627"/>
                </a:lnTo>
                <a:cubicBezTo>
                  <a:pt x="2846070" y="3093625"/>
                  <a:pt x="2861596" y="3079814"/>
                  <a:pt x="2880455" y="3079814"/>
                </a:cubicBezTo>
                <a:cubicBezTo>
                  <a:pt x="2882074" y="3079814"/>
                  <a:pt x="2883599" y="3080099"/>
                  <a:pt x="2885123" y="3080290"/>
                </a:cubicBezTo>
                <a:lnTo>
                  <a:pt x="3210211" y="2323910"/>
                </a:lnTo>
                <a:cubicBezTo>
                  <a:pt x="3209925" y="2323624"/>
                  <a:pt x="3209639" y="2323529"/>
                  <a:pt x="3209354" y="2323243"/>
                </a:cubicBezTo>
                <a:cubicBezTo>
                  <a:pt x="3194780" y="2309813"/>
                  <a:pt x="3193352" y="2287619"/>
                  <a:pt x="3205067" y="2272284"/>
                </a:cubicBezTo>
                <a:lnTo>
                  <a:pt x="2715959" y="1617440"/>
                </a:lnTo>
                <a:cubicBezTo>
                  <a:pt x="2710053" y="1621346"/>
                  <a:pt x="2702909" y="1623632"/>
                  <a:pt x="2695289" y="1623632"/>
                </a:cubicBezTo>
                <a:cubicBezTo>
                  <a:pt x="2676144" y="1623632"/>
                  <a:pt x="2660428" y="1609344"/>
                  <a:pt x="2657856" y="159086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550866702"/>
      </p:ext>
    </p:extLst>
  </p:cSld>
  <p:clrMapOvr>
    <a:masterClrMapping/>
  </p:clrMapOvr>
  <p:extLst>
    <p:ext uri="{DCECCB84-F9BA-43D5-87BE-67443E8EF086}">
      <p15:sldGuideLst xmlns:p15="http://schemas.microsoft.com/office/powerpoint/2012/main">
        <p15:guide id="3" orient="horz" pos="2160">
          <p15:clr>
            <a:srgbClr val="FBAE40"/>
          </p15:clr>
        </p15:guide>
        <p15:guide id="4" pos="734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F8B5F1F-0B0B-FBC7-81A6-621DD694C2D0}"/>
              </a:ext>
            </a:extLst>
          </p:cNvPr>
          <p:cNvGraphicFramePr>
            <a:graphicFrameLocks noChangeAspect="1"/>
          </p:cNvGraphicFramePr>
          <p:nvPr userDrawn="1">
            <p:custDataLst>
              <p:tags r:id="rId1"/>
            </p:custDataLst>
            <p:extLst>
              <p:ext uri="{D42A27DB-BD31-4B8C-83A1-F6EECF244321}">
                <p14:modId xmlns:p14="http://schemas.microsoft.com/office/powerpoint/2010/main" val="114955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think-cell data - do not delete" hidden="1">
                        <a:extLst>
                          <a:ext uri="{FF2B5EF4-FFF2-40B4-BE49-F238E27FC236}">
                            <a16:creationId xmlns:a16="http://schemas.microsoft.com/office/drawing/2014/main" id="{4F8B5F1F-0B0B-FBC7-81A6-621DD694C2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785157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Chartis Title Master">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5CEAAB6D-19CA-4691-85FD-38268F4AF945}"/>
              </a:ext>
            </a:extLst>
          </p:cNvPr>
          <p:cNvGraphicFramePr>
            <a:graphicFrameLocks noChangeAspect="1"/>
          </p:cNvGraphicFramePr>
          <p:nvPr userDrawn="1">
            <p:custDataLst>
              <p:tags r:id="rId1"/>
            </p:custDataLst>
            <p:extLst>
              <p:ext uri="{D42A27DB-BD31-4B8C-83A1-F6EECF244321}">
                <p14:modId xmlns:p14="http://schemas.microsoft.com/office/powerpoint/2010/main" val="354121433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5" name="Object 14" hidden="1">
                        <a:extLst>
                          <a:ext uri="{FF2B5EF4-FFF2-40B4-BE49-F238E27FC236}">
                            <a16:creationId xmlns:a16="http://schemas.microsoft.com/office/drawing/2014/main" id="{5CEAAB6D-19CA-4691-85FD-38268F4AF945}"/>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77523F81-5288-43A8-BD7C-B0854769AF6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Verdana" panose="020B0604030504040204" pitchFamily="34" charset="0"/>
              <a:sym typeface="Segoe UI" panose="020B0502040204020203" pitchFamily="34" charset="0"/>
            </a:endParaRPr>
          </a:p>
        </p:txBody>
      </p:sp>
      <p:sp>
        <p:nvSpPr>
          <p:cNvPr id="16" name="Rectangle 15">
            <a:extLst>
              <a:ext uri="{FF2B5EF4-FFF2-40B4-BE49-F238E27FC236}">
                <a16:creationId xmlns:a16="http://schemas.microsoft.com/office/drawing/2014/main" id="{A8939C46-638F-4788-9308-D95F85EF4102}"/>
              </a:ext>
            </a:extLst>
          </p:cNvPr>
          <p:cNvSpPr/>
          <p:nvPr userDrawn="1"/>
        </p:nvSpPr>
        <p:spPr>
          <a:xfrm>
            <a:off x="1" y="0"/>
            <a:ext cx="121849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Semibold"/>
              <a:ea typeface="+mn-ea"/>
              <a:cs typeface="+mn-cs"/>
            </a:endParaRPr>
          </a:p>
        </p:txBody>
      </p:sp>
      <p:sp>
        <p:nvSpPr>
          <p:cNvPr id="17" name="Graphic 12">
            <a:extLst>
              <a:ext uri="{FF2B5EF4-FFF2-40B4-BE49-F238E27FC236}">
                <a16:creationId xmlns:a16="http://schemas.microsoft.com/office/drawing/2014/main" id="{6BF5F01E-FB41-49A0-9167-EB3B871AF096}"/>
              </a:ext>
            </a:extLst>
          </p:cNvPr>
          <p:cNvSpPr/>
          <p:nvPr userDrawn="1"/>
        </p:nvSpPr>
        <p:spPr>
          <a:xfrm>
            <a:off x="7379343" y="0"/>
            <a:ext cx="4826179" cy="6858000"/>
          </a:xfrm>
          <a:custGeom>
            <a:avLst/>
            <a:gdLst>
              <a:gd name="connsiteX0" fmla="*/ 2227641 w 6548808"/>
              <a:gd name="connsiteY0" fmla="*/ 0 h 6858000"/>
              <a:gd name="connsiteX1" fmla="*/ 6552614 w 6548808"/>
              <a:gd name="connsiteY1" fmla="*/ 476 h 6858000"/>
              <a:gd name="connsiteX2" fmla="*/ 6552614 w 6548808"/>
              <a:gd name="connsiteY2" fmla="*/ 6858000 h 6858000"/>
              <a:gd name="connsiteX3" fmla="*/ 0 w 6548808"/>
              <a:gd name="connsiteY3" fmla="*/ 6858000 h 6858000"/>
              <a:gd name="connsiteX4" fmla="*/ 2227641 w 6548808"/>
              <a:gd name="connsiteY4" fmla="*/ 0 h 6858000"/>
              <a:gd name="connsiteX0" fmla="*/ 2227641 w 6552614"/>
              <a:gd name="connsiteY0" fmla="*/ 0 h 6858000"/>
              <a:gd name="connsiteX1" fmla="*/ 4025074 w 6552614"/>
              <a:gd name="connsiteY1" fmla="*/ 207510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6552614"/>
              <a:gd name="connsiteY0" fmla="*/ 0 h 6858000"/>
              <a:gd name="connsiteX1" fmla="*/ 3619632 w 6552614"/>
              <a:gd name="connsiteY1" fmla="*/ 476 h 6858000"/>
              <a:gd name="connsiteX2" fmla="*/ 6552614 w 6552614"/>
              <a:gd name="connsiteY2" fmla="*/ 6858000 h 6858000"/>
              <a:gd name="connsiteX3" fmla="*/ 0 w 6552614"/>
              <a:gd name="connsiteY3" fmla="*/ 6858000 h 6858000"/>
              <a:gd name="connsiteX4" fmla="*/ 2227641 w 6552614"/>
              <a:gd name="connsiteY4" fmla="*/ 0 h 6858000"/>
              <a:gd name="connsiteX0" fmla="*/ 2227641 w 3619632"/>
              <a:gd name="connsiteY0" fmla="*/ 0 h 6858000"/>
              <a:gd name="connsiteX1" fmla="*/ 3619632 w 3619632"/>
              <a:gd name="connsiteY1" fmla="*/ 476 h 6858000"/>
              <a:gd name="connsiteX2" fmla="*/ 3240071 w 3619632"/>
              <a:gd name="connsiteY2" fmla="*/ 6806242 h 6858000"/>
              <a:gd name="connsiteX3" fmla="*/ 0 w 3619632"/>
              <a:gd name="connsiteY3" fmla="*/ 6858000 h 6858000"/>
              <a:gd name="connsiteX4" fmla="*/ 2227641 w 3619632"/>
              <a:gd name="connsiteY4" fmla="*/ 0 h 6858000"/>
              <a:gd name="connsiteX0" fmla="*/ 2227641 w 3619633"/>
              <a:gd name="connsiteY0" fmla="*/ 0 h 6858000"/>
              <a:gd name="connsiteX1" fmla="*/ 3619632 w 3619633"/>
              <a:gd name="connsiteY1" fmla="*/ 476 h 6858000"/>
              <a:gd name="connsiteX2" fmla="*/ 3619633 w 3619633"/>
              <a:gd name="connsiteY2" fmla="*/ 6858000 h 6858000"/>
              <a:gd name="connsiteX3" fmla="*/ 0 w 3619633"/>
              <a:gd name="connsiteY3" fmla="*/ 6858000 h 6858000"/>
              <a:gd name="connsiteX4" fmla="*/ 2227641 w 361963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33" h="6858000">
                <a:moveTo>
                  <a:pt x="2227641" y="0"/>
                </a:moveTo>
                <a:lnTo>
                  <a:pt x="3619632" y="476"/>
                </a:lnTo>
                <a:cubicBezTo>
                  <a:pt x="3619632" y="2286317"/>
                  <a:pt x="3619633" y="4572159"/>
                  <a:pt x="3619633" y="6858000"/>
                </a:cubicBezTo>
                <a:lnTo>
                  <a:pt x="0" y="6858000"/>
                </a:lnTo>
                <a:lnTo>
                  <a:pt x="2227641" y="0"/>
                </a:lnTo>
              </a:path>
            </a:pathLst>
          </a:custGeom>
          <a:solidFill>
            <a:srgbClr val="FFFFFF"/>
          </a:solidFill>
          <a:ln w="22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12" name="Subtitle 2">
            <a:extLst>
              <a:ext uri="{FF2B5EF4-FFF2-40B4-BE49-F238E27FC236}">
                <a16:creationId xmlns:a16="http://schemas.microsoft.com/office/drawing/2014/main" id="{75DF3627-6FC4-4937-ADBE-CA4997CB6C89}"/>
              </a:ext>
            </a:extLst>
          </p:cNvPr>
          <p:cNvSpPr>
            <a:spLocks noGrp="1"/>
          </p:cNvSpPr>
          <p:nvPr>
            <p:ph type="subTitle" idx="1"/>
          </p:nvPr>
        </p:nvSpPr>
        <p:spPr bwMode="white">
          <a:xfrm>
            <a:off x="745695" y="3766194"/>
            <a:ext cx="5613400" cy="701021"/>
          </a:xfrm>
        </p:spPr>
        <p:txBody>
          <a:bodyPr>
            <a:noAutofit/>
          </a:bodyPr>
          <a:lstStyle>
            <a:lvl1pPr marL="0" indent="0" algn="l">
              <a:buNone/>
              <a:defRPr sz="2000" i="0">
                <a:solidFill>
                  <a:schemeClr val="bg1"/>
                </a:solidFill>
                <a:latin typeface="+mj-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5D363EA3-47B1-4095-90C5-7026EC0D03F2}"/>
              </a:ext>
            </a:extLst>
          </p:cNvPr>
          <p:cNvSpPr>
            <a:spLocks noGrp="1"/>
          </p:cNvSpPr>
          <p:nvPr>
            <p:ph type="body" sz="quarter" idx="10" hasCustomPrompt="1"/>
          </p:nvPr>
        </p:nvSpPr>
        <p:spPr bwMode="white">
          <a:xfrm>
            <a:off x="745695" y="4606524"/>
            <a:ext cx="5613400" cy="373062"/>
          </a:xfrm>
        </p:spPr>
        <p:txBody>
          <a:bodyPr>
            <a:noAutofit/>
          </a:bodyPr>
          <a:lstStyle>
            <a:lvl1pPr marL="0" indent="0" algn="l" defTabSz="914400" rtl="0" eaLnBrk="1" latinLnBrk="0" hangingPunct="1">
              <a:buNone/>
              <a:defRPr lang="en-US" sz="1050" b="1" kern="1200" dirty="0">
                <a:solidFill>
                  <a:schemeClr val="bg1"/>
                </a:solidFill>
                <a:latin typeface="+mj-lt"/>
                <a:ea typeface="Verdana" panose="020B0604030504040204" pitchFamily="34" charset="0"/>
                <a:cs typeface="Verdana" panose="020B0604030504040204" pitchFamily="34" charset="0"/>
              </a:defRPr>
            </a:lvl1pPr>
          </a:lstStyle>
          <a:p>
            <a:pPr lvl="0"/>
            <a:r>
              <a:rPr lang="en-US"/>
              <a:t>CLICK TO INSERT DATE</a:t>
            </a:r>
          </a:p>
        </p:txBody>
      </p:sp>
      <p:sp>
        <p:nvSpPr>
          <p:cNvPr id="14" name="Title 3">
            <a:extLst>
              <a:ext uri="{FF2B5EF4-FFF2-40B4-BE49-F238E27FC236}">
                <a16:creationId xmlns:a16="http://schemas.microsoft.com/office/drawing/2014/main" id="{FD25C394-494F-451E-B7D9-0C407C181CBD}"/>
              </a:ext>
            </a:extLst>
          </p:cNvPr>
          <p:cNvSpPr>
            <a:spLocks noGrp="1"/>
          </p:cNvSpPr>
          <p:nvPr>
            <p:ph type="title"/>
          </p:nvPr>
        </p:nvSpPr>
        <p:spPr bwMode="white">
          <a:xfrm>
            <a:off x="745695" y="2064389"/>
            <a:ext cx="5613400" cy="1498700"/>
          </a:xfrm>
        </p:spPr>
        <p:txBody>
          <a:bodyPr/>
          <a:lstStyle>
            <a:lvl1pPr>
              <a:lnSpc>
                <a:spcPct val="100000"/>
              </a:lnSpc>
              <a:defRPr sz="3200" b="1">
                <a:solidFill>
                  <a:schemeClr val="bg1"/>
                </a:solidFill>
              </a:defRPr>
            </a:lvl1pPr>
          </a:lstStyle>
          <a:p>
            <a:r>
              <a:rPr lang="en-US"/>
              <a:t>Click to edit Master title style</a:t>
            </a:r>
          </a:p>
        </p:txBody>
      </p:sp>
      <p:pic>
        <p:nvPicPr>
          <p:cNvPr id="3" name="Picture 2" descr="A black and blue logo&#10;&#10;Description automatically generated">
            <a:extLst>
              <a:ext uri="{FF2B5EF4-FFF2-40B4-BE49-F238E27FC236}">
                <a16:creationId xmlns:a16="http://schemas.microsoft.com/office/drawing/2014/main" id="{2B01A78B-6EA9-F74A-577F-E944AE81DED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62771" y="5528484"/>
            <a:ext cx="2576803" cy="955444"/>
          </a:xfrm>
          <a:prstGeom prst="rect">
            <a:avLst/>
          </a:prstGeom>
        </p:spPr>
      </p:pic>
    </p:spTree>
    <p:extLst>
      <p:ext uri="{BB962C8B-B14F-4D97-AF65-F5344CB8AC3E}">
        <p14:creationId xmlns:p14="http://schemas.microsoft.com/office/powerpoint/2010/main" val="56333309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Chartis Divider No Highlight">
    <p:bg bwMode="gray">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E74F6-AE4E-440E-9E2D-810E4FABA802}"/>
              </a:ext>
            </a:extLst>
          </p:cNvPr>
          <p:cNvGraphicFramePr>
            <a:graphicFrameLocks noChangeAspect="1"/>
          </p:cNvGraphicFramePr>
          <p:nvPr userDrawn="1">
            <p:custDataLst>
              <p:tags r:id="rId1"/>
            </p:custDataLst>
            <p:extLst>
              <p:ext uri="{D42A27DB-BD31-4B8C-83A1-F6EECF244321}">
                <p14:modId xmlns:p14="http://schemas.microsoft.com/office/powerpoint/2010/main" val="280143172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C4E74F6-AE4E-440E-9E2D-810E4FABA80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CB9FEC-3736-4BF7-B02B-4EB0B2807969}"/>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Verdana" panose="020B0604030504040204" pitchFamily="34" charset="0"/>
              <a:sym typeface="Segoe UI" panose="020B0502040204020203" pitchFamily="34" charset="0"/>
            </a:endParaRPr>
          </a:p>
        </p:txBody>
      </p:sp>
      <p:sp>
        <p:nvSpPr>
          <p:cNvPr id="2" name="Title 1"/>
          <p:cNvSpPr>
            <a:spLocks noGrp="1"/>
          </p:cNvSpPr>
          <p:nvPr>
            <p:ph type="title"/>
          </p:nvPr>
        </p:nvSpPr>
        <p:spPr bwMode="white">
          <a:xfrm>
            <a:off x="655609" y="3137927"/>
            <a:ext cx="11340860" cy="582147"/>
          </a:xfrm>
        </p:spPr>
        <p:txBody>
          <a:bodyPr anchor="t">
            <a:noAutofit/>
          </a:bodyPr>
          <a:lstStyle>
            <a:lvl1pPr algn="l">
              <a:defRPr lang="en-US" sz="3200" b="0" kern="1200" dirty="0">
                <a:solidFill>
                  <a:schemeClr val="bg1"/>
                </a:solidFill>
                <a:latin typeface="+mj-lt"/>
                <a:ea typeface="Verdana" panose="020B0604030504040204" pitchFamily="34" charset="0"/>
                <a:cs typeface="Verdana" panose="020B060403050404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374C1579-D643-477D-8897-5829BDE74676}"/>
              </a:ext>
            </a:extLst>
          </p:cNvPr>
          <p:cNvSpPr>
            <a:spLocks noGrp="1"/>
          </p:cNvSpPr>
          <p:nvPr>
            <p:ph sz="quarter" idx="10" hasCustomPrompt="1"/>
          </p:nvPr>
        </p:nvSpPr>
        <p:spPr bwMode="white">
          <a:xfrm>
            <a:off x="655607" y="2546645"/>
            <a:ext cx="11340860" cy="582147"/>
          </a:xfrm>
        </p:spPr>
        <p:txBody>
          <a:bodyPr anchor="b"/>
          <a:lstStyle>
            <a:lvl1pPr marL="0" indent="0">
              <a:buNone/>
              <a:defRPr b="1" cap="all" baseline="0">
                <a:solidFill>
                  <a:schemeClr val="bg1"/>
                </a:solidFill>
              </a:defRPr>
            </a:lvl1pPr>
          </a:lstStyle>
          <a:p>
            <a:pPr lvl="0"/>
            <a:r>
              <a:rPr lang="en-US"/>
              <a:t>Click to edit highlight text</a:t>
            </a:r>
          </a:p>
        </p:txBody>
      </p:sp>
    </p:spTree>
    <p:extLst>
      <p:ext uri="{BB962C8B-B14F-4D97-AF65-F5344CB8AC3E}">
        <p14:creationId xmlns:p14="http://schemas.microsoft.com/office/powerpoint/2010/main" val="1081788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Only - No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104826079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E830EB9-345E-4E83-9C3D-9F003EBD0C31}"/>
              </a:ext>
            </a:extLst>
          </p:cNvPr>
          <p:cNvSpPr/>
          <p:nvPr userDrawn="1"/>
        </p:nvSpPr>
        <p:spPr>
          <a:xfrm>
            <a:off x="0" y="0"/>
            <a:ext cx="12192000" cy="1410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a:xfrm>
            <a:off x="1663337" y="0"/>
            <a:ext cx="10249989" cy="1143000"/>
          </a:xfrm>
        </p:spPr>
        <p:txBody>
          <a:bodyPr vert="horz"/>
          <a:lstStyle>
            <a:lvl1pPr>
              <a:defRPr sz="2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FD2CF97F-9528-43BC-8D40-A57972B29E19}"/>
              </a:ext>
            </a:extLst>
          </p:cNvPr>
          <p:cNvPicPr>
            <a:picLocks noChangeAspect="1"/>
          </p:cNvPicPr>
          <p:nvPr userDrawn="1"/>
        </p:nvPicPr>
        <p:blipFill rotWithShape="1">
          <a:blip r:embed="rId6">
            <a:alphaModFix/>
            <a:extLst>
              <a:ext uri="{96DAC541-7B7A-43D3-8B79-37D633B846F1}">
                <asvg:svgBlip xmlns:asvg="http://schemas.microsoft.com/office/drawing/2016/SVG/main" r:embed="rId7"/>
              </a:ext>
            </a:extLst>
          </a:blip>
          <a:srcRect l="9186" t="27767" r="1"/>
          <a:stretch/>
        </p:blipFill>
        <p:spPr>
          <a:xfrm>
            <a:off x="0" y="0"/>
            <a:ext cx="1778614" cy="1264218"/>
          </a:xfrm>
          <a:prstGeom prst="rect">
            <a:avLst/>
          </a:prstGeom>
        </p:spPr>
      </p:pic>
    </p:spTree>
    <p:extLst>
      <p:ext uri="{BB962C8B-B14F-4D97-AF65-F5344CB8AC3E}">
        <p14:creationId xmlns:p14="http://schemas.microsoft.com/office/powerpoint/2010/main" val="3925409689"/>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no lin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300430909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7A6BAA57-2602-490B-AE38-521502A638C7}"/>
              </a:ext>
            </a:extLst>
          </p:cNvPr>
          <p:cNvPicPr>
            <a:picLocks noChangeAspect="1"/>
          </p:cNvPicPr>
          <p:nvPr userDrawn="1"/>
        </p:nvPicPr>
        <p:blipFill rotWithShape="1">
          <a:blip r:embed="rId5">
            <a:alphaModFix amt="18000"/>
            <a:extLst>
              <a:ext uri="{96DAC541-7B7A-43D3-8B79-37D633B846F1}">
                <asvg:svgBlip xmlns:asvg="http://schemas.microsoft.com/office/drawing/2016/SVG/main" r:embed="rId6"/>
              </a:ext>
            </a:extLst>
          </a:blip>
          <a:srcRect l="2517" t="2431"/>
          <a:stretch/>
        </p:blipFill>
        <p:spPr>
          <a:xfrm rot="10800000">
            <a:off x="6096000" y="1062442"/>
            <a:ext cx="6096000" cy="5452342"/>
          </a:xfrm>
          <a:prstGeom prst="rect">
            <a:avLst/>
          </a:prstGeom>
        </p:spPr>
      </p:pic>
    </p:spTree>
    <p:extLst>
      <p:ext uri="{BB962C8B-B14F-4D97-AF65-F5344CB8AC3E}">
        <p14:creationId xmlns:p14="http://schemas.microsoft.com/office/powerpoint/2010/main" val="449351073"/>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no lin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BE8FE-65F6-4A51-8CB8-4AA59C7C4EFE}"/>
              </a:ext>
            </a:extLst>
          </p:cNvPr>
          <p:cNvGraphicFramePr>
            <a:graphicFrameLocks noChangeAspect="1"/>
          </p:cNvGraphicFramePr>
          <p:nvPr userDrawn="1">
            <p:custDataLst>
              <p:tags r:id="rId1"/>
            </p:custDataLst>
            <p:extLst>
              <p:ext uri="{D42A27DB-BD31-4B8C-83A1-F6EECF244321}">
                <p14:modId xmlns:p14="http://schemas.microsoft.com/office/powerpoint/2010/main" val="319016133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2" name="Object 1" hidden="1">
                        <a:extLst>
                          <a:ext uri="{FF2B5EF4-FFF2-40B4-BE49-F238E27FC236}">
                            <a16:creationId xmlns:a16="http://schemas.microsoft.com/office/drawing/2014/main" id="{E49BE8FE-65F6-4A51-8CB8-4AA59C7C4EFE}"/>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Tree>
    <p:extLst>
      <p:ext uri="{BB962C8B-B14F-4D97-AF65-F5344CB8AC3E}">
        <p14:creationId xmlns:p14="http://schemas.microsoft.com/office/powerpoint/2010/main" val="52491964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7_Chartis Divider Chartreuse Highlight">
    <p:bg bwMode="gray">
      <p:bgPr>
        <a:solidFill>
          <a:srgbClr val="00294C"/>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4E74F6-AE4E-440E-9E2D-810E4FABA802}"/>
              </a:ext>
            </a:extLst>
          </p:cNvPr>
          <p:cNvGraphicFramePr>
            <a:graphicFrameLocks noChangeAspect="1"/>
          </p:cNvGraphicFramePr>
          <p:nvPr userDrawn="1">
            <p:custDataLst>
              <p:tags r:id="rId1"/>
            </p:custDataLst>
            <p:extLst>
              <p:ext uri="{D42A27DB-BD31-4B8C-83A1-F6EECF244321}">
                <p14:modId xmlns:p14="http://schemas.microsoft.com/office/powerpoint/2010/main" val="57565731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C4E74F6-AE4E-440E-9E2D-810E4FABA80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CB9FEC-3736-4BF7-B02B-4EB0B2807969}"/>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Segoe UI" panose="020B0502040204020203" pitchFamily="34" charset="0"/>
              <a:ea typeface="Verdana" panose="020B0604030504040204" pitchFamily="34" charset="0"/>
              <a:cs typeface="Verdana" panose="020B0604030504040204" pitchFamily="34" charset="0"/>
              <a:sym typeface="Segoe UI" panose="020B0502040204020203" pitchFamily="34" charset="0"/>
            </a:endParaRPr>
          </a:p>
        </p:txBody>
      </p:sp>
      <p:sp>
        <p:nvSpPr>
          <p:cNvPr id="3" name="Rectangle 2">
            <a:extLst>
              <a:ext uri="{FF2B5EF4-FFF2-40B4-BE49-F238E27FC236}">
                <a16:creationId xmlns:a16="http://schemas.microsoft.com/office/drawing/2014/main" id="{956A2FC2-10C1-4E13-AA07-7DE760E3DA85}"/>
              </a:ext>
            </a:extLst>
          </p:cNvPr>
          <p:cNvSpPr/>
          <p:nvPr userDrawn="1"/>
        </p:nvSpPr>
        <p:spPr>
          <a:xfrm>
            <a:off x="1" y="0"/>
            <a:ext cx="121849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Title 1"/>
          <p:cNvSpPr>
            <a:spLocks noGrp="1"/>
          </p:cNvSpPr>
          <p:nvPr>
            <p:ph type="title"/>
          </p:nvPr>
        </p:nvSpPr>
        <p:spPr bwMode="white">
          <a:xfrm>
            <a:off x="609598" y="3137927"/>
            <a:ext cx="8066569" cy="582147"/>
          </a:xfrm>
        </p:spPr>
        <p:txBody>
          <a:bodyPr vert="horz" anchor="b">
            <a:noAutofit/>
          </a:bodyPr>
          <a:lstStyle>
            <a:lvl1pPr>
              <a:defRPr sz="3200" b="0">
                <a:solidFill>
                  <a:schemeClr val="bg1"/>
                </a:solidFill>
              </a:defRPr>
            </a:lvl1pPr>
          </a:lstStyle>
          <a:p>
            <a:r>
              <a:rPr lang="en-US"/>
              <a:t>Click to edit Master title style</a:t>
            </a:r>
          </a:p>
        </p:txBody>
      </p:sp>
      <p:pic>
        <p:nvPicPr>
          <p:cNvPr id="13" name="Graphic 12">
            <a:extLst>
              <a:ext uri="{FF2B5EF4-FFF2-40B4-BE49-F238E27FC236}">
                <a16:creationId xmlns:a16="http://schemas.microsoft.com/office/drawing/2014/main" id="{300C3109-D010-4E4E-9FF2-189FA164812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51914"/>
          <a:stretch/>
        </p:blipFill>
        <p:spPr>
          <a:xfrm>
            <a:off x="7990205" y="0"/>
            <a:ext cx="4201796" cy="6858000"/>
          </a:xfrm>
          <a:prstGeom prst="rect">
            <a:avLst/>
          </a:prstGeom>
        </p:spPr>
      </p:pic>
      <p:sp>
        <p:nvSpPr>
          <p:cNvPr id="7" name="Content Placeholder 6">
            <a:extLst>
              <a:ext uri="{FF2B5EF4-FFF2-40B4-BE49-F238E27FC236}">
                <a16:creationId xmlns:a16="http://schemas.microsoft.com/office/drawing/2014/main" id="{C53DBAF4-295A-4C88-AA48-7D1763A41CD4}"/>
              </a:ext>
            </a:extLst>
          </p:cNvPr>
          <p:cNvSpPr>
            <a:spLocks noGrp="1"/>
          </p:cNvSpPr>
          <p:nvPr>
            <p:ph sz="quarter" idx="10" hasCustomPrompt="1"/>
          </p:nvPr>
        </p:nvSpPr>
        <p:spPr bwMode="white">
          <a:xfrm>
            <a:off x="609598" y="2312159"/>
            <a:ext cx="8066569" cy="817563"/>
          </a:xfrm>
        </p:spPr>
        <p:txBody>
          <a:bodyPr anchor="b"/>
          <a:lstStyle>
            <a:lvl1pPr marL="0" indent="0">
              <a:buNone/>
              <a:defRPr b="1" cap="all" baseline="0">
                <a:solidFill>
                  <a:schemeClr val="accent4"/>
                </a:solidFill>
              </a:defRPr>
            </a:lvl1pPr>
            <a:lvl2pPr marL="230187" indent="0">
              <a:buNone/>
              <a:defRPr/>
            </a:lvl2pPr>
          </a:lstStyle>
          <a:p>
            <a:pPr lvl="0"/>
            <a:r>
              <a:rPr lang="en-US"/>
              <a:t>Click to edit highlight text</a:t>
            </a:r>
          </a:p>
        </p:txBody>
      </p:sp>
    </p:spTree>
    <p:extLst>
      <p:ext uri="{BB962C8B-B14F-4D97-AF65-F5344CB8AC3E}">
        <p14:creationId xmlns:p14="http://schemas.microsoft.com/office/powerpoint/2010/main" val="19038595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2F70F7A2-E1B9-4EEC-AAAC-0DCE1544F6BA}"/>
              </a:ext>
            </a:extLst>
          </p:cNvPr>
          <p:cNvGraphicFramePr>
            <a:graphicFrameLocks noChangeAspect="1"/>
          </p:cNvGraphicFramePr>
          <p:nvPr userDrawn="1">
            <p:custDataLst>
              <p:tags r:id="rId1"/>
            </p:custDataLst>
            <p:extLst>
              <p:ext uri="{D42A27DB-BD31-4B8C-83A1-F6EECF244321}">
                <p14:modId xmlns:p14="http://schemas.microsoft.com/office/powerpoint/2010/main" val="111081620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6" name="Object 15" hidden="1">
                        <a:extLst>
                          <a:ext uri="{FF2B5EF4-FFF2-40B4-BE49-F238E27FC236}">
                            <a16:creationId xmlns:a16="http://schemas.microsoft.com/office/drawing/2014/main" id="{2F70F7A2-E1B9-4EEC-AAAC-0DCE1544F6BA}"/>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7ABFDA7-2D27-41E1-9A21-E15AE741CAF4}"/>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a:xfrm>
            <a:off x="609600" y="121920"/>
            <a:ext cx="11036160" cy="1021080"/>
          </a:xfrm>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621101" y="1595888"/>
            <a:ext cx="11024659"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7337445"/>
      </p:ext>
    </p:extLst>
  </p:cSld>
  <p:clrMapOvr>
    <a:masterClrMapping/>
  </p:clrMapOvr>
  <p:extLst>
    <p:ext uri="{DCECCB84-F9BA-43D5-87BE-67443E8EF086}">
      <p15:sldGuideLst xmlns:p15="http://schemas.microsoft.com/office/powerpoint/2012/main">
        <p15:guide id="3" orient="horz" pos="2160">
          <p15:clr>
            <a:srgbClr val="FBAE40"/>
          </p15:clr>
        </p15:guide>
        <p15:guide id="4" pos="734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with Plus">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2F70F7A2-E1B9-4EEC-AAAC-0DCE1544F6BA}"/>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6" name="Object 15" hidden="1">
                        <a:extLst>
                          <a:ext uri="{FF2B5EF4-FFF2-40B4-BE49-F238E27FC236}">
                            <a16:creationId xmlns:a16="http://schemas.microsoft.com/office/drawing/2014/main" id="{2F70F7A2-E1B9-4EEC-AAAC-0DCE1544F6BA}"/>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7ABFDA7-2D27-41E1-9A21-E15AE741CAF4}"/>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a:xfrm>
            <a:off x="609600" y="121920"/>
            <a:ext cx="11036160" cy="1021080"/>
          </a:xfrm>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621101" y="1595888"/>
            <a:ext cx="11024659"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Freeform: Shape 20">
            <a:extLst>
              <a:ext uri="{FF2B5EF4-FFF2-40B4-BE49-F238E27FC236}">
                <a16:creationId xmlns:a16="http://schemas.microsoft.com/office/drawing/2014/main" id="{1042619A-C270-41E5-BE12-63BD060D0E28}"/>
              </a:ext>
            </a:extLst>
          </p:cNvPr>
          <p:cNvSpPr/>
          <p:nvPr userDrawn="1"/>
        </p:nvSpPr>
        <p:spPr>
          <a:xfrm>
            <a:off x="6026989" y="2229929"/>
            <a:ext cx="6165011" cy="4265762"/>
          </a:xfrm>
          <a:custGeom>
            <a:avLst/>
            <a:gdLst>
              <a:gd name="connsiteX0" fmla="*/ 2511457 w 4623758"/>
              <a:gd name="connsiteY0" fmla="*/ 0 h 4265762"/>
              <a:gd name="connsiteX1" fmla="*/ 2549366 w 4623758"/>
              <a:gd name="connsiteY1" fmla="*/ 38005 h 4265762"/>
              <a:gd name="connsiteX2" fmla="*/ 2511362 w 4623758"/>
              <a:gd name="connsiteY2" fmla="*/ 76010 h 4265762"/>
              <a:gd name="connsiteX3" fmla="*/ 2508409 w 4623758"/>
              <a:gd name="connsiteY3" fmla="*/ 75724 h 4265762"/>
              <a:gd name="connsiteX4" fmla="*/ 2186369 w 4623758"/>
              <a:gd name="connsiteY4" fmla="*/ 825341 h 4265762"/>
              <a:gd name="connsiteX5" fmla="*/ 2200656 w 4623758"/>
              <a:gd name="connsiteY5" fmla="*/ 841724 h 4265762"/>
              <a:gd name="connsiteX6" fmla="*/ 3008566 w 4623758"/>
              <a:gd name="connsiteY6" fmla="*/ 745903 h 4265762"/>
              <a:gd name="connsiteX7" fmla="*/ 3043619 w 4623758"/>
              <a:gd name="connsiteY7" fmla="*/ 722662 h 4265762"/>
              <a:gd name="connsiteX8" fmla="*/ 3081623 w 4623758"/>
              <a:gd name="connsiteY8" fmla="*/ 760667 h 4265762"/>
              <a:gd name="connsiteX9" fmla="*/ 3079814 w 4623758"/>
              <a:gd name="connsiteY9" fmla="*/ 771525 h 4265762"/>
              <a:gd name="connsiteX10" fmla="*/ 3573304 w 4623758"/>
              <a:gd name="connsiteY10" fmla="*/ 1432274 h 4265762"/>
              <a:gd name="connsiteX11" fmla="*/ 3593783 w 4623758"/>
              <a:gd name="connsiteY11" fmla="*/ 1430941 h 4265762"/>
              <a:gd name="connsiteX12" fmla="*/ 3917537 w 4623758"/>
              <a:gd name="connsiteY12" fmla="*/ 677323 h 4265762"/>
              <a:gd name="connsiteX13" fmla="*/ 3913346 w 4623758"/>
              <a:gd name="connsiteY13" fmla="*/ 674180 h 4265762"/>
              <a:gd name="connsiteX14" fmla="*/ 3911251 w 4623758"/>
              <a:gd name="connsiteY14" fmla="*/ 620459 h 4265762"/>
              <a:gd name="connsiteX15" fmla="*/ 3964972 w 4623758"/>
              <a:gd name="connsiteY15" fmla="*/ 618363 h 4265762"/>
              <a:gd name="connsiteX16" fmla="*/ 3970973 w 4623758"/>
              <a:gd name="connsiteY16" fmla="*/ 666845 h 4265762"/>
              <a:gd name="connsiteX17" fmla="*/ 4461987 w 4623758"/>
              <a:gd name="connsiteY17" fmla="*/ 1324451 h 4265762"/>
              <a:gd name="connsiteX18" fmla="*/ 4501801 w 4623758"/>
              <a:gd name="connsiteY18" fmla="*/ 1331690 h 4265762"/>
              <a:gd name="connsiteX19" fmla="*/ 4503897 w 4623758"/>
              <a:gd name="connsiteY19" fmla="*/ 1385411 h 4265762"/>
              <a:gd name="connsiteX20" fmla="*/ 4475988 w 4623758"/>
              <a:gd name="connsiteY20" fmla="*/ 1397508 h 4265762"/>
              <a:gd name="connsiteX21" fmla="*/ 4150328 w 4623758"/>
              <a:gd name="connsiteY21" fmla="*/ 2156079 h 4265762"/>
              <a:gd name="connsiteX22" fmla="*/ 4153662 w 4623758"/>
              <a:gd name="connsiteY22" fmla="*/ 2158556 h 4265762"/>
              <a:gd name="connsiteX23" fmla="*/ 4155853 w 4623758"/>
              <a:gd name="connsiteY23" fmla="*/ 2212086 h 4265762"/>
              <a:gd name="connsiteX24" fmla="*/ 4623758 w 4623758"/>
              <a:gd name="connsiteY24" fmla="*/ 2838714 h 4265762"/>
              <a:gd name="connsiteX25" fmla="*/ 4623758 w 4623758"/>
              <a:gd name="connsiteY25" fmla="*/ 2874468 h 4265762"/>
              <a:gd name="connsiteX26" fmla="*/ 4137565 w 4623758"/>
              <a:gd name="connsiteY26" fmla="*/ 2223326 h 4265762"/>
              <a:gd name="connsiteX27" fmla="*/ 4101941 w 4623758"/>
              <a:gd name="connsiteY27" fmla="*/ 2214658 h 4265762"/>
              <a:gd name="connsiteX28" fmla="*/ 4099846 w 4623758"/>
              <a:gd name="connsiteY28" fmla="*/ 2160937 h 4265762"/>
              <a:gd name="connsiteX29" fmla="*/ 4130421 w 4623758"/>
              <a:gd name="connsiteY29" fmla="*/ 2149031 h 4265762"/>
              <a:gd name="connsiteX30" fmla="*/ 4455509 w 4623758"/>
              <a:gd name="connsiteY30" fmla="*/ 1391888 h 4265762"/>
              <a:gd name="connsiteX31" fmla="*/ 4450175 w 4623758"/>
              <a:gd name="connsiteY31" fmla="*/ 1387888 h 4265762"/>
              <a:gd name="connsiteX32" fmla="*/ 4445318 w 4623758"/>
              <a:gd name="connsiteY32" fmla="*/ 1337786 h 4265762"/>
              <a:gd name="connsiteX33" fmla="*/ 3954875 w 4623758"/>
              <a:gd name="connsiteY33" fmla="*/ 680942 h 4265762"/>
              <a:gd name="connsiteX34" fmla="*/ 3937540 w 4623758"/>
              <a:gd name="connsiteY34" fmla="*/ 684181 h 4265762"/>
              <a:gd name="connsiteX35" fmla="*/ 3612356 w 4623758"/>
              <a:gd name="connsiteY35" fmla="*/ 1441037 h 4265762"/>
              <a:gd name="connsiteX36" fmla="*/ 3613690 w 4623758"/>
              <a:gd name="connsiteY36" fmla="*/ 1493806 h 4265762"/>
              <a:gd name="connsiteX37" fmla="*/ 3559969 w 4623758"/>
              <a:gd name="connsiteY37" fmla="*/ 1495901 h 4265762"/>
              <a:gd name="connsiteX38" fmla="*/ 3556064 w 4623758"/>
              <a:gd name="connsiteY38" fmla="*/ 1444657 h 4265762"/>
              <a:gd name="connsiteX39" fmla="*/ 3067241 w 4623758"/>
              <a:gd name="connsiteY39" fmla="*/ 790194 h 4265762"/>
              <a:gd name="connsiteX40" fmla="*/ 3043523 w 4623758"/>
              <a:gd name="connsiteY40" fmla="*/ 798767 h 4265762"/>
              <a:gd name="connsiteX41" fmla="*/ 3042857 w 4623758"/>
              <a:gd name="connsiteY41" fmla="*/ 798671 h 4265762"/>
              <a:gd name="connsiteX42" fmla="*/ 2896743 w 4623758"/>
              <a:gd name="connsiteY42" fmla="*/ 1138809 h 4265762"/>
              <a:gd name="connsiteX43" fmla="*/ 2717864 w 4623758"/>
              <a:gd name="connsiteY43" fmla="*/ 1555337 h 4265762"/>
              <a:gd name="connsiteX44" fmla="*/ 2733199 w 4623758"/>
              <a:gd name="connsiteY44" fmla="*/ 1585627 h 4265762"/>
              <a:gd name="connsiteX45" fmla="*/ 2729960 w 4623758"/>
              <a:gd name="connsiteY45" fmla="*/ 1600962 h 4265762"/>
              <a:gd name="connsiteX46" fmla="*/ 3222117 w 4623758"/>
              <a:gd name="connsiteY46" fmla="*/ 2259902 h 4265762"/>
              <a:gd name="connsiteX47" fmla="*/ 3260789 w 4623758"/>
              <a:gd name="connsiteY47" fmla="*/ 2267522 h 4265762"/>
              <a:gd name="connsiteX48" fmla="*/ 3262884 w 4623758"/>
              <a:gd name="connsiteY48" fmla="*/ 2321243 h 4265762"/>
              <a:gd name="connsiteX49" fmla="*/ 3229261 w 4623758"/>
              <a:gd name="connsiteY49" fmla="*/ 2333054 h 4265762"/>
              <a:gd name="connsiteX50" fmla="*/ 2904458 w 4623758"/>
              <a:gd name="connsiteY50" fmla="*/ 3088767 h 4265762"/>
              <a:gd name="connsiteX51" fmla="*/ 2918460 w 4623758"/>
              <a:gd name="connsiteY51" fmla="*/ 3118009 h 4265762"/>
              <a:gd name="connsiteX52" fmla="*/ 2910649 w 4623758"/>
              <a:gd name="connsiteY52" fmla="*/ 3140774 h 4265762"/>
              <a:gd name="connsiteX53" fmla="*/ 3403759 w 4623758"/>
              <a:gd name="connsiteY53" fmla="*/ 3801047 h 4265762"/>
              <a:gd name="connsiteX54" fmla="*/ 3421666 w 4623758"/>
              <a:gd name="connsiteY54" fmla="*/ 3798856 h 4265762"/>
              <a:gd name="connsiteX55" fmla="*/ 3747326 w 4623758"/>
              <a:gd name="connsiteY55" fmla="*/ 3040571 h 4265762"/>
              <a:gd name="connsiteX56" fmla="*/ 3744087 w 4623758"/>
              <a:gd name="connsiteY56" fmla="*/ 3038094 h 4265762"/>
              <a:gd name="connsiteX57" fmla="*/ 3741991 w 4623758"/>
              <a:gd name="connsiteY57" fmla="*/ 2984373 h 4265762"/>
              <a:gd name="connsiteX58" fmla="*/ 3795713 w 4623758"/>
              <a:gd name="connsiteY58" fmla="*/ 2982278 h 4265762"/>
              <a:gd name="connsiteX59" fmla="*/ 3799808 w 4623758"/>
              <a:gd name="connsiteY59" fmla="*/ 3033332 h 4265762"/>
              <a:gd name="connsiteX60" fmla="*/ 4292823 w 4623758"/>
              <a:gd name="connsiteY60" fmla="*/ 3693605 h 4265762"/>
              <a:gd name="connsiteX61" fmla="*/ 4313111 w 4623758"/>
              <a:gd name="connsiteY61" fmla="*/ 3691223 h 4265762"/>
              <a:gd name="connsiteX62" fmla="*/ 4623758 w 4623758"/>
              <a:gd name="connsiteY62" fmla="*/ 2967595 h 4265762"/>
              <a:gd name="connsiteX63" fmla="*/ 4623758 w 4623758"/>
              <a:gd name="connsiteY63" fmla="*/ 3021490 h 4265762"/>
              <a:gd name="connsiteX64" fmla="*/ 4332542 w 4623758"/>
              <a:gd name="connsiteY64" fmla="*/ 3700653 h 4265762"/>
              <a:gd name="connsiteX65" fmla="*/ 4333208 w 4623758"/>
              <a:gd name="connsiteY65" fmla="*/ 3701129 h 4265762"/>
              <a:gd name="connsiteX66" fmla="*/ 4335304 w 4623758"/>
              <a:gd name="connsiteY66" fmla="*/ 3754850 h 4265762"/>
              <a:gd name="connsiteX67" fmla="*/ 4281583 w 4623758"/>
              <a:gd name="connsiteY67" fmla="*/ 3756946 h 4265762"/>
              <a:gd name="connsiteX68" fmla="*/ 4276630 w 4623758"/>
              <a:gd name="connsiteY68" fmla="*/ 3707035 h 4265762"/>
              <a:gd name="connsiteX69" fmla="*/ 3783045 w 4623758"/>
              <a:gd name="connsiteY69" fmla="*/ 3046000 h 4265762"/>
              <a:gd name="connsiteX70" fmla="*/ 3767519 w 4623758"/>
              <a:gd name="connsiteY70" fmla="*/ 3048095 h 4265762"/>
              <a:gd name="connsiteX71" fmla="*/ 3441478 w 4623758"/>
              <a:gd name="connsiteY71" fmla="*/ 3807333 h 4265762"/>
              <a:gd name="connsiteX72" fmla="*/ 3443288 w 4623758"/>
              <a:gd name="connsiteY72" fmla="*/ 3808666 h 4265762"/>
              <a:gd name="connsiteX73" fmla="*/ 3445383 w 4623758"/>
              <a:gd name="connsiteY73" fmla="*/ 3862388 h 4265762"/>
              <a:gd name="connsiteX74" fmla="*/ 3391662 w 4623758"/>
              <a:gd name="connsiteY74" fmla="*/ 3864483 h 4265762"/>
              <a:gd name="connsiteX75" fmla="*/ 3382518 w 4623758"/>
              <a:gd name="connsiteY75" fmla="*/ 3851339 h 4265762"/>
              <a:gd name="connsiteX76" fmla="*/ 2571655 w 4623758"/>
              <a:gd name="connsiteY76" fmla="*/ 3947351 h 4265762"/>
              <a:gd name="connsiteX77" fmla="*/ 2562130 w 4623758"/>
              <a:gd name="connsiteY77" fmla="*/ 3966782 h 4265762"/>
              <a:gd name="connsiteX78" fmla="*/ 2559939 w 4623758"/>
              <a:gd name="connsiteY78" fmla="*/ 3968687 h 4265762"/>
              <a:gd name="connsiteX79" fmla="*/ 2781736 w 4623758"/>
              <a:gd name="connsiteY79" fmla="*/ 4265762 h 4265762"/>
              <a:gd name="connsiteX80" fmla="*/ 2755427 w 4623758"/>
              <a:gd name="connsiteY80" fmla="*/ 4265762 h 4265762"/>
              <a:gd name="connsiteX81" fmla="*/ 2540508 w 4623758"/>
              <a:gd name="connsiteY81" fmla="*/ 3977831 h 4265762"/>
              <a:gd name="connsiteX82" fmla="*/ 2508218 w 4623758"/>
              <a:gd name="connsiteY82" fmla="*/ 3968496 h 4265762"/>
              <a:gd name="connsiteX83" fmla="*/ 2506123 w 4623758"/>
              <a:gd name="connsiteY83" fmla="*/ 3914775 h 4265762"/>
              <a:gd name="connsiteX84" fmla="*/ 2559844 w 4623758"/>
              <a:gd name="connsiteY84" fmla="*/ 3912680 h 4265762"/>
              <a:gd name="connsiteX85" fmla="*/ 2569083 w 4623758"/>
              <a:gd name="connsiteY85" fmla="*/ 3926015 h 4265762"/>
              <a:gd name="connsiteX86" fmla="*/ 3379851 w 4623758"/>
              <a:gd name="connsiteY86" fmla="*/ 3830003 h 4265762"/>
              <a:gd name="connsiteX87" fmla="*/ 3387090 w 4623758"/>
              <a:gd name="connsiteY87" fmla="*/ 3813429 h 4265762"/>
              <a:gd name="connsiteX88" fmla="*/ 2893981 w 4623758"/>
              <a:gd name="connsiteY88" fmla="*/ 3153156 h 4265762"/>
              <a:gd name="connsiteX89" fmla="*/ 2880741 w 4623758"/>
              <a:gd name="connsiteY89" fmla="*/ 3155633 h 4265762"/>
              <a:gd name="connsiteX90" fmla="*/ 2845689 w 4623758"/>
              <a:gd name="connsiteY90" fmla="*/ 3132391 h 4265762"/>
              <a:gd name="connsiteX91" fmla="*/ 2028730 w 4623758"/>
              <a:gd name="connsiteY91" fmla="*/ 3229166 h 4265762"/>
              <a:gd name="connsiteX92" fmla="*/ 1991392 w 4623758"/>
              <a:gd name="connsiteY92" fmla="*/ 3260598 h 4265762"/>
              <a:gd name="connsiteX93" fmla="*/ 1953387 w 4623758"/>
              <a:gd name="connsiteY93" fmla="*/ 3222593 h 4265762"/>
              <a:gd name="connsiteX94" fmla="*/ 1960245 w 4623758"/>
              <a:gd name="connsiteY94" fmla="*/ 3200876 h 4265762"/>
              <a:gd name="connsiteX95" fmla="*/ 1468946 w 4623758"/>
              <a:gd name="connsiteY95" fmla="*/ 2542985 h 4265762"/>
              <a:gd name="connsiteX96" fmla="*/ 1446943 w 4623758"/>
              <a:gd name="connsiteY96" fmla="*/ 2550128 h 4265762"/>
              <a:gd name="connsiteX97" fmla="*/ 1409986 w 4623758"/>
              <a:gd name="connsiteY97" fmla="*/ 2520506 h 4265762"/>
              <a:gd name="connsiteX98" fmla="*/ 851630 w 4623758"/>
              <a:gd name="connsiteY98" fmla="*/ 2586609 h 4265762"/>
              <a:gd name="connsiteX99" fmla="*/ 597789 w 4623758"/>
              <a:gd name="connsiteY99" fmla="*/ 2616708 h 4265762"/>
              <a:gd name="connsiteX100" fmla="*/ 589788 w 4623758"/>
              <a:gd name="connsiteY100" fmla="*/ 2628519 h 4265762"/>
              <a:gd name="connsiteX101" fmla="*/ 1088041 w 4623758"/>
              <a:gd name="connsiteY101" fmla="*/ 3295460 h 4265762"/>
              <a:gd name="connsiteX102" fmla="*/ 1092708 w 4623758"/>
              <a:gd name="connsiteY102" fmla="*/ 3294983 h 4265762"/>
              <a:gd name="connsiteX103" fmla="*/ 1130713 w 4623758"/>
              <a:gd name="connsiteY103" fmla="*/ 3332988 h 4265762"/>
              <a:gd name="connsiteX104" fmla="*/ 1092708 w 4623758"/>
              <a:gd name="connsiteY104" fmla="*/ 3370993 h 4265762"/>
              <a:gd name="connsiteX105" fmla="*/ 1056608 w 4623758"/>
              <a:gd name="connsiteY105" fmla="*/ 3344418 h 4265762"/>
              <a:gd name="connsiteX106" fmla="*/ 246602 w 4623758"/>
              <a:gd name="connsiteY106" fmla="*/ 3440335 h 4265762"/>
              <a:gd name="connsiteX107" fmla="*/ 240316 w 4623758"/>
              <a:gd name="connsiteY107" fmla="*/ 3458432 h 4265762"/>
              <a:gd name="connsiteX108" fmla="*/ 732663 w 4623758"/>
              <a:gd name="connsiteY108" fmla="*/ 4117658 h 4265762"/>
              <a:gd name="connsiteX109" fmla="*/ 750951 w 4623758"/>
              <a:gd name="connsiteY109" fmla="*/ 4112800 h 4265762"/>
              <a:gd name="connsiteX110" fmla="*/ 786384 w 4623758"/>
              <a:gd name="connsiteY110" fmla="*/ 4137279 h 4265762"/>
              <a:gd name="connsiteX111" fmla="*/ 1606201 w 4623758"/>
              <a:gd name="connsiteY111" fmla="*/ 4040124 h 4265762"/>
              <a:gd name="connsiteX112" fmla="*/ 1643729 w 4623758"/>
              <a:gd name="connsiteY112" fmla="*/ 4006406 h 4265762"/>
              <a:gd name="connsiteX113" fmla="*/ 1680877 w 4623758"/>
              <a:gd name="connsiteY113" fmla="*/ 4036600 h 4265762"/>
              <a:gd name="connsiteX114" fmla="*/ 1682972 w 4623758"/>
              <a:gd name="connsiteY114" fmla="*/ 4036600 h 4265762"/>
              <a:gd name="connsiteX115" fmla="*/ 1680972 w 4623758"/>
              <a:gd name="connsiteY115" fmla="*/ 4037553 h 4265762"/>
              <a:gd name="connsiteX116" fmla="*/ 1681639 w 4623758"/>
              <a:gd name="connsiteY116" fmla="*/ 4044410 h 4265762"/>
              <a:gd name="connsiteX117" fmla="*/ 1668494 w 4623758"/>
              <a:gd name="connsiteY117" fmla="*/ 4072985 h 4265762"/>
              <a:gd name="connsiteX118" fmla="*/ 1812490 w 4623758"/>
              <a:gd name="connsiteY118" fmla="*/ 4265762 h 4265762"/>
              <a:gd name="connsiteX119" fmla="*/ 1786046 w 4623758"/>
              <a:gd name="connsiteY119" fmla="*/ 4265762 h 4265762"/>
              <a:gd name="connsiteX120" fmla="*/ 1648968 w 4623758"/>
              <a:gd name="connsiteY120" fmla="*/ 4082224 h 4265762"/>
              <a:gd name="connsiteX121" fmla="*/ 1643825 w 4623758"/>
              <a:gd name="connsiteY121" fmla="*/ 4082701 h 4265762"/>
              <a:gd name="connsiteX122" fmla="*/ 1609820 w 4623758"/>
              <a:gd name="connsiteY122" fmla="*/ 4061270 h 4265762"/>
              <a:gd name="connsiteX123" fmla="*/ 788289 w 4623758"/>
              <a:gd name="connsiteY123" fmla="*/ 4158615 h 4265762"/>
              <a:gd name="connsiteX124" fmla="*/ 751046 w 4623758"/>
              <a:gd name="connsiteY124" fmla="*/ 4189095 h 4265762"/>
              <a:gd name="connsiteX125" fmla="*/ 713042 w 4623758"/>
              <a:gd name="connsiteY125" fmla="*/ 4151090 h 4265762"/>
              <a:gd name="connsiteX126" fmla="*/ 717709 w 4623758"/>
              <a:gd name="connsiteY126" fmla="*/ 4133088 h 4265762"/>
              <a:gd name="connsiteX127" fmla="*/ 224028 w 4623758"/>
              <a:gd name="connsiteY127" fmla="*/ 3472148 h 4265762"/>
              <a:gd name="connsiteX128" fmla="*/ 208979 w 4623758"/>
              <a:gd name="connsiteY128" fmla="*/ 3475291 h 4265762"/>
              <a:gd name="connsiteX129" fmla="*/ 170974 w 4623758"/>
              <a:gd name="connsiteY129" fmla="*/ 3437287 h 4265762"/>
              <a:gd name="connsiteX130" fmla="*/ 208979 w 4623758"/>
              <a:gd name="connsiteY130" fmla="*/ 3399282 h 4265762"/>
              <a:gd name="connsiteX131" fmla="*/ 242506 w 4623758"/>
              <a:gd name="connsiteY131" fmla="*/ 3419761 h 4265762"/>
              <a:gd name="connsiteX132" fmla="*/ 1056132 w 4623758"/>
              <a:gd name="connsiteY132" fmla="*/ 3323368 h 4265762"/>
              <a:gd name="connsiteX133" fmla="*/ 1068134 w 4623758"/>
              <a:gd name="connsiteY133" fmla="*/ 3304413 h 4265762"/>
              <a:gd name="connsiteX134" fmla="*/ 571024 w 4623758"/>
              <a:gd name="connsiteY134" fmla="*/ 2638997 h 4265762"/>
              <a:gd name="connsiteX135" fmla="*/ 562832 w 4623758"/>
              <a:gd name="connsiteY135" fmla="*/ 2639949 h 4265762"/>
              <a:gd name="connsiteX136" fmla="*/ 524828 w 4623758"/>
              <a:gd name="connsiteY136" fmla="*/ 2601945 h 4265762"/>
              <a:gd name="connsiteX137" fmla="*/ 562832 w 4623758"/>
              <a:gd name="connsiteY137" fmla="*/ 2563940 h 4265762"/>
              <a:gd name="connsiteX138" fmla="*/ 570929 w 4623758"/>
              <a:gd name="connsiteY138" fmla="*/ 2564892 h 4265762"/>
              <a:gd name="connsiteX139" fmla="*/ 890492 w 4623758"/>
              <a:gd name="connsiteY139" fmla="*/ 1820894 h 4265762"/>
              <a:gd name="connsiteX140" fmla="*/ 877919 w 4623758"/>
              <a:gd name="connsiteY140" fmla="*/ 1801654 h 4265762"/>
              <a:gd name="connsiteX141" fmla="*/ 75343 w 4623758"/>
              <a:gd name="connsiteY141" fmla="*/ 1896809 h 4265762"/>
              <a:gd name="connsiteX142" fmla="*/ 38005 w 4623758"/>
              <a:gd name="connsiteY142" fmla="*/ 1928527 h 4265762"/>
              <a:gd name="connsiteX143" fmla="*/ 0 w 4623758"/>
              <a:gd name="connsiteY143" fmla="*/ 1890522 h 4265762"/>
              <a:gd name="connsiteX144" fmla="*/ 31433 w 4623758"/>
              <a:gd name="connsiteY144" fmla="*/ 1853184 h 4265762"/>
              <a:gd name="connsiteX145" fmla="*/ 357473 w 4623758"/>
              <a:gd name="connsiteY145" fmla="*/ 1094518 h 4265762"/>
              <a:gd name="connsiteX146" fmla="*/ 344234 w 4623758"/>
              <a:gd name="connsiteY146" fmla="*/ 1065943 h 4265762"/>
              <a:gd name="connsiteX147" fmla="*/ 382238 w 4623758"/>
              <a:gd name="connsiteY147" fmla="*/ 1027938 h 4265762"/>
              <a:gd name="connsiteX148" fmla="*/ 417767 w 4623758"/>
              <a:gd name="connsiteY148" fmla="*/ 1052989 h 4265762"/>
              <a:gd name="connsiteX149" fmla="*/ 1219010 w 4623758"/>
              <a:gd name="connsiteY149" fmla="*/ 958120 h 4265762"/>
              <a:gd name="connsiteX150" fmla="*/ 1218724 w 4623758"/>
              <a:gd name="connsiteY150" fmla="*/ 955358 h 4265762"/>
              <a:gd name="connsiteX151" fmla="*/ 1256729 w 4623758"/>
              <a:gd name="connsiteY151" fmla="*/ 917353 h 4265762"/>
              <a:gd name="connsiteX152" fmla="*/ 1276350 w 4623758"/>
              <a:gd name="connsiteY152" fmla="*/ 922973 h 4265762"/>
              <a:gd name="connsiteX153" fmla="*/ 1600676 w 4623758"/>
              <a:gd name="connsiteY153" fmla="*/ 168021 h 4265762"/>
              <a:gd name="connsiteX154" fmla="*/ 1589627 w 4623758"/>
              <a:gd name="connsiteY154" fmla="*/ 141256 h 4265762"/>
              <a:gd name="connsiteX155" fmla="*/ 1627632 w 4623758"/>
              <a:gd name="connsiteY155" fmla="*/ 103251 h 4265762"/>
              <a:gd name="connsiteX156" fmla="*/ 1661065 w 4623758"/>
              <a:gd name="connsiteY156" fmla="*/ 123634 h 4265762"/>
              <a:gd name="connsiteX157" fmla="*/ 2475262 w 4623758"/>
              <a:gd name="connsiteY157" fmla="*/ 27146 h 4265762"/>
              <a:gd name="connsiteX158" fmla="*/ 2511457 w 4623758"/>
              <a:gd name="connsiteY158" fmla="*/ 0 h 4265762"/>
              <a:gd name="connsiteX159" fmla="*/ 2475262 w 4623758"/>
              <a:gd name="connsiteY159" fmla="*/ 48578 h 4265762"/>
              <a:gd name="connsiteX160" fmla="*/ 1665351 w 4623758"/>
              <a:gd name="connsiteY160" fmla="*/ 144494 h 4265762"/>
              <a:gd name="connsiteX161" fmla="*/ 1627632 w 4623758"/>
              <a:gd name="connsiteY161" fmla="*/ 179356 h 4265762"/>
              <a:gd name="connsiteX162" fmla="*/ 1619250 w 4623758"/>
              <a:gd name="connsiteY162" fmla="*/ 178308 h 4265762"/>
              <a:gd name="connsiteX163" fmla="*/ 1291781 w 4623758"/>
              <a:gd name="connsiteY163" fmla="*/ 940594 h 4265762"/>
              <a:gd name="connsiteX164" fmla="*/ 1294733 w 4623758"/>
              <a:gd name="connsiteY164" fmla="*/ 955358 h 4265762"/>
              <a:gd name="connsiteX165" fmla="*/ 1256729 w 4623758"/>
              <a:gd name="connsiteY165" fmla="*/ 993362 h 4265762"/>
              <a:gd name="connsiteX166" fmla="*/ 1226725 w 4623758"/>
              <a:gd name="connsiteY166" fmla="*/ 978408 h 4265762"/>
              <a:gd name="connsiteX167" fmla="*/ 419291 w 4623758"/>
              <a:gd name="connsiteY167" fmla="*/ 1073944 h 4265762"/>
              <a:gd name="connsiteX168" fmla="*/ 382238 w 4623758"/>
              <a:gd name="connsiteY168" fmla="*/ 1103757 h 4265762"/>
              <a:gd name="connsiteX169" fmla="*/ 376619 w 4623758"/>
              <a:gd name="connsiteY169" fmla="*/ 1103186 h 4265762"/>
              <a:gd name="connsiteX170" fmla="*/ 53340 w 4623758"/>
              <a:gd name="connsiteY170" fmla="*/ 1855851 h 4265762"/>
              <a:gd name="connsiteX171" fmla="*/ 73057 w 4623758"/>
              <a:gd name="connsiteY171" fmla="*/ 1875854 h 4265762"/>
              <a:gd name="connsiteX172" fmla="*/ 878300 w 4623758"/>
              <a:gd name="connsiteY172" fmla="*/ 1780318 h 4265762"/>
              <a:gd name="connsiteX173" fmla="*/ 914400 w 4623758"/>
              <a:gd name="connsiteY173" fmla="*/ 1753648 h 4265762"/>
              <a:gd name="connsiteX174" fmla="*/ 952405 w 4623758"/>
              <a:gd name="connsiteY174" fmla="*/ 1791653 h 4265762"/>
              <a:gd name="connsiteX175" fmla="*/ 914400 w 4623758"/>
              <a:gd name="connsiteY175" fmla="*/ 1829657 h 4265762"/>
              <a:gd name="connsiteX176" fmla="*/ 909923 w 4623758"/>
              <a:gd name="connsiteY176" fmla="*/ 1829181 h 4265762"/>
              <a:gd name="connsiteX177" fmla="*/ 589502 w 4623758"/>
              <a:gd name="connsiteY177" fmla="*/ 2574989 h 4265762"/>
              <a:gd name="connsiteX178" fmla="*/ 600075 w 4623758"/>
              <a:gd name="connsiteY178" fmla="*/ 2595372 h 4265762"/>
              <a:gd name="connsiteX179" fmla="*/ 857440 w 4623758"/>
              <a:gd name="connsiteY179" fmla="*/ 2565083 h 4265762"/>
              <a:gd name="connsiteX180" fmla="*/ 1411319 w 4623758"/>
              <a:gd name="connsiteY180" fmla="*/ 2499360 h 4265762"/>
              <a:gd name="connsiteX181" fmla="*/ 1446848 w 4623758"/>
              <a:gd name="connsiteY181" fmla="*/ 2474500 h 4265762"/>
              <a:gd name="connsiteX182" fmla="*/ 1454753 w 4623758"/>
              <a:gd name="connsiteY182" fmla="*/ 2475357 h 4265762"/>
              <a:gd name="connsiteX183" fmla="*/ 1780889 w 4623758"/>
              <a:gd name="connsiteY183" fmla="*/ 1716214 h 4265762"/>
              <a:gd name="connsiteX184" fmla="*/ 1770221 w 4623758"/>
              <a:gd name="connsiteY184" fmla="*/ 1689926 h 4265762"/>
              <a:gd name="connsiteX185" fmla="*/ 1808226 w 4623758"/>
              <a:gd name="connsiteY185" fmla="*/ 1651921 h 4265762"/>
              <a:gd name="connsiteX186" fmla="*/ 1838230 w 4623758"/>
              <a:gd name="connsiteY186" fmla="*/ 1666875 h 4265762"/>
              <a:gd name="connsiteX187" fmla="*/ 2661380 w 4623758"/>
              <a:gd name="connsiteY187" fmla="*/ 1569339 h 4265762"/>
              <a:gd name="connsiteX188" fmla="*/ 2695480 w 4623758"/>
              <a:gd name="connsiteY188" fmla="*/ 1547813 h 4265762"/>
              <a:gd name="connsiteX189" fmla="*/ 2698242 w 4623758"/>
              <a:gd name="connsiteY189" fmla="*/ 1548098 h 4265762"/>
              <a:gd name="connsiteX190" fmla="*/ 2891695 w 4623758"/>
              <a:gd name="connsiteY190" fmla="*/ 1097661 h 4265762"/>
              <a:gd name="connsiteX191" fmla="*/ 3022759 w 4623758"/>
              <a:gd name="connsiteY191" fmla="*/ 792480 h 4265762"/>
              <a:gd name="connsiteX192" fmla="*/ 3006471 w 4623758"/>
              <a:gd name="connsiteY192" fmla="*/ 767620 h 4265762"/>
              <a:gd name="connsiteX193" fmla="*/ 2203799 w 4623758"/>
              <a:gd name="connsiteY193" fmla="*/ 862775 h 4265762"/>
              <a:gd name="connsiteX194" fmla="*/ 2166366 w 4623758"/>
              <a:gd name="connsiteY194" fmla="*/ 895540 h 4265762"/>
              <a:gd name="connsiteX195" fmla="*/ 2128361 w 4623758"/>
              <a:gd name="connsiteY195" fmla="*/ 857536 h 4265762"/>
              <a:gd name="connsiteX196" fmla="*/ 2166176 w 4623758"/>
              <a:gd name="connsiteY196" fmla="*/ 819531 h 4265762"/>
              <a:gd name="connsiteX197" fmla="*/ 2488883 w 4623758"/>
              <a:gd name="connsiteY197" fmla="*/ 68390 h 4265762"/>
              <a:gd name="connsiteX198" fmla="*/ 2475262 w 4623758"/>
              <a:gd name="connsiteY198" fmla="*/ 48578 h 4265762"/>
              <a:gd name="connsiteX199" fmla="*/ 2657856 w 4623758"/>
              <a:gd name="connsiteY199" fmla="*/ 1590866 h 4265762"/>
              <a:gd name="connsiteX200" fmla="*/ 1845755 w 4623758"/>
              <a:gd name="connsiteY200" fmla="*/ 1687068 h 4265762"/>
              <a:gd name="connsiteX201" fmla="*/ 1846040 w 4623758"/>
              <a:gd name="connsiteY201" fmla="*/ 1689735 h 4265762"/>
              <a:gd name="connsiteX202" fmla="*/ 1808036 w 4623758"/>
              <a:gd name="connsiteY202" fmla="*/ 1727740 h 4265762"/>
              <a:gd name="connsiteX203" fmla="*/ 1799177 w 4623758"/>
              <a:gd name="connsiteY203" fmla="*/ 1726597 h 4265762"/>
              <a:gd name="connsiteX204" fmla="*/ 1473327 w 4623758"/>
              <a:gd name="connsiteY204" fmla="*/ 2485263 h 4265762"/>
              <a:gd name="connsiteX205" fmla="*/ 1484757 w 4623758"/>
              <a:gd name="connsiteY205" fmla="*/ 2512314 h 4265762"/>
              <a:gd name="connsiteX206" fmla="*/ 1482185 w 4623758"/>
              <a:gd name="connsiteY206" fmla="*/ 2525840 h 4265762"/>
              <a:gd name="connsiteX207" fmla="*/ 1976438 w 4623758"/>
              <a:gd name="connsiteY207" fmla="*/ 3187732 h 4265762"/>
              <a:gd name="connsiteX208" fmla="*/ 1991201 w 4623758"/>
              <a:gd name="connsiteY208" fmla="*/ 3184779 h 4265762"/>
              <a:gd name="connsiteX209" fmla="*/ 2026349 w 4623758"/>
              <a:gd name="connsiteY209" fmla="*/ 3208401 h 4265762"/>
              <a:gd name="connsiteX210" fmla="*/ 2843117 w 4623758"/>
              <a:gd name="connsiteY210" fmla="*/ 3111627 h 4265762"/>
              <a:gd name="connsiteX211" fmla="*/ 2880455 w 4623758"/>
              <a:gd name="connsiteY211" fmla="*/ 3079814 h 4265762"/>
              <a:gd name="connsiteX212" fmla="*/ 2885123 w 4623758"/>
              <a:gd name="connsiteY212" fmla="*/ 3080290 h 4265762"/>
              <a:gd name="connsiteX213" fmla="*/ 3210211 w 4623758"/>
              <a:gd name="connsiteY213" fmla="*/ 2323910 h 4265762"/>
              <a:gd name="connsiteX214" fmla="*/ 3209354 w 4623758"/>
              <a:gd name="connsiteY214" fmla="*/ 2323243 h 4265762"/>
              <a:gd name="connsiteX215" fmla="*/ 3205067 w 4623758"/>
              <a:gd name="connsiteY215" fmla="*/ 2272284 h 4265762"/>
              <a:gd name="connsiteX216" fmla="*/ 2715959 w 4623758"/>
              <a:gd name="connsiteY216" fmla="*/ 1617440 h 4265762"/>
              <a:gd name="connsiteX217" fmla="*/ 2695289 w 4623758"/>
              <a:gd name="connsiteY217" fmla="*/ 1623632 h 4265762"/>
              <a:gd name="connsiteX218" fmla="*/ 2657856 w 4623758"/>
              <a:gd name="connsiteY218" fmla="*/ 1590866 h 426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623758" h="4265762">
                <a:moveTo>
                  <a:pt x="2511457" y="0"/>
                </a:moveTo>
                <a:cubicBezTo>
                  <a:pt x="2532412" y="0"/>
                  <a:pt x="2549366" y="17050"/>
                  <a:pt x="2549366" y="38005"/>
                </a:cubicBezTo>
                <a:cubicBezTo>
                  <a:pt x="2549366" y="58960"/>
                  <a:pt x="2532316" y="76010"/>
                  <a:pt x="2511362" y="76010"/>
                </a:cubicBezTo>
                <a:cubicBezTo>
                  <a:pt x="2510314" y="76010"/>
                  <a:pt x="2509361" y="75819"/>
                  <a:pt x="2508409" y="75724"/>
                </a:cubicBezTo>
                <a:lnTo>
                  <a:pt x="2186369" y="825341"/>
                </a:lnTo>
                <a:cubicBezTo>
                  <a:pt x="2192560" y="829247"/>
                  <a:pt x="2197608" y="834962"/>
                  <a:pt x="2200656" y="841724"/>
                </a:cubicBezTo>
                <a:lnTo>
                  <a:pt x="3008566" y="745903"/>
                </a:lnTo>
                <a:cubicBezTo>
                  <a:pt x="3014377" y="732282"/>
                  <a:pt x="3027903" y="722662"/>
                  <a:pt x="3043619" y="722662"/>
                </a:cubicBezTo>
                <a:cubicBezTo>
                  <a:pt x="3064574" y="722662"/>
                  <a:pt x="3081623" y="739712"/>
                  <a:pt x="3081623" y="760667"/>
                </a:cubicBezTo>
                <a:cubicBezTo>
                  <a:pt x="3081623" y="764477"/>
                  <a:pt x="3080861" y="768096"/>
                  <a:pt x="3079814" y="771525"/>
                </a:cubicBezTo>
                <a:lnTo>
                  <a:pt x="3573304" y="1432274"/>
                </a:lnTo>
                <a:cubicBezTo>
                  <a:pt x="3579971" y="1429988"/>
                  <a:pt x="3587020" y="1429512"/>
                  <a:pt x="3593783" y="1430941"/>
                </a:cubicBezTo>
                <a:lnTo>
                  <a:pt x="3917537" y="677323"/>
                </a:lnTo>
                <a:cubicBezTo>
                  <a:pt x="3916109" y="676370"/>
                  <a:pt x="3914680" y="675418"/>
                  <a:pt x="3913346" y="674180"/>
                </a:cubicBezTo>
                <a:cubicBezTo>
                  <a:pt x="3898011" y="659892"/>
                  <a:pt x="3897059" y="635889"/>
                  <a:pt x="3911251" y="620459"/>
                </a:cubicBezTo>
                <a:cubicBezTo>
                  <a:pt x="3925538" y="605123"/>
                  <a:pt x="3949541" y="604171"/>
                  <a:pt x="3964972" y="618363"/>
                </a:cubicBezTo>
                <a:cubicBezTo>
                  <a:pt x="3978783" y="631031"/>
                  <a:pt x="3980879" y="651605"/>
                  <a:pt x="3970973" y="666845"/>
                </a:cubicBezTo>
                <a:lnTo>
                  <a:pt x="4461987" y="1324451"/>
                </a:lnTo>
                <a:cubicBezTo>
                  <a:pt x="4475226" y="1319213"/>
                  <a:pt x="4490752" y="1321403"/>
                  <a:pt x="4501801" y="1331690"/>
                </a:cubicBezTo>
                <a:cubicBezTo>
                  <a:pt x="4517136" y="1345978"/>
                  <a:pt x="4518089" y="1369981"/>
                  <a:pt x="4503897" y="1385411"/>
                </a:cubicBezTo>
                <a:cubicBezTo>
                  <a:pt x="4496372" y="1393508"/>
                  <a:pt x="4486180" y="1397508"/>
                  <a:pt x="4475988" y="1397508"/>
                </a:cubicBezTo>
                <a:lnTo>
                  <a:pt x="4150328" y="2156079"/>
                </a:lnTo>
                <a:cubicBezTo>
                  <a:pt x="4151471" y="2156936"/>
                  <a:pt x="4152614" y="2157603"/>
                  <a:pt x="4153662" y="2158556"/>
                </a:cubicBezTo>
                <a:cubicBezTo>
                  <a:pt x="4168997" y="2172748"/>
                  <a:pt x="4169950" y="2196656"/>
                  <a:pt x="4155853" y="2212086"/>
                </a:cubicBezTo>
                <a:lnTo>
                  <a:pt x="4623758" y="2838714"/>
                </a:lnTo>
                <a:lnTo>
                  <a:pt x="4623758" y="2874468"/>
                </a:lnTo>
                <a:lnTo>
                  <a:pt x="4137565" y="2223326"/>
                </a:lnTo>
                <a:cubicBezTo>
                  <a:pt x="4125373" y="2226564"/>
                  <a:pt x="4111847" y="2223802"/>
                  <a:pt x="4101941" y="2214658"/>
                </a:cubicBezTo>
                <a:cubicBezTo>
                  <a:pt x="4086606" y="2200370"/>
                  <a:pt x="4085654" y="2176367"/>
                  <a:pt x="4099846" y="2160937"/>
                </a:cubicBezTo>
                <a:cubicBezTo>
                  <a:pt x="4107942" y="2152174"/>
                  <a:pt x="4119277" y="2148269"/>
                  <a:pt x="4130421" y="2149031"/>
                </a:cubicBezTo>
                <a:lnTo>
                  <a:pt x="4455509" y="1391888"/>
                </a:lnTo>
                <a:cubicBezTo>
                  <a:pt x="4453700" y="1390745"/>
                  <a:pt x="4451890" y="1389412"/>
                  <a:pt x="4450175" y="1387888"/>
                </a:cubicBezTo>
                <a:cubicBezTo>
                  <a:pt x="4435888" y="1374648"/>
                  <a:pt x="4434173" y="1353122"/>
                  <a:pt x="4445318" y="1337786"/>
                </a:cubicBezTo>
                <a:lnTo>
                  <a:pt x="3954875" y="680942"/>
                </a:lnTo>
                <a:cubicBezTo>
                  <a:pt x="3949446" y="683419"/>
                  <a:pt x="3943445" y="684371"/>
                  <a:pt x="3937540" y="684181"/>
                </a:cubicBezTo>
                <a:lnTo>
                  <a:pt x="3612356" y="1441037"/>
                </a:lnTo>
                <a:cubicBezTo>
                  <a:pt x="3626930" y="1455325"/>
                  <a:pt x="3627691" y="1478661"/>
                  <a:pt x="3613690" y="1493806"/>
                </a:cubicBezTo>
                <a:cubicBezTo>
                  <a:pt x="3599403" y="1509141"/>
                  <a:pt x="3575399" y="1510093"/>
                  <a:pt x="3559969" y="1495901"/>
                </a:cubicBezTo>
                <a:cubicBezTo>
                  <a:pt x="3545300" y="1482376"/>
                  <a:pt x="3543967" y="1460087"/>
                  <a:pt x="3556064" y="1444657"/>
                </a:cubicBezTo>
                <a:lnTo>
                  <a:pt x="3067241" y="790194"/>
                </a:lnTo>
                <a:cubicBezTo>
                  <a:pt x="3060764" y="795433"/>
                  <a:pt x="3052572" y="798767"/>
                  <a:pt x="3043523" y="798767"/>
                </a:cubicBezTo>
                <a:cubicBezTo>
                  <a:pt x="3043238" y="798767"/>
                  <a:pt x="3043047" y="798671"/>
                  <a:pt x="3042857" y="798671"/>
                </a:cubicBezTo>
                <a:lnTo>
                  <a:pt x="2896743" y="1138809"/>
                </a:lnTo>
                <a:lnTo>
                  <a:pt x="2717864" y="1555337"/>
                </a:lnTo>
                <a:cubicBezTo>
                  <a:pt x="2727103" y="1562195"/>
                  <a:pt x="2733199" y="1573149"/>
                  <a:pt x="2733199" y="1585627"/>
                </a:cubicBezTo>
                <a:cubicBezTo>
                  <a:pt x="2733199" y="1591056"/>
                  <a:pt x="2732056" y="1596295"/>
                  <a:pt x="2729960" y="1600962"/>
                </a:cubicBezTo>
                <a:lnTo>
                  <a:pt x="3222117" y="2259902"/>
                </a:lnTo>
                <a:cubicBezTo>
                  <a:pt x="3235071" y="2255234"/>
                  <a:pt x="3250025" y="2257520"/>
                  <a:pt x="3260789" y="2267522"/>
                </a:cubicBezTo>
                <a:cubicBezTo>
                  <a:pt x="3276124" y="2281809"/>
                  <a:pt x="3277076" y="2305812"/>
                  <a:pt x="3262884" y="2321243"/>
                </a:cubicBezTo>
                <a:cubicBezTo>
                  <a:pt x="3254026" y="2330863"/>
                  <a:pt x="3241262" y="2334863"/>
                  <a:pt x="3229261" y="2333054"/>
                </a:cubicBezTo>
                <a:lnTo>
                  <a:pt x="2904458" y="3088767"/>
                </a:lnTo>
                <a:cubicBezTo>
                  <a:pt x="2912936" y="3095720"/>
                  <a:pt x="2918460" y="3106198"/>
                  <a:pt x="2918460" y="3118009"/>
                </a:cubicBezTo>
                <a:cubicBezTo>
                  <a:pt x="2918460" y="3126581"/>
                  <a:pt x="2915507" y="3134392"/>
                  <a:pt x="2910649" y="3140774"/>
                </a:cubicBezTo>
                <a:lnTo>
                  <a:pt x="3403759" y="3801047"/>
                </a:lnTo>
                <a:cubicBezTo>
                  <a:pt x="3409474" y="3798856"/>
                  <a:pt x="3415570" y="3798094"/>
                  <a:pt x="3421666" y="3798856"/>
                </a:cubicBezTo>
                <a:lnTo>
                  <a:pt x="3747326" y="3040571"/>
                </a:lnTo>
                <a:cubicBezTo>
                  <a:pt x="3746278" y="3039713"/>
                  <a:pt x="3745135" y="3039047"/>
                  <a:pt x="3744087" y="3038094"/>
                </a:cubicBezTo>
                <a:cubicBezTo>
                  <a:pt x="3728752" y="3023807"/>
                  <a:pt x="3727799" y="2999804"/>
                  <a:pt x="3741991" y="2984373"/>
                </a:cubicBezTo>
                <a:cubicBezTo>
                  <a:pt x="3756279" y="2969038"/>
                  <a:pt x="3780282" y="2968085"/>
                  <a:pt x="3795713" y="2982278"/>
                </a:cubicBezTo>
                <a:cubicBezTo>
                  <a:pt x="3810381" y="2995708"/>
                  <a:pt x="3811810" y="3017901"/>
                  <a:pt x="3799808" y="3033332"/>
                </a:cubicBezTo>
                <a:lnTo>
                  <a:pt x="4292823" y="3693605"/>
                </a:lnTo>
                <a:cubicBezTo>
                  <a:pt x="4299299" y="3691033"/>
                  <a:pt x="4306253" y="3690176"/>
                  <a:pt x="4313111" y="3691223"/>
                </a:cubicBezTo>
                <a:lnTo>
                  <a:pt x="4623758" y="2967595"/>
                </a:lnTo>
                <a:lnTo>
                  <a:pt x="4623758" y="3021490"/>
                </a:lnTo>
                <a:lnTo>
                  <a:pt x="4332542" y="3700653"/>
                </a:lnTo>
                <a:cubicBezTo>
                  <a:pt x="4332732" y="3700844"/>
                  <a:pt x="4333018" y="3700939"/>
                  <a:pt x="4333208" y="3701129"/>
                </a:cubicBezTo>
                <a:cubicBezTo>
                  <a:pt x="4348544" y="3715417"/>
                  <a:pt x="4349496" y="3739420"/>
                  <a:pt x="4335304" y="3754850"/>
                </a:cubicBezTo>
                <a:cubicBezTo>
                  <a:pt x="4321016" y="3770186"/>
                  <a:pt x="4297014" y="3771138"/>
                  <a:pt x="4281583" y="3756946"/>
                </a:cubicBezTo>
                <a:cubicBezTo>
                  <a:pt x="4267391" y="3743801"/>
                  <a:pt x="4265676" y="3722370"/>
                  <a:pt x="4276630" y="3707035"/>
                </a:cubicBezTo>
                <a:lnTo>
                  <a:pt x="3783045" y="3046000"/>
                </a:lnTo>
                <a:cubicBezTo>
                  <a:pt x="3777996" y="3047810"/>
                  <a:pt x="3772757" y="3048476"/>
                  <a:pt x="3767519" y="3048095"/>
                </a:cubicBezTo>
                <a:lnTo>
                  <a:pt x="3441478" y="3807333"/>
                </a:lnTo>
                <a:cubicBezTo>
                  <a:pt x="3442049" y="3807809"/>
                  <a:pt x="3442716" y="3808190"/>
                  <a:pt x="3443288" y="3808666"/>
                </a:cubicBezTo>
                <a:cubicBezTo>
                  <a:pt x="3458623" y="3822954"/>
                  <a:pt x="3459575" y="3846957"/>
                  <a:pt x="3445383" y="3862388"/>
                </a:cubicBezTo>
                <a:cubicBezTo>
                  <a:pt x="3431096" y="3877723"/>
                  <a:pt x="3407093" y="3878675"/>
                  <a:pt x="3391662" y="3864483"/>
                </a:cubicBezTo>
                <a:cubicBezTo>
                  <a:pt x="3387566" y="3860673"/>
                  <a:pt x="3384518" y="3856196"/>
                  <a:pt x="3382518" y="3851339"/>
                </a:cubicBezTo>
                <a:lnTo>
                  <a:pt x="2571655" y="3947351"/>
                </a:lnTo>
                <a:cubicBezTo>
                  <a:pt x="2570416" y="3954399"/>
                  <a:pt x="2567273" y="3961162"/>
                  <a:pt x="2562130" y="3966782"/>
                </a:cubicBezTo>
                <a:cubicBezTo>
                  <a:pt x="2561463" y="3967448"/>
                  <a:pt x="2560606" y="3968020"/>
                  <a:pt x="2559939" y="3968687"/>
                </a:cubicBezTo>
                <a:lnTo>
                  <a:pt x="2781736" y="4265762"/>
                </a:lnTo>
                <a:lnTo>
                  <a:pt x="2755427" y="4265762"/>
                </a:lnTo>
                <a:lnTo>
                  <a:pt x="2540508" y="3977831"/>
                </a:lnTo>
                <a:cubicBezTo>
                  <a:pt x="2529269" y="3979831"/>
                  <a:pt x="2517267" y="3976878"/>
                  <a:pt x="2508218" y="3968496"/>
                </a:cubicBezTo>
                <a:cubicBezTo>
                  <a:pt x="2492883" y="3954209"/>
                  <a:pt x="2491931" y="3930206"/>
                  <a:pt x="2506123" y="3914775"/>
                </a:cubicBezTo>
                <a:cubicBezTo>
                  <a:pt x="2520410" y="3899440"/>
                  <a:pt x="2544413" y="3898487"/>
                  <a:pt x="2559844" y="3912680"/>
                </a:cubicBezTo>
                <a:cubicBezTo>
                  <a:pt x="2564035" y="3916490"/>
                  <a:pt x="2567083" y="3921062"/>
                  <a:pt x="2569083" y="3926015"/>
                </a:cubicBezTo>
                <a:lnTo>
                  <a:pt x="3379851" y="3830003"/>
                </a:lnTo>
                <a:cubicBezTo>
                  <a:pt x="3380804" y="3824097"/>
                  <a:pt x="3383280" y="3818478"/>
                  <a:pt x="3387090" y="3813429"/>
                </a:cubicBezTo>
                <a:lnTo>
                  <a:pt x="2893981" y="3153156"/>
                </a:lnTo>
                <a:cubicBezTo>
                  <a:pt x="2889885" y="3154680"/>
                  <a:pt x="2885408" y="3155633"/>
                  <a:pt x="2880741" y="3155633"/>
                </a:cubicBezTo>
                <a:cubicBezTo>
                  <a:pt x="2864930" y="3155633"/>
                  <a:pt x="2851404" y="3146012"/>
                  <a:pt x="2845689" y="3132391"/>
                </a:cubicBezTo>
                <a:lnTo>
                  <a:pt x="2028730" y="3229166"/>
                </a:lnTo>
                <a:cubicBezTo>
                  <a:pt x="2025587" y="3247073"/>
                  <a:pt x="2010156" y="3260598"/>
                  <a:pt x="1991392" y="3260598"/>
                </a:cubicBezTo>
                <a:cubicBezTo>
                  <a:pt x="1970437" y="3260598"/>
                  <a:pt x="1953387" y="3243548"/>
                  <a:pt x="1953387" y="3222593"/>
                </a:cubicBezTo>
                <a:cubicBezTo>
                  <a:pt x="1953387" y="3214497"/>
                  <a:pt x="1955959" y="3207068"/>
                  <a:pt x="1960245" y="3200876"/>
                </a:cubicBezTo>
                <a:lnTo>
                  <a:pt x="1468946" y="2542985"/>
                </a:lnTo>
                <a:cubicBezTo>
                  <a:pt x="1462754" y="2547461"/>
                  <a:pt x="1455134" y="2550128"/>
                  <a:pt x="1446943" y="2550128"/>
                </a:cubicBezTo>
                <a:cubicBezTo>
                  <a:pt x="1428845" y="2550128"/>
                  <a:pt x="1413796" y="2537460"/>
                  <a:pt x="1409986" y="2520506"/>
                </a:cubicBezTo>
                <a:lnTo>
                  <a:pt x="851630" y="2586609"/>
                </a:lnTo>
                <a:lnTo>
                  <a:pt x="597789" y="2616708"/>
                </a:lnTo>
                <a:cubicBezTo>
                  <a:pt x="595884" y="2621185"/>
                  <a:pt x="593122" y="2625185"/>
                  <a:pt x="589788" y="2628519"/>
                </a:cubicBezTo>
                <a:lnTo>
                  <a:pt x="1088041" y="3295460"/>
                </a:lnTo>
                <a:cubicBezTo>
                  <a:pt x="1089565" y="3295269"/>
                  <a:pt x="1091089" y="3294983"/>
                  <a:pt x="1092708" y="3294983"/>
                </a:cubicBezTo>
                <a:cubicBezTo>
                  <a:pt x="1113663" y="3294983"/>
                  <a:pt x="1130713" y="3312033"/>
                  <a:pt x="1130713" y="3332988"/>
                </a:cubicBezTo>
                <a:cubicBezTo>
                  <a:pt x="1130713" y="3353943"/>
                  <a:pt x="1113663" y="3370993"/>
                  <a:pt x="1092708" y="3370993"/>
                </a:cubicBezTo>
                <a:cubicBezTo>
                  <a:pt x="1075658" y="3370993"/>
                  <a:pt x="1061466" y="3359753"/>
                  <a:pt x="1056608" y="3344418"/>
                </a:cubicBezTo>
                <a:lnTo>
                  <a:pt x="246602" y="3440335"/>
                </a:lnTo>
                <a:cubicBezTo>
                  <a:pt x="246031" y="3447003"/>
                  <a:pt x="243935" y="3453194"/>
                  <a:pt x="240316" y="3458432"/>
                </a:cubicBezTo>
                <a:lnTo>
                  <a:pt x="732663" y="4117658"/>
                </a:lnTo>
                <a:cubicBezTo>
                  <a:pt x="738092" y="4114705"/>
                  <a:pt x="744284" y="4112800"/>
                  <a:pt x="750951" y="4112800"/>
                </a:cubicBezTo>
                <a:cubicBezTo>
                  <a:pt x="767144" y="4112800"/>
                  <a:pt x="780955" y="4122991"/>
                  <a:pt x="786384" y="4137279"/>
                </a:cubicBezTo>
                <a:lnTo>
                  <a:pt x="1606201" y="4040124"/>
                </a:lnTo>
                <a:cubicBezTo>
                  <a:pt x="1608296" y="4021170"/>
                  <a:pt x="1624203" y="4006406"/>
                  <a:pt x="1643729" y="4006406"/>
                </a:cubicBezTo>
                <a:cubicBezTo>
                  <a:pt x="1662017" y="4006406"/>
                  <a:pt x="1677257" y="4019360"/>
                  <a:pt x="1680877" y="4036600"/>
                </a:cubicBezTo>
                <a:lnTo>
                  <a:pt x="1682972" y="4036600"/>
                </a:lnTo>
                <a:lnTo>
                  <a:pt x="1680972" y="4037553"/>
                </a:lnTo>
                <a:cubicBezTo>
                  <a:pt x="1681353" y="4039838"/>
                  <a:pt x="1681639" y="4042029"/>
                  <a:pt x="1681639" y="4044410"/>
                </a:cubicBezTo>
                <a:cubicBezTo>
                  <a:pt x="1681639" y="4055840"/>
                  <a:pt x="1676495" y="4066032"/>
                  <a:pt x="1668494" y="4072985"/>
                </a:cubicBezTo>
                <a:lnTo>
                  <a:pt x="1812490" y="4265762"/>
                </a:lnTo>
                <a:lnTo>
                  <a:pt x="1786046" y="4265762"/>
                </a:lnTo>
                <a:lnTo>
                  <a:pt x="1648968" y="4082224"/>
                </a:lnTo>
                <a:cubicBezTo>
                  <a:pt x="1647254" y="4082415"/>
                  <a:pt x="1645539" y="4082701"/>
                  <a:pt x="1643825" y="4082701"/>
                </a:cubicBezTo>
                <a:cubicBezTo>
                  <a:pt x="1628870" y="4082701"/>
                  <a:pt x="1616012" y="4073938"/>
                  <a:pt x="1609820" y="4061270"/>
                </a:cubicBezTo>
                <a:lnTo>
                  <a:pt x="788289" y="4158615"/>
                </a:lnTo>
                <a:cubicBezTo>
                  <a:pt x="784765" y="4175951"/>
                  <a:pt x="769430" y="4189095"/>
                  <a:pt x="751046" y="4189095"/>
                </a:cubicBezTo>
                <a:cubicBezTo>
                  <a:pt x="730091" y="4189095"/>
                  <a:pt x="713042" y="4172045"/>
                  <a:pt x="713042" y="4151090"/>
                </a:cubicBezTo>
                <a:cubicBezTo>
                  <a:pt x="713042" y="4144518"/>
                  <a:pt x="714756" y="4138422"/>
                  <a:pt x="717709" y="4133088"/>
                </a:cubicBezTo>
                <a:lnTo>
                  <a:pt x="224028" y="3472148"/>
                </a:lnTo>
                <a:cubicBezTo>
                  <a:pt x="219361" y="3474149"/>
                  <a:pt x="214313" y="3475291"/>
                  <a:pt x="208979" y="3475291"/>
                </a:cubicBezTo>
                <a:cubicBezTo>
                  <a:pt x="188024" y="3475291"/>
                  <a:pt x="170974" y="3458242"/>
                  <a:pt x="170974" y="3437287"/>
                </a:cubicBezTo>
                <a:cubicBezTo>
                  <a:pt x="170974" y="3416332"/>
                  <a:pt x="188024" y="3399282"/>
                  <a:pt x="208979" y="3399282"/>
                </a:cubicBezTo>
                <a:cubicBezTo>
                  <a:pt x="223647" y="3399282"/>
                  <a:pt x="236125" y="3407664"/>
                  <a:pt x="242506" y="3419761"/>
                </a:cubicBezTo>
                <a:lnTo>
                  <a:pt x="1056132" y="3323368"/>
                </a:lnTo>
                <a:cubicBezTo>
                  <a:pt x="1058132" y="3315843"/>
                  <a:pt x="1062419" y="3309366"/>
                  <a:pt x="1068134" y="3304413"/>
                </a:cubicBezTo>
                <a:lnTo>
                  <a:pt x="571024" y="2638997"/>
                </a:lnTo>
                <a:cubicBezTo>
                  <a:pt x="568357" y="2639568"/>
                  <a:pt x="565595" y="2639949"/>
                  <a:pt x="562832" y="2639949"/>
                </a:cubicBezTo>
                <a:cubicBezTo>
                  <a:pt x="541877" y="2639949"/>
                  <a:pt x="524828" y="2622899"/>
                  <a:pt x="524828" y="2601945"/>
                </a:cubicBezTo>
                <a:cubicBezTo>
                  <a:pt x="524828" y="2580989"/>
                  <a:pt x="541877" y="2563940"/>
                  <a:pt x="562832" y="2563940"/>
                </a:cubicBezTo>
                <a:cubicBezTo>
                  <a:pt x="565595" y="2563940"/>
                  <a:pt x="568262" y="2564321"/>
                  <a:pt x="570929" y="2564892"/>
                </a:cubicBezTo>
                <a:lnTo>
                  <a:pt x="890492" y="1820894"/>
                </a:lnTo>
                <a:cubicBezTo>
                  <a:pt x="884492" y="1815941"/>
                  <a:pt x="880015" y="1809369"/>
                  <a:pt x="877919" y="1801654"/>
                </a:cubicBezTo>
                <a:lnTo>
                  <a:pt x="75343" y="1896809"/>
                </a:lnTo>
                <a:cubicBezTo>
                  <a:pt x="72390" y="1914811"/>
                  <a:pt x="56864" y="1928527"/>
                  <a:pt x="38005" y="1928527"/>
                </a:cubicBezTo>
                <a:cubicBezTo>
                  <a:pt x="17050" y="1928527"/>
                  <a:pt x="0" y="1911477"/>
                  <a:pt x="0" y="1890522"/>
                </a:cubicBezTo>
                <a:cubicBezTo>
                  <a:pt x="0" y="1871758"/>
                  <a:pt x="13621" y="1856327"/>
                  <a:pt x="31433" y="1853184"/>
                </a:cubicBezTo>
                <a:lnTo>
                  <a:pt x="357473" y="1094518"/>
                </a:lnTo>
                <a:cubicBezTo>
                  <a:pt x="349377" y="1087565"/>
                  <a:pt x="344234" y="1077373"/>
                  <a:pt x="344234" y="1065943"/>
                </a:cubicBezTo>
                <a:cubicBezTo>
                  <a:pt x="344234" y="1044988"/>
                  <a:pt x="361283" y="1027938"/>
                  <a:pt x="382238" y="1027938"/>
                </a:cubicBezTo>
                <a:cubicBezTo>
                  <a:pt x="398621" y="1027938"/>
                  <a:pt x="412433" y="1038415"/>
                  <a:pt x="417767" y="1052989"/>
                </a:cubicBezTo>
                <a:lnTo>
                  <a:pt x="1219010" y="958120"/>
                </a:lnTo>
                <a:cubicBezTo>
                  <a:pt x="1218914" y="957167"/>
                  <a:pt x="1218724" y="956310"/>
                  <a:pt x="1218724" y="955358"/>
                </a:cubicBezTo>
                <a:cubicBezTo>
                  <a:pt x="1218724" y="934403"/>
                  <a:pt x="1235774" y="917353"/>
                  <a:pt x="1256729" y="917353"/>
                </a:cubicBezTo>
                <a:cubicBezTo>
                  <a:pt x="1263968" y="917353"/>
                  <a:pt x="1270635" y="919448"/>
                  <a:pt x="1276350" y="922973"/>
                </a:cubicBezTo>
                <a:lnTo>
                  <a:pt x="1600676" y="168021"/>
                </a:lnTo>
                <a:cubicBezTo>
                  <a:pt x="1593818" y="161163"/>
                  <a:pt x="1589627" y="151638"/>
                  <a:pt x="1589627" y="141256"/>
                </a:cubicBezTo>
                <a:cubicBezTo>
                  <a:pt x="1589627" y="120301"/>
                  <a:pt x="1606677" y="103251"/>
                  <a:pt x="1627632" y="103251"/>
                </a:cubicBezTo>
                <a:cubicBezTo>
                  <a:pt x="1642205" y="103251"/>
                  <a:pt x="1654683" y="111633"/>
                  <a:pt x="1661065" y="123634"/>
                </a:cubicBezTo>
                <a:lnTo>
                  <a:pt x="2475262" y="27146"/>
                </a:lnTo>
                <a:cubicBezTo>
                  <a:pt x="2479929" y="11430"/>
                  <a:pt x="2494312" y="0"/>
                  <a:pt x="2511457" y="0"/>
                </a:cubicBezTo>
                <a:close/>
                <a:moveTo>
                  <a:pt x="2475262" y="48578"/>
                </a:moveTo>
                <a:lnTo>
                  <a:pt x="1665351" y="144494"/>
                </a:lnTo>
                <a:cubicBezTo>
                  <a:pt x="1663732" y="164021"/>
                  <a:pt x="1647539" y="179356"/>
                  <a:pt x="1627632" y="179356"/>
                </a:cubicBezTo>
                <a:cubicBezTo>
                  <a:pt x="1624775" y="179356"/>
                  <a:pt x="1621917" y="178880"/>
                  <a:pt x="1619250" y="178308"/>
                </a:cubicBezTo>
                <a:lnTo>
                  <a:pt x="1291781" y="940594"/>
                </a:lnTo>
                <a:cubicBezTo>
                  <a:pt x="1293686" y="945166"/>
                  <a:pt x="1294733" y="950119"/>
                  <a:pt x="1294733" y="955358"/>
                </a:cubicBezTo>
                <a:cubicBezTo>
                  <a:pt x="1294733" y="976313"/>
                  <a:pt x="1277684" y="993362"/>
                  <a:pt x="1256729" y="993362"/>
                </a:cubicBezTo>
                <a:cubicBezTo>
                  <a:pt x="1244441" y="993362"/>
                  <a:pt x="1233678" y="987457"/>
                  <a:pt x="1226725" y="978408"/>
                </a:cubicBezTo>
                <a:lnTo>
                  <a:pt x="419291" y="1073944"/>
                </a:lnTo>
                <a:cubicBezTo>
                  <a:pt x="415576" y="1090994"/>
                  <a:pt x="400431" y="1103757"/>
                  <a:pt x="382238" y="1103757"/>
                </a:cubicBezTo>
                <a:cubicBezTo>
                  <a:pt x="380333" y="1103757"/>
                  <a:pt x="378428" y="1103471"/>
                  <a:pt x="376619" y="1103186"/>
                </a:cubicBezTo>
                <a:lnTo>
                  <a:pt x="53340" y="1855851"/>
                </a:lnTo>
                <a:cubicBezTo>
                  <a:pt x="62198" y="1859756"/>
                  <a:pt x="69342" y="1866900"/>
                  <a:pt x="73057" y="1875854"/>
                </a:cubicBezTo>
                <a:lnTo>
                  <a:pt x="878300" y="1780318"/>
                </a:lnTo>
                <a:cubicBezTo>
                  <a:pt x="883158" y="1764887"/>
                  <a:pt x="897350" y="1753648"/>
                  <a:pt x="914400" y="1753648"/>
                </a:cubicBezTo>
                <a:cubicBezTo>
                  <a:pt x="935355" y="1753648"/>
                  <a:pt x="952405" y="1770698"/>
                  <a:pt x="952405" y="1791653"/>
                </a:cubicBezTo>
                <a:cubicBezTo>
                  <a:pt x="952405" y="1812608"/>
                  <a:pt x="935355" y="1829657"/>
                  <a:pt x="914400" y="1829657"/>
                </a:cubicBezTo>
                <a:cubicBezTo>
                  <a:pt x="912876" y="1829657"/>
                  <a:pt x="911447" y="1829372"/>
                  <a:pt x="909923" y="1829181"/>
                </a:cubicBezTo>
                <a:lnTo>
                  <a:pt x="589502" y="2574989"/>
                </a:lnTo>
                <a:cubicBezTo>
                  <a:pt x="594932" y="2580418"/>
                  <a:pt x="598742" y="2587466"/>
                  <a:pt x="600075" y="2595372"/>
                </a:cubicBezTo>
                <a:lnTo>
                  <a:pt x="857440" y="2565083"/>
                </a:lnTo>
                <a:lnTo>
                  <a:pt x="1411319" y="2499360"/>
                </a:lnTo>
                <a:cubicBezTo>
                  <a:pt x="1416653" y="2484882"/>
                  <a:pt x="1430464" y="2474500"/>
                  <a:pt x="1446848" y="2474500"/>
                </a:cubicBezTo>
                <a:cubicBezTo>
                  <a:pt x="1449514" y="2474500"/>
                  <a:pt x="1452182" y="2474786"/>
                  <a:pt x="1454753" y="2475357"/>
                </a:cubicBezTo>
                <a:lnTo>
                  <a:pt x="1780889" y="1716214"/>
                </a:lnTo>
                <a:cubicBezTo>
                  <a:pt x="1774317" y="1709452"/>
                  <a:pt x="1770221" y="1700213"/>
                  <a:pt x="1770221" y="1689926"/>
                </a:cubicBezTo>
                <a:cubicBezTo>
                  <a:pt x="1770221" y="1668971"/>
                  <a:pt x="1787271" y="1651921"/>
                  <a:pt x="1808226" y="1651921"/>
                </a:cubicBezTo>
                <a:cubicBezTo>
                  <a:pt x="1820513" y="1651921"/>
                  <a:pt x="1831277" y="1657826"/>
                  <a:pt x="1838230" y="1666875"/>
                </a:cubicBezTo>
                <a:lnTo>
                  <a:pt x="2661380" y="1569339"/>
                </a:lnTo>
                <a:cubicBezTo>
                  <a:pt x="2667476" y="1556671"/>
                  <a:pt x="2680430" y="1547813"/>
                  <a:pt x="2695480" y="1547813"/>
                </a:cubicBezTo>
                <a:cubicBezTo>
                  <a:pt x="2696432" y="1547813"/>
                  <a:pt x="2697290" y="1548003"/>
                  <a:pt x="2698242" y="1548098"/>
                </a:cubicBezTo>
                <a:lnTo>
                  <a:pt x="2891695" y="1097661"/>
                </a:lnTo>
                <a:lnTo>
                  <a:pt x="3022759" y="792480"/>
                </a:lnTo>
                <a:cubicBezTo>
                  <a:pt x="3014377" y="786860"/>
                  <a:pt x="3008376" y="778002"/>
                  <a:pt x="3006471" y="767620"/>
                </a:cubicBezTo>
                <a:lnTo>
                  <a:pt x="2203799" y="862775"/>
                </a:lnTo>
                <a:cubicBezTo>
                  <a:pt x="2201228" y="881253"/>
                  <a:pt x="2185511" y="895540"/>
                  <a:pt x="2166366" y="895540"/>
                </a:cubicBezTo>
                <a:cubicBezTo>
                  <a:pt x="2145411" y="895540"/>
                  <a:pt x="2128361" y="878491"/>
                  <a:pt x="2128361" y="857536"/>
                </a:cubicBezTo>
                <a:cubicBezTo>
                  <a:pt x="2128361" y="836581"/>
                  <a:pt x="2145316" y="819626"/>
                  <a:pt x="2166176" y="819531"/>
                </a:cubicBezTo>
                <a:lnTo>
                  <a:pt x="2488883" y="68390"/>
                </a:lnTo>
                <a:cubicBezTo>
                  <a:pt x="2482406" y="63532"/>
                  <a:pt x="2477548" y="56579"/>
                  <a:pt x="2475262" y="48578"/>
                </a:cubicBezTo>
                <a:close/>
                <a:moveTo>
                  <a:pt x="2657856" y="1590866"/>
                </a:moveTo>
                <a:lnTo>
                  <a:pt x="1845755" y="1687068"/>
                </a:lnTo>
                <a:cubicBezTo>
                  <a:pt x="1845850" y="1687925"/>
                  <a:pt x="1846040" y="1688783"/>
                  <a:pt x="1846040" y="1689735"/>
                </a:cubicBezTo>
                <a:cubicBezTo>
                  <a:pt x="1846040" y="1710690"/>
                  <a:pt x="1828991" y="1727740"/>
                  <a:pt x="1808036" y="1727740"/>
                </a:cubicBezTo>
                <a:cubicBezTo>
                  <a:pt x="1804988" y="1727740"/>
                  <a:pt x="1802035" y="1727264"/>
                  <a:pt x="1799177" y="1726597"/>
                </a:cubicBezTo>
                <a:lnTo>
                  <a:pt x="1473327" y="2485263"/>
                </a:lnTo>
                <a:cubicBezTo>
                  <a:pt x="1480376" y="2492121"/>
                  <a:pt x="1484757" y="2501741"/>
                  <a:pt x="1484757" y="2512314"/>
                </a:cubicBezTo>
                <a:cubicBezTo>
                  <a:pt x="1484757" y="2517077"/>
                  <a:pt x="1483805" y="2521649"/>
                  <a:pt x="1482185" y="2525840"/>
                </a:cubicBezTo>
                <a:lnTo>
                  <a:pt x="1976438" y="3187732"/>
                </a:lnTo>
                <a:cubicBezTo>
                  <a:pt x="1981010" y="3185827"/>
                  <a:pt x="1985963" y="3184779"/>
                  <a:pt x="1991201" y="3184779"/>
                </a:cubicBezTo>
                <a:cubicBezTo>
                  <a:pt x="2007108" y="3184779"/>
                  <a:pt x="2020729" y="3194495"/>
                  <a:pt x="2026349" y="3208401"/>
                </a:cubicBezTo>
                <a:lnTo>
                  <a:pt x="2843117" y="3111627"/>
                </a:lnTo>
                <a:cubicBezTo>
                  <a:pt x="2846070" y="3093625"/>
                  <a:pt x="2861596" y="3079814"/>
                  <a:pt x="2880455" y="3079814"/>
                </a:cubicBezTo>
                <a:cubicBezTo>
                  <a:pt x="2882074" y="3079814"/>
                  <a:pt x="2883599" y="3080099"/>
                  <a:pt x="2885123" y="3080290"/>
                </a:cubicBezTo>
                <a:lnTo>
                  <a:pt x="3210211" y="2323910"/>
                </a:lnTo>
                <a:cubicBezTo>
                  <a:pt x="3209925" y="2323624"/>
                  <a:pt x="3209639" y="2323529"/>
                  <a:pt x="3209354" y="2323243"/>
                </a:cubicBezTo>
                <a:cubicBezTo>
                  <a:pt x="3194780" y="2309813"/>
                  <a:pt x="3193352" y="2287619"/>
                  <a:pt x="3205067" y="2272284"/>
                </a:cubicBezTo>
                <a:lnTo>
                  <a:pt x="2715959" y="1617440"/>
                </a:lnTo>
                <a:cubicBezTo>
                  <a:pt x="2710053" y="1621346"/>
                  <a:pt x="2702909" y="1623632"/>
                  <a:pt x="2695289" y="1623632"/>
                </a:cubicBezTo>
                <a:cubicBezTo>
                  <a:pt x="2676144" y="1623632"/>
                  <a:pt x="2660428" y="1609344"/>
                  <a:pt x="2657856" y="159086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31020263"/>
      </p:ext>
    </p:extLst>
  </p:cSld>
  <p:clrMapOvr>
    <a:masterClrMapping/>
  </p:clrMapOvr>
  <p:extLst>
    <p:ext uri="{DCECCB84-F9BA-43D5-87BE-67443E8EF086}">
      <p15:sldGuideLst xmlns:p15="http://schemas.microsoft.com/office/powerpoint/2012/main">
        <p15:guide id="3" orient="horz" pos="2160">
          <p15:clr>
            <a:srgbClr val="FBAE40"/>
          </p15:clr>
        </p15:guide>
        <p15:guide id="4" pos="73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E855852-FA3E-990D-D8E5-D7251ECD971C}"/>
              </a:ext>
            </a:extLst>
          </p:cNvPr>
          <p:cNvGraphicFramePr>
            <a:graphicFrameLocks noChangeAspect="1"/>
          </p:cNvGraphicFramePr>
          <p:nvPr userDrawn="1">
            <p:custDataLst>
              <p:tags r:id="rId1"/>
            </p:custDataLst>
            <p:extLst>
              <p:ext uri="{D42A27DB-BD31-4B8C-83A1-F6EECF244321}">
                <p14:modId xmlns:p14="http://schemas.microsoft.com/office/powerpoint/2010/main" val="186672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think-cell data - do not delete" hidden="1">
                        <a:extLst>
                          <a:ext uri="{FF2B5EF4-FFF2-40B4-BE49-F238E27FC236}">
                            <a16:creationId xmlns:a16="http://schemas.microsoft.com/office/drawing/2014/main" id="{3E855852-FA3E-990D-D8E5-D7251ECD97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Blue BG">
            <a:extLst>
              <a:ext uri="{FF2B5EF4-FFF2-40B4-BE49-F238E27FC236}">
                <a16:creationId xmlns:a16="http://schemas.microsoft.com/office/drawing/2014/main" id="{03513997-2B94-258F-7081-BEF0EBDD9100}"/>
              </a:ext>
            </a:extLst>
          </p:cNvPr>
          <p:cNvSpPr/>
          <p:nvPr userDrawn="1"/>
        </p:nvSpPr>
        <p:spPr>
          <a:xfrm>
            <a:off x="0" y="0"/>
            <a:ext cx="1218895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5" name="Cross Hatch Pattern">
            <a:extLst>
              <a:ext uri="{FF2B5EF4-FFF2-40B4-BE49-F238E27FC236}">
                <a16:creationId xmlns:a16="http://schemas.microsoft.com/office/drawing/2014/main" id="{27AC6F46-5FCF-3BB1-6128-B43EB5CF956E}"/>
              </a:ext>
            </a:extLst>
          </p:cNvPr>
          <p:cNvSpPr/>
          <p:nvPr userDrawn="1"/>
        </p:nvSpPr>
        <p:spPr>
          <a:xfrm>
            <a:off x="3048" y="200024"/>
            <a:ext cx="11998452" cy="6657975"/>
          </a:xfrm>
          <a:prstGeom prst="rect">
            <a:avLst/>
          </a:prstGeom>
          <a:blipFill dpi="0" rotWithShape="1">
            <a:blip r:embed="rId5" cstate="screen">
              <a:alphaModFix amt="20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6" name="Fade">
            <a:extLst>
              <a:ext uri="{FF2B5EF4-FFF2-40B4-BE49-F238E27FC236}">
                <a16:creationId xmlns:a16="http://schemas.microsoft.com/office/drawing/2014/main" id="{5FF14AD1-3823-4A96-8784-457B43D39E2B}"/>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 name="Freeform: Shape 10">
            <a:extLst>
              <a:ext uri="{FF2B5EF4-FFF2-40B4-BE49-F238E27FC236}">
                <a16:creationId xmlns:a16="http://schemas.microsoft.com/office/drawing/2014/main" id="{A4E93B2F-39FC-CD0F-C21B-B60B6732CE92}"/>
              </a:ext>
            </a:extLst>
          </p:cNvPr>
          <p:cNvSpPr>
            <a:spLocks noGrp="1" noRot="1" noMove="1" noResize="1" noEditPoints="1" noAdjustHandles="1" noChangeArrowheads="1" noChangeShapeType="1"/>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bwMode="white">
          <a:xfrm>
            <a:off x="831850" y="1195386"/>
            <a:ext cx="10515600" cy="2852737"/>
          </a:xfrm>
        </p:spPr>
        <p:txBody>
          <a:bodyPr vert="horz" anchor="b"/>
          <a:lstStyle>
            <a:lvl1pPr>
              <a:defRPr sz="4800">
                <a:solidFill>
                  <a:schemeClr val="bg1"/>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bwMode="white">
          <a:xfrm>
            <a:off x="831850" y="4075111"/>
            <a:ext cx="10515600" cy="1500187"/>
          </a:xfrm>
        </p:spPr>
        <p:txBody>
          <a:bodyPr>
            <a:noAutofit/>
          </a:bodyPr>
          <a:lstStyle>
            <a:lvl1pPr marL="0" indent="0">
              <a:buNone/>
              <a:defRPr sz="2400">
                <a:solidFill>
                  <a:schemeClr val="accent2"/>
                </a:solidFill>
                <a:latin typeface="Segoe UI" panose="020B0502040204020203" pitchFamily="34" charset="0"/>
                <a:cs typeface="Segoe UI" panose="020B0502040204020203" pitchFamily="34" charset="0"/>
                <a:sym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3503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22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3 Divider">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7C31421-2CC3-7A58-D9E5-CFD56824E7A6}"/>
              </a:ext>
            </a:extLst>
          </p:cNvPr>
          <p:cNvGraphicFramePr>
            <a:graphicFrameLocks noChangeAspect="1"/>
          </p:cNvGraphicFramePr>
          <p:nvPr userDrawn="1">
            <p:custDataLst>
              <p:tags r:id="rId1"/>
            </p:custDataLst>
            <p:extLst>
              <p:ext uri="{D42A27DB-BD31-4B8C-83A1-F6EECF244321}">
                <p14:modId xmlns:p14="http://schemas.microsoft.com/office/powerpoint/2010/main" val="174489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think-cell data - do not delete" hidden="1">
                        <a:extLst>
                          <a:ext uri="{FF2B5EF4-FFF2-40B4-BE49-F238E27FC236}">
                            <a16:creationId xmlns:a16="http://schemas.microsoft.com/office/drawing/2014/main" id="{57C31421-2CC3-7A58-D9E5-CFD56824E7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Non-editable gradient">
            <a:extLst>
              <a:ext uri="{FF2B5EF4-FFF2-40B4-BE49-F238E27FC236}">
                <a16:creationId xmlns:a16="http://schemas.microsoft.com/office/drawing/2014/main" id="{57230361-3A19-9C93-F8F7-CC72B7C4EEC2}"/>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0" y="0"/>
            <a:ext cx="12192000" cy="6857999"/>
          </a:xfrm>
          <a:prstGeom prst="rect">
            <a:avLst/>
          </a:prstGeom>
        </p:spPr>
      </p:pic>
      <p:sp>
        <p:nvSpPr>
          <p:cNvPr id="7" name="White Title Area">
            <a:extLst>
              <a:ext uri="{FF2B5EF4-FFF2-40B4-BE49-F238E27FC236}">
                <a16:creationId xmlns:a16="http://schemas.microsoft.com/office/drawing/2014/main" id="{96DE0550-7056-D151-0FED-6E04F7BFDDE0}"/>
              </a:ext>
            </a:extLst>
          </p:cNvPr>
          <p:cNvSpPr>
            <a:spLocks noGrp="1" noRot="1" noMove="1" noResize="1" noEditPoints="1" noAdjustHandles="1" noChangeArrowheads="1" noChangeShapeType="1"/>
          </p:cNvSpPr>
          <p:nvPr userDrawn="1"/>
        </p:nvSpPr>
        <p:spPr>
          <a:xfrm flipH="1" flipV="1">
            <a:off x="-2" y="141633"/>
            <a:ext cx="12049928" cy="6716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a:xfrm>
            <a:off x="831850" y="1197864"/>
            <a:ext cx="10515600" cy="2852737"/>
          </a:xfrm>
        </p:spPr>
        <p:txBody>
          <a:bodyPr vert="horz" anchor="b"/>
          <a:lstStyle>
            <a:lvl1pPr>
              <a:defRPr sz="4800">
                <a:solidFill>
                  <a:schemeClr val="tx2"/>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a:xfrm>
            <a:off x="831850" y="4078224"/>
            <a:ext cx="10515600" cy="1500187"/>
          </a:xfrm>
        </p:spPr>
        <p:txBody>
          <a:bodyPr/>
          <a:lstStyle>
            <a:lvl1pPr marL="0" indent="0">
              <a:buNone/>
              <a:defRPr sz="2400">
                <a:solidFill>
                  <a:schemeClr val="accent1"/>
                </a:solidFill>
                <a:latin typeface="Segoe UI" panose="020B0502040204020203" pitchFamily="34" charset="0"/>
                <a:cs typeface="Segoe UI" panose="020B0502040204020203" pitchFamily="34" charset="0"/>
                <a:sym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61859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359B63-AFA3-550A-FF06-53B05BB49386}"/>
              </a:ext>
            </a:extLst>
          </p:cNvPr>
          <p:cNvGraphicFramePr>
            <a:graphicFrameLocks noChangeAspect="1"/>
          </p:cNvGraphicFramePr>
          <p:nvPr userDrawn="1">
            <p:custDataLst>
              <p:tags r:id="rId1"/>
            </p:custDataLst>
            <p:extLst>
              <p:ext uri="{D42A27DB-BD31-4B8C-83A1-F6EECF244321}">
                <p14:modId xmlns:p14="http://schemas.microsoft.com/office/powerpoint/2010/main" val="20181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think-cell data - do not delete" hidden="1">
                        <a:extLst>
                          <a:ext uri="{FF2B5EF4-FFF2-40B4-BE49-F238E27FC236}">
                            <a16:creationId xmlns:a16="http://schemas.microsoft.com/office/drawing/2014/main" id="{65359B63-AFA3-550A-FF06-53B05BB493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vert="horz"/>
          <a:lstStyle>
            <a:lvl1pPr>
              <a:defRPr>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411551"/>
            <a:ext cx="11343887" cy="4818680"/>
          </a:xfrm>
        </p:spPr>
        <p:txBody>
          <a:bodyPr>
            <a:noAutofit/>
          </a:bodyPr>
          <a:lstStyle>
            <a:lvl1pPr marL="344488" indent="-344488">
              <a:buClr>
                <a:schemeClr val="tx2"/>
              </a:buClr>
              <a:buFont typeface="Wingdings" panose="05000000000000000000" pitchFamily="2" charset="2"/>
              <a:buChar char="n"/>
              <a:defRPr sz="2000">
                <a:latin typeface="Segoe UI" panose="020B0502040204020203" pitchFamily="34" charset="0"/>
                <a:cs typeface="Segoe UI" panose="020B0502040204020203" pitchFamily="34" charset="0"/>
                <a:sym typeface="Segoe UI" panose="020B0502040204020203" pitchFamily="34" charset="0"/>
              </a:defRPr>
            </a:lvl1pPr>
            <a:lvl2pPr marL="801688" indent="-344488">
              <a:buClr>
                <a:schemeClr val="tx2"/>
              </a:buClr>
              <a:buFont typeface="Wingdings" panose="05000000000000000000" pitchFamily="2" charset="2"/>
              <a:buChar char="ä"/>
              <a:defRPr sz="1800">
                <a:latin typeface="Segoe UI" panose="020B0502040204020203" pitchFamily="34" charset="0"/>
                <a:cs typeface="Segoe UI" panose="020B0502040204020203" pitchFamily="34" charset="0"/>
                <a:sym typeface="Segoe UI" panose="020B0502040204020203" pitchFamily="34" charset="0"/>
              </a:defRPr>
            </a:lvl2pPr>
            <a:lvl3pPr marL="1143000" indent="-228600">
              <a:buClr>
                <a:schemeClr val="tx2"/>
              </a:buClr>
              <a:buFont typeface="Segoe UI" panose="020B0502040204020203" pitchFamily="34" charset="0"/>
              <a:buChar char="–"/>
              <a:defRPr sz="1600">
                <a:latin typeface="Segoe UI" panose="020B0502040204020203" pitchFamily="34" charset="0"/>
                <a:cs typeface="Segoe UI" panose="020B0502040204020203" pitchFamily="34" charset="0"/>
                <a:sym typeface="Segoe UI" panose="020B0502040204020203"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DB4E1CA7-967D-E982-480D-D86818464E2C}"/>
              </a:ext>
            </a:extLst>
          </p:cNvPr>
          <p:cNvPicPr>
            <a:picLocks/>
          </p:cNvPicPr>
          <p:nvPr userDrawn="1"/>
        </p:nvPicPr>
        <p:blipFill>
          <a:blip r:embed="rId5"/>
          <a:stretch>
            <a:fillRect/>
          </a:stretch>
        </p:blipFill>
        <p:spPr>
          <a:xfrm>
            <a:off x="0" y="6441580"/>
            <a:ext cx="12198096" cy="61082"/>
          </a:xfrm>
          <a:prstGeom prst="rect">
            <a:avLst/>
          </a:prstGeom>
        </p:spPr>
      </p:pic>
    </p:spTree>
    <p:extLst>
      <p:ext uri="{BB962C8B-B14F-4D97-AF65-F5344CB8AC3E}">
        <p14:creationId xmlns:p14="http://schemas.microsoft.com/office/powerpoint/2010/main" val="2699375788"/>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Lead-In Sentenc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4843E1D-137F-3A5E-F004-A0FBDD2719EB}"/>
              </a:ext>
            </a:extLst>
          </p:cNvPr>
          <p:cNvGraphicFramePr>
            <a:graphicFrameLocks noChangeAspect="1"/>
          </p:cNvGraphicFramePr>
          <p:nvPr userDrawn="1">
            <p:custDataLst>
              <p:tags r:id="rId1"/>
            </p:custDataLst>
            <p:extLst>
              <p:ext uri="{D42A27DB-BD31-4B8C-83A1-F6EECF244321}">
                <p14:modId xmlns:p14="http://schemas.microsoft.com/office/powerpoint/2010/main" val="3310533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C4843E1D-137F-3A5E-F004-A0FBDD2719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vert="horz">
            <a:noAutofit/>
          </a:bodyPr>
          <a:lstStyle>
            <a:lvl1pPr algn="l" defTabSz="914400" rtl="0" eaLnBrk="1" latinLnBrk="0" hangingPunct="1">
              <a:lnSpc>
                <a:spcPct val="108000"/>
              </a:lnSpc>
              <a:spcBef>
                <a:spcPct val="0"/>
              </a:spcBef>
              <a:buNone/>
              <a:defRPr lang="en-US" sz="3200" b="0" kern="1200" dirty="0">
                <a:solidFill>
                  <a:schemeClr val="tx2"/>
                </a:solidFill>
                <a:latin typeface="Segoe UI" panose="020B0502040204020203" pitchFamily="34" charset="0"/>
                <a:ea typeface="+mj-ea"/>
                <a:cs typeface="Segoe UI" panose="020B0502040204020203" pitchFamily="34" charset="0"/>
                <a:sym typeface="Segoe UI"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979719"/>
            <a:ext cx="11343887" cy="4250511"/>
          </a:xfrm>
        </p:spPr>
        <p:txBody>
          <a:bodyPr>
            <a:noAutofit/>
          </a:bodyPr>
          <a:lstStyle>
            <a:lvl1pPr marL="344488" indent="-344488">
              <a:buClr>
                <a:schemeClr val="tx2"/>
              </a:buClr>
              <a:buFont typeface="Wingdings" panose="05000000000000000000" pitchFamily="2" charset="2"/>
              <a:buChar char="n"/>
              <a:defRPr sz="2000">
                <a:latin typeface="Segoe UI" panose="020B0502040204020203" pitchFamily="34" charset="0"/>
                <a:cs typeface="Segoe UI" panose="020B0502040204020203" pitchFamily="34" charset="0"/>
                <a:sym typeface="Segoe UI" panose="020B0502040204020203" pitchFamily="34" charset="0"/>
              </a:defRPr>
            </a:lvl1pPr>
            <a:lvl2pPr marL="801688" indent="-344488">
              <a:buClr>
                <a:schemeClr val="tx2"/>
              </a:buClr>
              <a:buFont typeface="Wingdings" panose="05000000000000000000" pitchFamily="2" charset="2"/>
              <a:buChar char="ä"/>
              <a:defRPr sz="1800">
                <a:latin typeface="Segoe UI" panose="020B0502040204020203" pitchFamily="34" charset="0"/>
                <a:cs typeface="Segoe UI" panose="020B0502040204020203" pitchFamily="34" charset="0"/>
                <a:sym typeface="Segoe UI" panose="020B0502040204020203" pitchFamily="34" charset="0"/>
              </a:defRPr>
            </a:lvl2pPr>
            <a:lvl3pPr marL="1143000" indent="-228600">
              <a:buClr>
                <a:schemeClr val="tx2"/>
              </a:buClr>
              <a:buFont typeface="Segoe UI" panose="020B0502040204020203" pitchFamily="34" charset="0"/>
              <a:buChar char="–"/>
              <a:defRPr sz="1600">
                <a:latin typeface="Segoe UI" panose="020B0502040204020203" pitchFamily="34" charset="0"/>
                <a:cs typeface="Segoe UI" panose="020B0502040204020203" pitchFamily="34" charset="0"/>
                <a:sym typeface="Segoe UI" panose="020B0502040204020203"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2DB48326-2F8A-A09B-C3CB-496C7DB7F248}"/>
              </a:ext>
            </a:extLst>
          </p:cNvPr>
          <p:cNvSpPr>
            <a:spLocks noGrp="1"/>
          </p:cNvSpPr>
          <p:nvPr>
            <p:ph type="body" sz="quarter" idx="10"/>
          </p:nvPr>
        </p:nvSpPr>
        <p:spPr>
          <a:xfrm>
            <a:off x="0" y="1235244"/>
            <a:ext cx="12192000" cy="615297"/>
          </a:xfrm>
          <a:solidFill>
            <a:srgbClr val="E5ECF4"/>
          </a:solidFill>
        </p:spPr>
        <p:txBody>
          <a:bodyPr tIns="182880" bIns="182880" anchor="ctr">
            <a:noAutofit/>
          </a:bodyPr>
          <a:lstStyle>
            <a:lvl1pPr marL="457200" indent="0">
              <a:buNone/>
              <a:defRPr sz="1600">
                <a:solidFill>
                  <a:schemeClr val="tx2"/>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Click to edit Master text styles</a:t>
            </a:r>
          </a:p>
        </p:txBody>
      </p:sp>
      <p:pic>
        <p:nvPicPr>
          <p:cNvPr id="4" name="Picture 3">
            <a:extLst>
              <a:ext uri="{FF2B5EF4-FFF2-40B4-BE49-F238E27FC236}">
                <a16:creationId xmlns:a16="http://schemas.microsoft.com/office/drawing/2014/main" id="{23DAD61F-D78B-698E-A00E-DE01EDAC906F}"/>
              </a:ext>
            </a:extLst>
          </p:cNvPr>
          <p:cNvPicPr>
            <a:picLocks/>
          </p:cNvPicPr>
          <p:nvPr userDrawn="1"/>
        </p:nvPicPr>
        <p:blipFill>
          <a:blip r:embed="rId5"/>
          <a:stretch>
            <a:fillRect/>
          </a:stretch>
        </p:blipFill>
        <p:spPr>
          <a:xfrm>
            <a:off x="0" y="6441580"/>
            <a:ext cx="12198096" cy="61082"/>
          </a:xfrm>
          <a:prstGeom prst="rect">
            <a:avLst/>
          </a:prstGeom>
        </p:spPr>
      </p:pic>
    </p:spTree>
    <p:extLst>
      <p:ext uri="{BB962C8B-B14F-4D97-AF65-F5344CB8AC3E}">
        <p14:creationId xmlns:p14="http://schemas.microsoft.com/office/powerpoint/2010/main" val="1592267675"/>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334F50B-CBE1-4000-8C45-C4CE22BEB5F5}"/>
              </a:ext>
            </a:extLst>
          </p:cNvPr>
          <p:cNvGraphicFramePr>
            <a:graphicFrameLocks noChangeAspect="1"/>
          </p:cNvGraphicFramePr>
          <p:nvPr userDrawn="1">
            <p:custDataLst>
              <p:tags r:id="rId1"/>
            </p:custDataLst>
            <p:extLst>
              <p:ext uri="{D42A27DB-BD31-4B8C-83A1-F6EECF244321}">
                <p14:modId xmlns:p14="http://schemas.microsoft.com/office/powerpoint/2010/main" val="1282201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think-cell data - do not delete" hidden="1">
                        <a:extLst>
                          <a:ext uri="{FF2B5EF4-FFF2-40B4-BE49-F238E27FC236}">
                            <a16:creationId xmlns:a16="http://schemas.microsoft.com/office/drawing/2014/main" id="{3334F50B-CBE1-4000-8C45-C4CE22BEB5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p:txBody>
          <a:bodyPr vert="horz"/>
          <a:lstStyle>
            <a:lvl1pPr>
              <a:defRPr>
                <a:latin typeface="Segoe UI" panose="020B0502040204020203" pitchFamily="34" charset="0"/>
                <a:cs typeface="Segoe UI" panose="020B0502040204020203" pitchFamily="34" charset="0"/>
                <a:sym typeface="Segoe UI" panose="020B0502040204020203"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648B60D6-7597-9CB5-9881-52C36DCB8948}"/>
              </a:ext>
            </a:extLst>
          </p:cNvPr>
          <p:cNvPicPr>
            <a:picLocks/>
          </p:cNvPicPr>
          <p:nvPr userDrawn="1"/>
        </p:nvPicPr>
        <p:blipFill>
          <a:blip r:embed="rId5"/>
          <a:stretch>
            <a:fillRect/>
          </a:stretch>
        </p:blipFill>
        <p:spPr>
          <a:xfrm>
            <a:off x="0" y="6441580"/>
            <a:ext cx="12198096" cy="61082"/>
          </a:xfrm>
          <a:prstGeom prst="rect">
            <a:avLst/>
          </a:prstGeom>
        </p:spPr>
      </p:pic>
    </p:spTree>
    <p:extLst>
      <p:ext uri="{BB962C8B-B14F-4D97-AF65-F5344CB8AC3E}">
        <p14:creationId xmlns:p14="http://schemas.microsoft.com/office/powerpoint/2010/main" val="750268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20.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ags" Target="../tags/tag19.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image" Target="../media/image14.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oleObject" Target="../embeddings/oleObject17.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4.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oleObject" Target="../embeddings/oleObject28.bin"/><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ags" Target="../tags/tag40.xml"/><Relationship Id="rId5" Type="http://schemas.openxmlformats.org/officeDocument/2006/relationships/slideLayout" Target="../slideLayouts/slideLayout30.xml"/><Relationship Id="rId10" Type="http://schemas.openxmlformats.org/officeDocument/2006/relationships/tags" Target="../tags/tag39.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4.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oleObject" Target="../embeddings/oleObject37.bin"/><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ags" Target="../tags/tag56.xml"/><Relationship Id="rId5" Type="http://schemas.openxmlformats.org/officeDocument/2006/relationships/slideLayout" Target="../slideLayouts/slideLayout38.xml"/><Relationship Id="rId10" Type="http://schemas.openxmlformats.org/officeDocument/2006/relationships/tags" Target="../tags/tag55.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oleObject" Target="../embeddings/oleObject46.bin"/><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ags" Target="../tags/tag7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ags" Target="../tags/tag70.xml"/><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AA3DDB9-10F5-0F1A-4D83-15CFF44C958F}"/>
              </a:ext>
            </a:extLst>
          </p:cNvPr>
          <p:cNvGraphicFramePr>
            <a:graphicFrameLocks noChangeAspect="1"/>
          </p:cNvGraphicFramePr>
          <p:nvPr userDrawn="1">
            <p:custDataLst>
              <p:tags r:id="rId17"/>
            </p:custDataLst>
            <p:extLst>
              <p:ext uri="{D42A27DB-BD31-4B8C-83A1-F6EECF244321}">
                <p14:modId xmlns:p14="http://schemas.microsoft.com/office/powerpoint/2010/main" val="821451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06" imgH="306" progId="TCLayout.ActiveDocument.1">
                  <p:embed/>
                </p:oleObj>
              </mc:Choice>
              <mc:Fallback>
                <p:oleObj name="think-cell Slide" r:id="rId18" imgW="306" imgH="306" progId="TCLayout.ActiveDocument.1">
                  <p:embed/>
                  <p:pic>
                    <p:nvPicPr>
                      <p:cNvPr id="5" name="think-cell data - do not delete" hidden="1">
                        <a:extLst>
                          <a:ext uri="{FF2B5EF4-FFF2-40B4-BE49-F238E27FC236}">
                            <a16:creationId xmlns:a16="http://schemas.microsoft.com/office/drawing/2014/main" id="{6AA3DDB9-10F5-0F1A-4D83-15CFF44C958F}"/>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4473B11-9AF8-7957-B09B-AA1F94F21555}"/>
              </a:ext>
            </a:extLst>
          </p:cNvPr>
          <p:cNvSpPr>
            <a:spLocks noGrp="1"/>
          </p:cNvSpPr>
          <p:nvPr>
            <p:ph type="title"/>
          </p:nvPr>
        </p:nvSpPr>
        <p:spPr>
          <a:xfrm>
            <a:off x="457200" y="277873"/>
            <a:ext cx="11252446" cy="94609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678C677-8FF8-67F6-535E-DCCCAA789F53}"/>
              </a:ext>
            </a:extLst>
          </p:cNvPr>
          <p:cNvSpPr>
            <a:spLocks noGrp="1"/>
          </p:cNvSpPr>
          <p:nvPr>
            <p:ph type="body" idx="1"/>
          </p:nvPr>
        </p:nvSpPr>
        <p:spPr>
          <a:xfrm>
            <a:off x="457200" y="1887770"/>
            <a:ext cx="1134388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1370ED52-4C01-1D37-965D-0DFF8B9AAB88}"/>
              </a:ext>
            </a:extLst>
          </p:cNvPr>
          <p:cNvSpPr/>
          <p:nvPr userDrawn="1"/>
        </p:nvSpPr>
        <p:spPr bwMode="invGray">
          <a:xfrm>
            <a:off x="0" y="6500825"/>
            <a:ext cx="12192000" cy="365126"/>
          </a:xfrm>
          <a:prstGeom prst="rect">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dirty="0">
              <a:latin typeface="Segoe UI" panose="020B0502040204020203" pitchFamily="34" charset="0"/>
              <a:cs typeface="Segoe UI" panose="020B0502040204020203" pitchFamily="34" charset="0"/>
              <a:sym typeface="Segoe UI" panose="020B0502040204020203" pitchFamily="34" charset="0"/>
            </a:endParaRPr>
          </a:p>
        </p:txBody>
      </p:sp>
      <p:sp>
        <p:nvSpPr>
          <p:cNvPr id="8" name="TextBox 7">
            <a:extLst>
              <a:ext uri="{FF2B5EF4-FFF2-40B4-BE49-F238E27FC236}">
                <a16:creationId xmlns:a16="http://schemas.microsoft.com/office/drawing/2014/main" id="{279C2CCF-A1B1-F95D-29BA-FFCBA7442A9E}"/>
              </a:ext>
            </a:extLst>
          </p:cNvPr>
          <p:cNvSpPr txBox="1"/>
          <p:nvPr userDrawn="1"/>
        </p:nvSpPr>
        <p:spPr bwMode="invGray">
          <a:xfrm>
            <a:off x="381784" y="6564126"/>
            <a:ext cx="41006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rPr>
              <a:t>© 2025 Greeley. All Rights Reserved.</a:t>
            </a:r>
          </a:p>
        </p:txBody>
      </p:sp>
      <p:sp>
        <p:nvSpPr>
          <p:cNvPr id="10" name="TextBox 9">
            <a:extLst>
              <a:ext uri="{FF2B5EF4-FFF2-40B4-BE49-F238E27FC236}">
                <a16:creationId xmlns:a16="http://schemas.microsoft.com/office/drawing/2014/main" id="{9ABC199B-B6BD-E8E4-6D18-0E25ED6ADA11}"/>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rPr>
              <a:t>Page </a:t>
            </a:r>
            <a:fld id="{7B71ACC0-F869-49CE-AD63-26A4A0FC4B00}" type="slidenum">
              <a:rPr lang="en-US" sz="900" smtClean="0">
                <a:solidFill>
                  <a:schemeClr val="bg1"/>
                </a:solidFill>
                <a:latin typeface="Segoe UI" panose="020B0502040204020203" pitchFamily="34" charset="0"/>
                <a:cs typeface="Segoe UI" panose="020B0502040204020203" pitchFamily="34" charset="0"/>
                <a:sym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193583098"/>
      </p:ext>
    </p:extLst>
  </p:cSld>
  <p:clrMap bg1="lt1" tx1="dk1" bg2="lt2" tx2="dk2" accent1="accent1" accent2="accent2" accent3="accent3" accent4="accent4" accent5="accent5" accent6="accent6" hlink="hlink" folHlink="folHlink"/>
  <p:sldLayoutIdLst>
    <p:sldLayoutId id="2147483716" r:id="rId1"/>
    <p:sldLayoutId id="2147483680" r:id="rId2"/>
    <p:sldLayoutId id="2147483659" r:id="rId3"/>
    <p:sldLayoutId id="2147483651" r:id="rId4"/>
    <p:sldLayoutId id="2147483874" r:id="rId5"/>
    <p:sldLayoutId id="2147483719" r:id="rId6"/>
    <p:sldLayoutId id="2147483661" r:id="rId7"/>
    <p:sldLayoutId id="2147483650" r:id="rId8"/>
    <p:sldLayoutId id="2147483654" r:id="rId9"/>
    <p:sldLayoutId id="2147483714" r:id="rId10"/>
    <p:sldLayoutId id="2147483655" r:id="rId11"/>
    <p:sldLayoutId id="2147483711" r:id="rId12"/>
    <p:sldLayoutId id="2147483875" r:id="rId13"/>
    <p:sldLayoutId id="2147483876" r:id="rId14"/>
    <p:sldLayoutId id="2147483877" r:id="rId15"/>
  </p:sldLayoutIdLst>
  <p:txStyles>
    <p:titleStyle>
      <a:lvl1pPr algn="l" defTabSz="914400" rtl="0" eaLnBrk="1" latinLnBrk="0" hangingPunct="1">
        <a:lnSpc>
          <a:spcPct val="108000"/>
        </a:lnSpc>
        <a:spcBef>
          <a:spcPct val="0"/>
        </a:spcBef>
        <a:buNone/>
        <a:defRPr sz="3200" b="0" kern="1200">
          <a:solidFill>
            <a:schemeClr val="tx2"/>
          </a:solidFill>
          <a:latin typeface="Segoe UI" panose="020B0502040204020203" pitchFamily="34" charset="0"/>
          <a:ea typeface="+mj-ea"/>
          <a:cs typeface="Segoe UI" panose="020B0502040204020203" pitchFamily="34" charset="0"/>
          <a:sym typeface="Segoe UI" panose="020B0502040204020203" pitchFamily="34" charset="0"/>
        </a:defRPr>
      </a:lvl1pPr>
    </p:titleStyle>
    <p:body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D41741-3C55-4FF2-B935-2BF17D5A8672}"/>
              </a:ext>
            </a:extLst>
          </p:cNvPr>
          <p:cNvGraphicFramePr>
            <a:graphicFrameLocks noChangeAspect="1"/>
          </p:cNvGraphicFramePr>
          <p:nvPr userDrawn="1">
            <p:custDataLst>
              <p:tags r:id="rId12"/>
            </p:custDataLst>
            <p:extLst>
              <p:ext uri="{D42A27DB-BD31-4B8C-83A1-F6EECF244321}">
                <p14:modId xmlns:p14="http://schemas.microsoft.com/office/powerpoint/2010/main" val="199764537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6" name="Object 5" hidden="1">
                        <a:extLst>
                          <a:ext uri="{FF2B5EF4-FFF2-40B4-BE49-F238E27FC236}">
                            <a16:creationId xmlns:a16="http://schemas.microsoft.com/office/drawing/2014/main" id="{20D41741-3C55-4FF2-B935-2BF17D5A8672}"/>
                          </a:ext>
                        </a:extLst>
                      </p:cNvPr>
                      <p:cNvPicPr/>
                      <p:nvPr/>
                    </p:nvPicPr>
                    <p:blipFill>
                      <a:blip r:embed="rId15"/>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6922DEA-D390-4719-9146-4F935001CF26}"/>
              </a:ext>
            </a:extLst>
          </p:cNvPr>
          <p:cNvSpPr/>
          <p:nvPr userDrawn="1">
            <p:custDataLst>
              <p:tags r:id="rId1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9" name="Rectangle 8">
            <a:extLst>
              <a:ext uri="{FF2B5EF4-FFF2-40B4-BE49-F238E27FC236}">
                <a16:creationId xmlns:a16="http://schemas.microsoft.com/office/drawing/2014/main" id="{76B50372-B98E-4E9D-A9E0-E7BA1B31D3E0}"/>
              </a:ext>
            </a:extLst>
          </p:cNvPr>
          <p:cNvSpPr/>
          <p:nvPr userDrawn="1"/>
        </p:nvSpPr>
        <p:spPr bwMode="invGray">
          <a:xfrm>
            <a:off x="0" y="6500825"/>
            <a:ext cx="12192000" cy="365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a:latin typeface="Segoe UI" panose="020B0502040204020203" pitchFamily="34" charset="0"/>
              <a:cs typeface="Segoe UI" panose="020B0502040204020203" pitchFamily="34" charset="0"/>
              <a:sym typeface="Segoe UI" panose="020B0502040204020203" pitchFamily="34" charset="0"/>
            </a:endParaRPr>
          </a:p>
        </p:txBody>
      </p:sp>
      <p:sp>
        <p:nvSpPr>
          <p:cNvPr id="2" name="Title Placeholder 1"/>
          <p:cNvSpPr>
            <a:spLocks noGrp="1"/>
          </p:cNvSpPr>
          <p:nvPr>
            <p:ph type="title"/>
          </p:nvPr>
        </p:nvSpPr>
        <p:spPr>
          <a:xfrm>
            <a:off x="609601" y="0"/>
            <a:ext cx="8946033" cy="1143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621101" y="1595888"/>
            <a:ext cx="11024659" cy="47618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Box 10">
            <a:extLst>
              <a:ext uri="{FF2B5EF4-FFF2-40B4-BE49-F238E27FC236}">
                <a16:creationId xmlns:a16="http://schemas.microsoft.com/office/drawing/2014/main" id="{44A9172F-E0DB-442C-B75E-6FAC862482A2}"/>
              </a:ext>
            </a:extLst>
          </p:cNvPr>
          <p:cNvSpPr txBox="1"/>
          <p:nvPr userDrawn="1"/>
        </p:nvSpPr>
        <p:spPr bwMode="invGray">
          <a:xfrm>
            <a:off x="272960" y="6564126"/>
            <a:ext cx="4100632"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rPr>
              <a:t>© 2025 Greeley. All Rights Reserved.</a:t>
            </a:r>
          </a:p>
        </p:txBody>
      </p:sp>
      <p:sp>
        <p:nvSpPr>
          <p:cNvPr id="23" name="TextBox 22">
            <a:extLst>
              <a:ext uri="{FF2B5EF4-FFF2-40B4-BE49-F238E27FC236}">
                <a16:creationId xmlns:a16="http://schemas.microsoft.com/office/drawing/2014/main" id="{0A03B2EF-5985-4828-B191-32F0EBA7CD2B}"/>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1"/>
                </a:solidFill>
                <a:latin typeface="Segoe UI" panose="020B0502040204020203" pitchFamily="34" charset="0"/>
                <a:cs typeface="Segoe UI" panose="020B0502040204020203" pitchFamily="34" charset="0"/>
                <a:sym typeface="Segoe UI" panose="020B0502040204020203" pitchFamily="34" charset="0"/>
              </a:rPr>
              <a:t>Page </a:t>
            </a:r>
            <a:fld id="{7B71ACC0-F869-49CE-AD63-26A4A0FC4B00}" type="slidenum">
              <a:rPr lang="en-US" sz="900" smtClean="0">
                <a:solidFill>
                  <a:schemeClr val="bg1"/>
                </a:solidFill>
                <a:latin typeface="Segoe UI" panose="020B0502040204020203" pitchFamily="34" charset="0"/>
                <a:cs typeface="Segoe UI" panose="020B0502040204020203" pitchFamily="34" charset="0"/>
                <a:sym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428483177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Lst>
  <p:hf hdr="0"/>
  <p:txStyles>
    <p:titleStyle>
      <a:lvl1pPr marL="0" algn="l" defTabSz="914400" rtl="0" eaLnBrk="1" latinLnBrk="0" hangingPunct="1">
        <a:lnSpc>
          <a:spcPct val="108000"/>
        </a:lnSpc>
        <a:spcBef>
          <a:spcPct val="0"/>
        </a:spcBef>
        <a:buNone/>
        <a:defRPr lang="en-US" sz="2400" b="1" kern="1200" dirty="0">
          <a:solidFill>
            <a:schemeClr val="accent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p:titleStyle>
    <p:body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D41741-3C55-4FF2-B935-2BF17D5A8672}"/>
              </a:ext>
            </a:extLst>
          </p:cNvPr>
          <p:cNvGraphicFramePr>
            <a:graphicFrameLocks noChangeAspect="1"/>
          </p:cNvGraphicFramePr>
          <p:nvPr userDrawn="1">
            <p:custDataLst>
              <p:tags r:id="rId10"/>
            </p:custDataLst>
            <p:extLst>
              <p:ext uri="{D42A27DB-BD31-4B8C-83A1-F6EECF244321}">
                <p14:modId xmlns:p14="http://schemas.microsoft.com/office/powerpoint/2010/main" val="292434773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6" name="Object 5" hidden="1">
                        <a:extLst>
                          <a:ext uri="{FF2B5EF4-FFF2-40B4-BE49-F238E27FC236}">
                            <a16:creationId xmlns:a16="http://schemas.microsoft.com/office/drawing/2014/main" id="{20D41741-3C55-4FF2-B935-2BF17D5A867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6922DEA-D390-4719-9146-4F935001CF26}"/>
              </a:ext>
            </a:extLst>
          </p:cNvPr>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9" name="Rectangle 8">
            <a:extLst>
              <a:ext uri="{FF2B5EF4-FFF2-40B4-BE49-F238E27FC236}">
                <a16:creationId xmlns:a16="http://schemas.microsoft.com/office/drawing/2014/main" id="{76B50372-B98E-4E9D-A9E0-E7BA1B31D3E0}"/>
              </a:ext>
            </a:extLst>
          </p:cNvPr>
          <p:cNvSpPr/>
          <p:nvPr userDrawn="1"/>
        </p:nvSpPr>
        <p:spPr bwMode="invGray">
          <a:xfrm>
            <a:off x="0" y="6500825"/>
            <a:ext cx="12192000" cy="365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dirty="0">
              <a:latin typeface="Segoe UI" panose="020B0502040204020203" pitchFamily="34" charset="0"/>
              <a:cs typeface="Segoe UI" panose="020B0502040204020203" pitchFamily="34" charset="0"/>
              <a:sym typeface="Segoe UI" panose="020B0502040204020203" pitchFamily="34" charset="0"/>
            </a:endParaRPr>
          </a:p>
        </p:txBody>
      </p:sp>
      <p:sp>
        <p:nvSpPr>
          <p:cNvPr id="2" name="Title Placeholder 1"/>
          <p:cNvSpPr>
            <a:spLocks noGrp="1"/>
          </p:cNvSpPr>
          <p:nvPr>
            <p:ph type="title"/>
          </p:nvPr>
        </p:nvSpPr>
        <p:spPr>
          <a:xfrm>
            <a:off x="609601" y="0"/>
            <a:ext cx="8946033" cy="1143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621101" y="1595888"/>
            <a:ext cx="11024659" cy="47618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Box 10">
            <a:extLst>
              <a:ext uri="{FF2B5EF4-FFF2-40B4-BE49-F238E27FC236}">
                <a16:creationId xmlns:a16="http://schemas.microsoft.com/office/drawing/2014/main" id="{44A9172F-E0DB-442C-B75E-6FAC862482A2}"/>
              </a:ext>
            </a:extLst>
          </p:cNvPr>
          <p:cNvSpPr txBox="1"/>
          <p:nvPr userDrawn="1"/>
        </p:nvSpPr>
        <p:spPr bwMode="invGray">
          <a:xfrm>
            <a:off x="272960" y="6564126"/>
            <a:ext cx="4100632"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rPr>
              <a:t>© 2025 Greeley All Rights Reserved.</a:t>
            </a:r>
          </a:p>
        </p:txBody>
      </p:sp>
      <p:sp>
        <p:nvSpPr>
          <p:cNvPr id="23" name="TextBox 22">
            <a:extLst>
              <a:ext uri="{FF2B5EF4-FFF2-40B4-BE49-F238E27FC236}">
                <a16:creationId xmlns:a16="http://schemas.microsoft.com/office/drawing/2014/main" id="{0A03B2EF-5985-4828-B191-32F0EBA7CD2B}"/>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rPr>
              <a:t>Page </a:t>
            </a:r>
            <a:fld id="{7B71ACC0-F869-49CE-AD63-26A4A0FC4B00}" type="slidenum">
              <a:rPr lang="en-US" sz="900" smtClean="0">
                <a:solidFill>
                  <a:schemeClr val="bg1"/>
                </a:solidFill>
                <a:latin typeface="Segoe UI" panose="020B0502040204020203" pitchFamily="34" charset="0"/>
                <a:cs typeface="Segoe UI" panose="020B0502040204020203" pitchFamily="34" charset="0"/>
                <a:sym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97397629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Lst>
  <p:hf hdr="0"/>
  <p:txStyles>
    <p:titleStyle>
      <a:lvl1pPr marL="0" algn="l" defTabSz="914400" rtl="0" eaLnBrk="1" latinLnBrk="0" hangingPunct="1">
        <a:lnSpc>
          <a:spcPct val="108000"/>
        </a:lnSpc>
        <a:spcBef>
          <a:spcPct val="0"/>
        </a:spcBef>
        <a:buNone/>
        <a:defRPr lang="en-US" sz="2400" b="1" kern="1200" dirty="0">
          <a:solidFill>
            <a:schemeClr val="accent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p:titleStyle>
    <p:body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D41741-3C55-4FF2-B935-2BF17D5A8672}"/>
              </a:ext>
            </a:extLst>
          </p:cNvPr>
          <p:cNvGraphicFramePr>
            <a:graphicFrameLocks noChangeAspect="1"/>
          </p:cNvGraphicFramePr>
          <p:nvPr userDrawn="1">
            <p:custDataLst>
              <p:tags r:id="rId10"/>
            </p:custDataLst>
            <p:extLst>
              <p:ext uri="{D42A27DB-BD31-4B8C-83A1-F6EECF244321}">
                <p14:modId xmlns:p14="http://schemas.microsoft.com/office/powerpoint/2010/main" val="196072156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6" name="Object 5" hidden="1">
                        <a:extLst>
                          <a:ext uri="{FF2B5EF4-FFF2-40B4-BE49-F238E27FC236}">
                            <a16:creationId xmlns:a16="http://schemas.microsoft.com/office/drawing/2014/main" id="{20D41741-3C55-4FF2-B935-2BF17D5A867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6922DEA-D390-4719-9146-4F935001CF26}"/>
              </a:ext>
            </a:extLst>
          </p:cNvPr>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9" name="Rectangle 8">
            <a:extLst>
              <a:ext uri="{FF2B5EF4-FFF2-40B4-BE49-F238E27FC236}">
                <a16:creationId xmlns:a16="http://schemas.microsoft.com/office/drawing/2014/main" id="{76B50372-B98E-4E9D-A9E0-E7BA1B31D3E0}"/>
              </a:ext>
            </a:extLst>
          </p:cNvPr>
          <p:cNvSpPr/>
          <p:nvPr userDrawn="1"/>
        </p:nvSpPr>
        <p:spPr bwMode="invGray">
          <a:xfrm>
            <a:off x="0" y="6500825"/>
            <a:ext cx="12192000" cy="365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dirty="0">
              <a:latin typeface="Segoe UI" panose="020B0502040204020203" pitchFamily="34" charset="0"/>
              <a:cs typeface="Segoe UI" panose="020B0502040204020203" pitchFamily="34" charset="0"/>
              <a:sym typeface="Segoe UI" panose="020B0502040204020203" pitchFamily="34" charset="0"/>
            </a:endParaRPr>
          </a:p>
        </p:txBody>
      </p:sp>
      <p:sp>
        <p:nvSpPr>
          <p:cNvPr id="2" name="Title Placeholder 1"/>
          <p:cNvSpPr>
            <a:spLocks noGrp="1"/>
          </p:cNvSpPr>
          <p:nvPr>
            <p:ph type="title"/>
          </p:nvPr>
        </p:nvSpPr>
        <p:spPr>
          <a:xfrm>
            <a:off x="609601" y="0"/>
            <a:ext cx="8946033" cy="1143000"/>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621101" y="1595888"/>
            <a:ext cx="11024659" cy="47618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Box 10">
            <a:extLst>
              <a:ext uri="{FF2B5EF4-FFF2-40B4-BE49-F238E27FC236}">
                <a16:creationId xmlns:a16="http://schemas.microsoft.com/office/drawing/2014/main" id="{44A9172F-E0DB-442C-B75E-6FAC862482A2}"/>
              </a:ext>
            </a:extLst>
          </p:cNvPr>
          <p:cNvSpPr txBox="1"/>
          <p:nvPr userDrawn="1"/>
        </p:nvSpPr>
        <p:spPr bwMode="invGray">
          <a:xfrm>
            <a:off x="272960" y="6564126"/>
            <a:ext cx="4100632"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rPr>
              <a:t>© 2025 Greeley. All Rights Reserved.</a:t>
            </a:r>
          </a:p>
        </p:txBody>
      </p:sp>
      <p:sp>
        <p:nvSpPr>
          <p:cNvPr id="23" name="TextBox 22">
            <a:extLst>
              <a:ext uri="{FF2B5EF4-FFF2-40B4-BE49-F238E27FC236}">
                <a16:creationId xmlns:a16="http://schemas.microsoft.com/office/drawing/2014/main" id="{0A03B2EF-5985-4828-B191-32F0EBA7CD2B}"/>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rPr>
              <a:t>Page </a:t>
            </a:r>
            <a:fld id="{7B71ACC0-F869-49CE-AD63-26A4A0FC4B00}" type="slidenum">
              <a:rPr lang="en-US" sz="900" smtClean="0">
                <a:solidFill>
                  <a:schemeClr val="bg1"/>
                </a:solidFill>
                <a:latin typeface="Segoe UI" panose="020B0502040204020203" pitchFamily="34" charset="0"/>
                <a:cs typeface="Segoe UI" panose="020B0502040204020203" pitchFamily="34" charset="0"/>
                <a:sym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339607985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6" r:id="rId7"/>
    <p:sldLayoutId id="2147483907" r:id="rId8"/>
  </p:sldLayoutIdLst>
  <p:hf hdr="0"/>
  <p:txStyles>
    <p:titleStyle>
      <a:lvl1pPr marL="0" algn="l" defTabSz="914400" rtl="0" eaLnBrk="1" latinLnBrk="0" hangingPunct="1">
        <a:lnSpc>
          <a:spcPct val="108000"/>
        </a:lnSpc>
        <a:spcBef>
          <a:spcPct val="0"/>
        </a:spcBef>
        <a:buNone/>
        <a:defRPr lang="en-US" sz="2400" b="1" kern="1200" dirty="0">
          <a:solidFill>
            <a:schemeClr val="accent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p:titleStyle>
    <p:body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D41741-3C55-4FF2-B935-2BF17D5A8672}"/>
              </a:ext>
            </a:extLst>
          </p:cNvPr>
          <p:cNvGraphicFramePr>
            <a:graphicFrameLocks noChangeAspect="1"/>
          </p:cNvGraphicFramePr>
          <p:nvPr userDrawn="1">
            <p:custDataLst>
              <p:tags r:id="rId11"/>
            </p:custDataLst>
            <p:extLst>
              <p:ext uri="{D42A27DB-BD31-4B8C-83A1-F6EECF244321}">
                <p14:modId xmlns:p14="http://schemas.microsoft.com/office/powerpoint/2010/main" val="95873593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3" imgW="344" imgH="344" progId="TCLayout.ActiveDocument.1">
                  <p:embed/>
                </p:oleObj>
              </mc:Choice>
              <mc:Fallback>
                <p:oleObj name="think-cell Slide" r:id="rId13" imgW="344" imgH="344" progId="TCLayout.ActiveDocument.1">
                  <p:embed/>
                  <p:pic>
                    <p:nvPicPr>
                      <p:cNvPr id="6" name="Object 5" hidden="1">
                        <a:extLst>
                          <a:ext uri="{FF2B5EF4-FFF2-40B4-BE49-F238E27FC236}">
                            <a16:creationId xmlns:a16="http://schemas.microsoft.com/office/drawing/2014/main" id="{20D41741-3C55-4FF2-B935-2BF17D5A8672}"/>
                          </a:ext>
                        </a:extLst>
                      </p:cNvPr>
                      <p:cNvPicPr/>
                      <p:nvPr/>
                    </p:nvPicPr>
                    <p:blipFill>
                      <a:blip r:embed="rId14"/>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6922DEA-D390-4719-9146-4F935001CF26}"/>
              </a:ext>
            </a:extLst>
          </p:cNvPr>
          <p:cNvSpPr/>
          <p:nvPr userDrawn="1">
            <p:custDataLst>
              <p:tags r:id="rId1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cs typeface="Verdana" panose="020B0604030504040204" pitchFamily="34" charset="0"/>
              <a:sym typeface="Segoe UI" panose="020B0502040204020203" pitchFamily="34" charset="0"/>
            </a:endParaRPr>
          </a:p>
        </p:txBody>
      </p:sp>
      <p:sp>
        <p:nvSpPr>
          <p:cNvPr id="9" name="Rectangle 8">
            <a:extLst>
              <a:ext uri="{FF2B5EF4-FFF2-40B4-BE49-F238E27FC236}">
                <a16:creationId xmlns:a16="http://schemas.microsoft.com/office/drawing/2014/main" id="{76B50372-B98E-4E9D-A9E0-E7BA1B31D3E0}"/>
              </a:ext>
            </a:extLst>
          </p:cNvPr>
          <p:cNvSpPr/>
          <p:nvPr userDrawn="1"/>
        </p:nvSpPr>
        <p:spPr bwMode="invGray">
          <a:xfrm>
            <a:off x="0" y="6500825"/>
            <a:ext cx="12192000" cy="365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dirty="0"/>
          </a:p>
        </p:txBody>
      </p:sp>
      <p:sp>
        <p:nvSpPr>
          <p:cNvPr id="2" name="Title Placeholder 1"/>
          <p:cNvSpPr>
            <a:spLocks noGrp="1"/>
          </p:cNvSpPr>
          <p:nvPr>
            <p:ph type="title"/>
          </p:nvPr>
        </p:nvSpPr>
        <p:spPr>
          <a:xfrm>
            <a:off x="609601" y="0"/>
            <a:ext cx="8946033" cy="1143000"/>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621101" y="1595888"/>
            <a:ext cx="11024659" cy="47618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Box 10">
            <a:extLst>
              <a:ext uri="{FF2B5EF4-FFF2-40B4-BE49-F238E27FC236}">
                <a16:creationId xmlns:a16="http://schemas.microsoft.com/office/drawing/2014/main" id="{44A9172F-E0DB-442C-B75E-6FAC862482A2}"/>
              </a:ext>
            </a:extLst>
          </p:cNvPr>
          <p:cNvSpPr txBox="1"/>
          <p:nvPr userDrawn="1"/>
        </p:nvSpPr>
        <p:spPr bwMode="invGray">
          <a:xfrm>
            <a:off x="272960" y="6564126"/>
            <a:ext cx="4100632"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j-lt"/>
              </a:rPr>
              <a:t>© 2025 Greeley. All Rights Reserved.</a:t>
            </a:r>
          </a:p>
        </p:txBody>
      </p:sp>
      <p:sp>
        <p:nvSpPr>
          <p:cNvPr id="23" name="TextBox 22">
            <a:extLst>
              <a:ext uri="{FF2B5EF4-FFF2-40B4-BE49-F238E27FC236}">
                <a16:creationId xmlns:a16="http://schemas.microsoft.com/office/drawing/2014/main" id="{0A03B2EF-5985-4828-B191-32F0EBA7CD2B}"/>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j-lt"/>
              </a:rPr>
              <a:t>Page </a:t>
            </a:r>
            <a:fld id="{7B71ACC0-F869-49CE-AD63-26A4A0FC4B00}" type="slidenum">
              <a:rPr lang="en-US" sz="900" smtClean="0">
                <a:solidFill>
                  <a:schemeClr val="bg1"/>
                </a:solidFill>
                <a:latin typeface="+mj-lt"/>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latin typeface="+mj-lt"/>
            </a:endParaRPr>
          </a:p>
        </p:txBody>
      </p:sp>
    </p:spTree>
    <p:extLst>
      <p:ext uri="{BB962C8B-B14F-4D97-AF65-F5344CB8AC3E}">
        <p14:creationId xmlns:p14="http://schemas.microsoft.com/office/powerpoint/2010/main" val="353365668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Lst>
  <p:hf hdr="0"/>
  <p:txStyles>
    <p:titleStyle>
      <a:lvl1pPr marL="0" algn="l" defTabSz="914400" rtl="0" eaLnBrk="1" latinLnBrk="0" hangingPunct="1">
        <a:lnSpc>
          <a:spcPct val="108000"/>
        </a:lnSpc>
        <a:spcBef>
          <a:spcPct val="0"/>
        </a:spcBef>
        <a:buNone/>
        <a:defRPr lang="en-US" sz="2400" b="1" kern="1200" dirty="0">
          <a:solidFill>
            <a:schemeClr val="accent1"/>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ags" Target="../tags/tag86.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55.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8.xml"/><Relationship Id="rId1" Type="http://schemas.openxmlformats.org/officeDocument/2006/relationships/tags" Target="../tags/tag94.xml"/><Relationship Id="rId5" Type="http://schemas.openxmlformats.org/officeDocument/2006/relationships/image" Target="../media/image1.emf"/><Relationship Id="rId4" Type="http://schemas.openxmlformats.org/officeDocument/2006/relationships/oleObject" Target="../embeddings/oleObject63.bin"/></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0.xml"/><Relationship Id="rId7"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tags" Target="../tags/tag95.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64.bin"/><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1.xml"/><Relationship Id="rId7"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tags" Target="../tags/tag96.xml"/><Relationship Id="rId6" Type="http://schemas.openxmlformats.org/officeDocument/2006/relationships/image" Target="../media/image34.png"/><Relationship Id="rId5" Type="http://schemas.openxmlformats.org/officeDocument/2006/relationships/image" Target="../media/image1.emf"/><Relationship Id="rId10" Type="http://schemas.openxmlformats.org/officeDocument/2006/relationships/image" Target="../media/image38.png"/><Relationship Id="rId4" Type="http://schemas.openxmlformats.org/officeDocument/2006/relationships/oleObject" Target="../embeddings/oleObject65.bin"/><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2.xml"/><Relationship Id="rId7"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tags" Target="../tags/tag9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1.emf"/><Relationship Id="rId10" Type="http://schemas.openxmlformats.org/officeDocument/2006/relationships/image" Target="../media/image38.png"/><Relationship Id="rId4" Type="http://schemas.openxmlformats.org/officeDocument/2006/relationships/oleObject" Target="../embeddings/oleObject66.bin"/><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notesSlide" Target="../notesSlides/notesSlide13.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slideLayout" Target="../slideLayouts/slideLayout14.xml"/><Relationship Id="rId1" Type="http://schemas.openxmlformats.org/officeDocument/2006/relationships/tags" Target="../tags/tag9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1.emf"/><Relationship Id="rId10" Type="http://schemas.openxmlformats.org/officeDocument/2006/relationships/image" Target="../media/image38.png"/><Relationship Id="rId4" Type="http://schemas.openxmlformats.org/officeDocument/2006/relationships/oleObject" Target="../embeddings/oleObject67.bin"/><Relationship Id="rId9" Type="http://schemas.openxmlformats.org/officeDocument/2006/relationships/image" Target="../media/image37.png"/><Relationship Id="rId14"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99.xml"/><Relationship Id="rId5" Type="http://schemas.openxmlformats.org/officeDocument/2006/relationships/image" Target="../media/image1.emf"/><Relationship Id="rId4" Type="http://schemas.openxmlformats.org/officeDocument/2006/relationships/oleObject" Target="../embeddings/oleObject6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00.xml"/><Relationship Id="rId5" Type="http://schemas.openxmlformats.org/officeDocument/2006/relationships/image" Target="../media/image1.emf"/><Relationship Id="rId4" Type="http://schemas.openxmlformats.org/officeDocument/2006/relationships/oleObject" Target="../embeddings/oleObject6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101.xml"/><Relationship Id="rId5" Type="http://schemas.openxmlformats.org/officeDocument/2006/relationships/image" Target="../media/image1.emf"/><Relationship Id="rId4" Type="http://schemas.openxmlformats.org/officeDocument/2006/relationships/oleObject" Target="../embeddings/oleObject7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102.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7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103.xml"/><Relationship Id="rId5" Type="http://schemas.openxmlformats.org/officeDocument/2006/relationships/image" Target="../media/image1.emf"/><Relationship Id="rId4" Type="http://schemas.openxmlformats.org/officeDocument/2006/relationships/oleObject" Target="../embeddings/oleObject72.bin"/></Relationships>
</file>

<file path=ppt/slides/_rels/slide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0.xml"/><Relationship Id="rId1" Type="http://schemas.openxmlformats.org/officeDocument/2006/relationships/tags" Target="../tags/tag104.xml"/><Relationship Id="rId5" Type="http://schemas.openxmlformats.org/officeDocument/2006/relationships/image" Target="../media/image43.emf"/><Relationship Id="rId4" Type="http://schemas.openxmlformats.org/officeDocument/2006/relationships/oleObject" Target="../embeddings/oleObject7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105.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7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106.xml"/><Relationship Id="rId5" Type="http://schemas.openxmlformats.org/officeDocument/2006/relationships/image" Target="../media/image1.emf"/><Relationship Id="rId4" Type="http://schemas.openxmlformats.org/officeDocument/2006/relationships/oleObject" Target="../embeddings/oleObject7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107.xml"/><Relationship Id="rId5" Type="http://schemas.openxmlformats.org/officeDocument/2006/relationships/image" Target="../media/image1.emf"/><Relationship Id="rId4" Type="http://schemas.openxmlformats.org/officeDocument/2006/relationships/oleObject" Target="../embeddings/oleObject7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108.xml"/><Relationship Id="rId5" Type="http://schemas.openxmlformats.org/officeDocument/2006/relationships/image" Target="../media/image1.emf"/><Relationship Id="rId4" Type="http://schemas.openxmlformats.org/officeDocument/2006/relationships/oleObject" Target="../embeddings/oleObject7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6.xml"/><Relationship Id="rId1" Type="http://schemas.openxmlformats.org/officeDocument/2006/relationships/tags" Target="../tags/tag109.xml"/><Relationship Id="rId5" Type="http://schemas.openxmlformats.org/officeDocument/2006/relationships/image" Target="../media/image29.emf"/><Relationship Id="rId4" Type="http://schemas.openxmlformats.org/officeDocument/2006/relationships/oleObject" Target="../embeddings/oleObject7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xml"/><Relationship Id="rId1" Type="http://schemas.openxmlformats.org/officeDocument/2006/relationships/tags" Target="../tags/tag110.xml"/><Relationship Id="rId5" Type="http://schemas.openxmlformats.org/officeDocument/2006/relationships/image" Target="../media/image29.emf"/><Relationship Id="rId4"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xml"/><Relationship Id="rId1" Type="http://schemas.openxmlformats.org/officeDocument/2006/relationships/tags" Target="../tags/tag111.xml"/><Relationship Id="rId5" Type="http://schemas.openxmlformats.org/officeDocument/2006/relationships/image" Target="../media/image1.emf"/><Relationship Id="rId4" Type="http://schemas.openxmlformats.org/officeDocument/2006/relationships/oleObject" Target="../embeddings/oleObject8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4.xml"/><Relationship Id="rId1" Type="http://schemas.openxmlformats.org/officeDocument/2006/relationships/tags" Target="../tags/tag112.xml"/><Relationship Id="rId5" Type="http://schemas.openxmlformats.org/officeDocument/2006/relationships/image" Target="../media/image1.emf"/><Relationship Id="rId4" Type="http://schemas.openxmlformats.org/officeDocument/2006/relationships/oleObject" Target="../embeddings/oleObject8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87.xml"/><Relationship Id="rId5" Type="http://schemas.openxmlformats.org/officeDocument/2006/relationships/image" Target="../media/image1.emf"/><Relationship Id="rId4" Type="http://schemas.openxmlformats.org/officeDocument/2006/relationships/oleObject" Target="../embeddings/oleObject56.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tags" Target="../tags/tag113.xml"/><Relationship Id="rId5" Type="http://schemas.openxmlformats.org/officeDocument/2006/relationships/image" Target="../media/image1.emf"/><Relationship Id="rId4" Type="http://schemas.openxmlformats.org/officeDocument/2006/relationships/oleObject" Target="../embeddings/oleObject8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114.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8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115.xml"/><Relationship Id="rId5" Type="http://schemas.openxmlformats.org/officeDocument/2006/relationships/image" Target="../media/image1.emf"/><Relationship Id="rId4" Type="http://schemas.openxmlformats.org/officeDocument/2006/relationships/oleObject" Target="../embeddings/oleObject8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116.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8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ags" Target="../tags/tag117.xml"/><Relationship Id="rId5" Type="http://schemas.openxmlformats.org/officeDocument/2006/relationships/image" Target="../media/image1.emf"/><Relationship Id="rId4" Type="http://schemas.openxmlformats.org/officeDocument/2006/relationships/oleObject" Target="../embeddings/oleObject8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118.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8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tags" Target="../tags/tag119.xml"/><Relationship Id="rId5" Type="http://schemas.openxmlformats.org/officeDocument/2006/relationships/image" Target="../media/image1.emf"/><Relationship Id="rId4" Type="http://schemas.openxmlformats.org/officeDocument/2006/relationships/oleObject" Target="../embeddings/oleObject8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2.xml"/><Relationship Id="rId1" Type="http://schemas.openxmlformats.org/officeDocument/2006/relationships/tags" Target="../tags/tag120.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8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2.xml"/><Relationship Id="rId1" Type="http://schemas.openxmlformats.org/officeDocument/2006/relationships/tags" Target="../tags/tag121.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9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2.xml"/><Relationship Id="rId1" Type="http://schemas.openxmlformats.org/officeDocument/2006/relationships/tags" Target="../tags/tag122.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9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88.xml"/><Relationship Id="rId5" Type="http://schemas.openxmlformats.org/officeDocument/2006/relationships/image" Target="../media/image1.emf"/><Relationship Id="rId4" Type="http://schemas.openxmlformats.org/officeDocument/2006/relationships/oleObject" Target="../embeddings/oleObject57.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9.xml"/><Relationship Id="rId1" Type="http://schemas.openxmlformats.org/officeDocument/2006/relationships/tags" Target="../tags/tag123.xml"/><Relationship Id="rId5" Type="http://schemas.openxmlformats.org/officeDocument/2006/relationships/image" Target="../media/image1.emf"/><Relationship Id="rId4" Type="http://schemas.openxmlformats.org/officeDocument/2006/relationships/oleObject" Target="../embeddings/oleObject9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5.svg"/><Relationship Id="rId2" Type="http://schemas.openxmlformats.org/officeDocument/2006/relationships/slideLayout" Target="../slideLayouts/slideLayout19.xml"/><Relationship Id="rId1" Type="http://schemas.openxmlformats.org/officeDocument/2006/relationships/tags" Target="../tags/tag124.xml"/><Relationship Id="rId6" Type="http://schemas.openxmlformats.org/officeDocument/2006/relationships/image" Target="../media/image44.png"/><Relationship Id="rId5" Type="http://schemas.openxmlformats.org/officeDocument/2006/relationships/image" Target="../media/image1.emf"/><Relationship Id="rId4" Type="http://schemas.openxmlformats.org/officeDocument/2006/relationships/oleObject" Target="../embeddings/oleObject9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6.png"/><Relationship Id="rId2" Type="http://schemas.openxmlformats.org/officeDocument/2006/relationships/slideLayout" Target="../slideLayouts/slideLayout22.xml"/><Relationship Id="rId1" Type="http://schemas.openxmlformats.org/officeDocument/2006/relationships/tags" Target="../tags/tag125.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9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2.xml"/><Relationship Id="rId1" Type="http://schemas.openxmlformats.org/officeDocument/2006/relationships/tags" Target="../tags/tag126.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9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9.xml"/><Relationship Id="rId1" Type="http://schemas.openxmlformats.org/officeDocument/2006/relationships/tags" Target="../tags/tag127.xml"/><Relationship Id="rId5" Type="http://schemas.openxmlformats.org/officeDocument/2006/relationships/image" Target="../media/image1.emf"/><Relationship Id="rId4" Type="http://schemas.openxmlformats.org/officeDocument/2006/relationships/oleObject" Target="../embeddings/oleObject9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2.xml"/><Relationship Id="rId1" Type="http://schemas.openxmlformats.org/officeDocument/2006/relationships/tags" Target="../tags/tag128.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9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6.xml"/><Relationship Id="rId1" Type="http://schemas.openxmlformats.org/officeDocument/2006/relationships/tags" Target="../tags/tag129.xml"/><Relationship Id="rId6" Type="http://schemas.openxmlformats.org/officeDocument/2006/relationships/image" Target="../media/image47.jpeg"/><Relationship Id="rId5" Type="http://schemas.openxmlformats.org/officeDocument/2006/relationships/image" Target="../media/image1.emf"/><Relationship Id="rId4" Type="http://schemas.openxmlformats.org/officeDocument/2006/relationships/oleObject" Target="../embeddings/oleObject9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9.xml"/><Relationship Id="rId1" Type="http://schemas.openxmlformats.org/officeDocument/2006/relationships/tags" Target="../tags/tag130.xml"/><Relationship Id="rId5" Type="http://schemas.openxmlformats.org/officeDocument/2006/relationships/image" Target="../media/image1.emf"/><Relationship Id="rId4" Type="http://schemas.openxmlformats.org/officeDocument/2006/relationships/oleObject" Target="../embeddings/oleObject9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9.xml"/><Relationship Id="rId1" Type="http://schemas.openxmlformats.org/officeDocument/2006/relationships/tags" Target="../tags/tag131.xml"/><Relationship Id="rId5" Type="http://schemas.openxmlformats.org/officeDocument/2006/relationships/image" Target="../media/image48.emf"/><Relationship Id="rId4" Type="http://schemas.openxmlformats.org/officeDocument/2006/relationships/oleObject" Target="../embeddings/oleObject100.bin"/></Relationships>
</file>

<file path=ppt/slides/_rels/slide49.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notesSlide" Target="../notesSlides/notesSlide47.xml"/><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slideLayout" Target="../slideLayouts/slideLayout44.xml"/><Relationship Id="rId1" Type="http://schemas.openxmlformats.org/officeDocument/2006/relationships/tags" Target="../tags/tag13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1.emf"/><Relationship Id="rId10" Type="http://schemas.openxmlformats.org/officeDocument/2006/relationships/image" Target="../media/image53.svg"/><Relationship Id="rId4" Type="http://schemas.openxmlformats.org/officeDocument/2006/relationships/oleObject" Target="../embeddings/oleObject101.bin"/><Relationship Id="rId9" Type="http://schemas.openxmlformats.org/officeDocument/2006/relationships/image" Target="../media/image52.png"/><Relationship Id="rId14" Type="http://schemas.openxmlformats.org/officeDocument/2006/relationships/image" Target="../media/image57.sv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4.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slideLayout" Target="../slideLayouts/slideLayout14.xml"/><Relationship Id="rId1" Type="http://schemas.openxmlformats.org/officeDocument/2006/relationships/tags" Target="../tags/tag89.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1.emf"/><Relationship Id="rId10" Type="http://schemas.openxmlformats.org/officeDocument/2006/relationships/image" Target="../media/image38.png"/><Relationship Id="rId4" Type="http://schemas.openxmlformats.org/officeDocument/2006/relationships/oleObject" Target="../embeddings/oleObject58.bin"/><Relationship Id="rId9" Type="http://schemas.openxmlformats.org/officeDocument/2006/relationships/image" Target="../media/image37.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4.xml"/><Relationship Id="rId1" Type="http://schemas.openxmlformats.org/officeDocument/2006/relationships/tags" Target="../tags/tag133.xml"/><Relationship Id="rId5" Type="http://schemas.openxmlformats.org/officeDocument/2006/relationships/image" Target="../media/image1.emf"/><Relationship Id="rId4" Type="http://schemas.openxmlformats.org/officeDocument/2006/relationships/oleObject" Target="../embeddings/oleObject10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6.xml"/><Relationship Id="rId1" Type="http://schemas.openxmlformats.org/officeDocument/2006/relationships/tags" Target="../tags/tag134.xml"/><Relationship Id="rId5" Type="http://schemas.openxmlformats.org/officeDocument/2006/relationships/image" Target="../media/image14.emf"/><Relationship Id="rId4" Type="http://schemas.openxmlformats.org/officeDocument/2006/relationships/oleObject" Target="../embeddings/oleObject103.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34.xml"/><Relationship Id="rId1" Type="http://schemas.openxmlformats.org/officeDocument/2006/relationships/tags" Target="../tags/tag135.xml"/><Relationship Id="rId4" Type="http://schemas.openxmlformats.org/officeDocument/2006/relationships/image" Target="../media/image14.emf"/></Relationships>
</file>

<file path=ppt/slides/_rels/slide5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7.xml"/><Relationship Id="rId5" Type="http://schemas.openxmlformats.org/officeDocument/2006/relationships/image" Target="../media/image58.jpe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90.xml"/><Relationship Id="rId5" Type="http://schemas.openxmlformats.org/officeDocument/2006/relationships/image" Target="../media/image29.emf"/><Relationship Id="rId4" Type="http://schemas.openxmlformats.org/officeDocument/2006/relationships/oleObject" Target="../embeddings/oleObject5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tags" Target="../tags/tag91.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60.bin"/></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7.xml"/><Relationship Id="rId7"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tags" Target="../tags/tag92.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6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6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9C458F7-C7CF-47EB-837B-61C136AF3C8B}"/>
              </a:ext>
            </a:extLst>
          </p:cNvPr>
          <p:cNvGraphicFramePr>
            <a:graphicFrameLocks noChangeAspect="1"/>
          </p:cNvGraphicFramePr>
          <p:nvPr>
            <p:custDataLst>
              <p:tags r:id="rId1"/>
            </p:custDataLst>
            <p:extLst>
              <p:ext uri="{D42A27DB-BD31-4B8C-83A1-F6EECF244321}">
                <p14:modId xmlns:p14="http://schemas.microsoft.com/office/powerpoint/2010/main" val="4139430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5" name="Object 4" hidden="1">
                        <a:extLst>
                          <a:ext uri="{FF2B5EF4-FFF2-40B4-BE49-F238E27FC236}">
                            <a16:creationId xmlns:a16="http://schemas.microsoft.com/office/drawing/2014/main" id="{B9C458F7-C7CF-47EB-837B-61C136AF3C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C02C40F4-157F-4233-B4B5-8A5B2E869835}"/>
              </a:ext>
            </a:extLst>
          </p:cNvPr>
          <p:cNvSpPr>
            <a:spLocks noGrp="1"/>
          </p:cNvSpPr>
          <p:nvPr>
            <p:ph type="subTitle" idx="1"/>
          </p:nvPr>
        </p:nvSpPr>
        <p:spPr>
          <a:xfrm>
            <a:off x="745694" y="3766194"/>
            <a:ext cx="6240322" cy="701021"/>
          </a:xfrm>
        </p:spPr>
        <p:txBody>
          <a:bodyPr vert="horz" lIns="91440" tIns="45720" rIns="91440" bIns="45720" rtlCol="0" anchor="t">
            <a:noAutofit/>
          </a:bodyPr>
          <a:lstStyle/>
          <a:p>
            <a:pPr>
              <a:lnSpc>
                <a:spcPct val="100000"/>
              </a:lnSpc>
              <a:spcBef>
                <a:spcPts val="0"/>
              </a:spcBef>
              <a:spcAft>
                <a:spcPts val="0"/>
              </a:spcAft>
            </a:pPr>
            <a:r>
              <a:rPr lang="en-US" sz="2400" b="1">
                <a:latin typeface="Segoe UI Semibold"/>
                <a:cs typeface="Segoe UI Semibold"/>
              </a:rPr>
              <a:t>MAMSS Conference 2025</a:t>
            </a:r>
            <a:endParaRPr lang="en-US" sz="2400">
              <a:solidFill>
                <a:srgbClr val="000000"/>
              </a:solidFill>
              <a:latin typeface="Segoe UI Semibold"/>
              <a:cs typeface="Segoe UI Semibold"/>
            </a:endParaRPr>
          </a:p>
          <a:p>
            <a:pPr>
              <a:lnSpc>
                <a:spcPct val="100000"/>
              </a:lnSpc>
              <a:spcBef>
                <a:spcPts val="0"/>
              </a:spcBef>
              <a:spcAft>
                <a:spcPts val="0"/>
              </a:spcAft>
            </a:pPr>
            <a:r>
              <a:rPr lang="en-US" b="1">
                <a:latin typeface="Segoe UI Semibold"/>
                <a:cs typeface="Segoe UI Semibold"/>
              </a:rPr>
              <a:t>Thursday, May 15, 2025 </a:t>
            </a:r>
            <a:endParaRPr lang="en-US">
              <a:solidFill>
                <a:srgbClr val="000000"/>
              </a:solidFill>
              <a:latin typeface="Segoe UI Semibold"/>
              <a:cs typeface="Segoe UI Semibold"/>
            </a:endParaRPr>
          </a:p>
          <a:p>
            <a:pPr>
              <a:lnSpc>
                <a:spcPct val="100000"/>
              </a:lnSpc>
              <a:spcBef>
                <a:spcPts val="0"/>
              </a:spcBef>
              <a:spcAft>
                <a:spcPts val="0"/>
              </a:spcAft>
            </a:pPr>
            <a:r>
              <a:rPr lang="en-US">
                <a:latin typeface="Segoe UI Semibold"/>
                <a:cs typeface="Segoe UI Semibold"/>
              </a:rPr>
              <a:t>Presented by Sally Pelletier, CPMSM, CPCS</a:t>
            </a:r>
            <a:endParaRPr lang="en-US">
              <a:solidFill>
                <a:srgbClr val="000000"/>
              </a:solidFill>
              <a:latin typeface="Segoe UI Semibold"/>
              <a:cs typeface="Segoe UI Semibold"/>
            </a:endParaRPr>
          </a:p>
          <a:p>
            <a:endParaRPr lang="en-US" dirty="0"/>
          </a:p>
        </p:txBody>
      </p:sp>
      <p:sp>
        <p:nvSpPr>
          <p:cNvPr id="3" name="Title 2">
            <a:extLst>
              <a:ext uri="{FF2B5EF4-FFF2-40B4-BE49-F238E27FC236}">
                <a16:creationId xmlns:a16="http://schemas.microsoft.com/office/drawing/2014/main" id="{CB1DB666-4F60-4DC9-8BB5-921CFC0D6B0A}"/>
              </a:ext>
            </a:extLst>
          </p:cNvPr>
          <p:cNvSpPr>
            <a:spLocks noGrp="1"/>
          </p:cNvSpPr>
          <p:nvPr>
            <p:ph type="title"/>
          </p:nvPr>
        </p:nvSpPr>
        <p:spPr/>
        <p:txBody>
          <a:bodyPr vert="horz"/>
          <a:lstStyle/>
          <a:p>
            <a:r>
              <a:rPr lang="en-US" dirty="0"/>
              <a:t>Practitioner Competency Management</a:t>
            </a:r>
          </a:p>
        </p:txBody>
      </p:sp>
      <p:pic>
        <p:nvPicPr>
          <p:cNvPr id="6" name="Picture 5" descr="A red and white logo&#10;&#10;AI-generated content may be incorrect.">
            <a:extLst>
              <a:ext uri="{FF2B5EF4-FFF2-40B4-BE49-F238E27FC236}">
                <a16:creationId xmlns:a16="http://schemas.microsoft.com/office/drawing/2014/main" id="{FA5E8984-FB21-C562-D799-467F7959978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853488" y="3556907"/>
            <a:ext cx="2867025" cy="1485900"/>
          </a:xfrm>
          <a:prstGeom prst="rect">
            <a:avLst/>
          </a:prstGeom>
        </p:spPr>
      </p:pic>
    </p:spTree>
    <p:extLst>
      <p:ext uri="{BB962C8B-B14F-4D97-AF65-F5344CB8AC3E}">
        <p14:creationId xmlns:p14="http://schemas.microsoft.com/office/powerpoint/2010/main" val="334879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A04E7-6AA0-C00C-1245-586B1FFA436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4A3733-4CED-DDB7-9596-343606D673B1}"/>
              </a:ext>
            </a:extLst>
          </p:cNvPr>
          <p:cNvGraphicFramePr>
            <a:graphicFrameLocks noChangeAspect="1"/>
          </p:cNvGraphicFramePr>
          <p:nvPr>
            <p:custDataLst>
              <p:tags r:id="rId1"/>
            </p:custDataLst>
            <p:extLst>
              <p:ext uri="{D42A27DB-BD31-4B8C-83A1-F6EECF244321}">
                <p14:modId xmlns:p14="http://schemas.microsoft.com/office/powerpoint/2010/main" val="3658991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think-cell data - do not delete" hidden="1">
                        <a:extLst>
                          <a:ext uri="{FF2B5EF4-FFF2-40B4-BE49-F238E27FC236}">
                            <a16:creationId xmlns:a16="http://schemas.microsoft.com/office/drawing/2014/main" id="{614A3733-4CED-DDB7-9596-343606D673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14">
            <a:extLst>
              <a:ext uri="{FF2B5EF4-FFF2-40B4-BE49-F238E27FC236}">
                <a16:creationId xmlns:a16="http://schemas.microsoft.com/office/drawing/2014/main" id="{6B0D5E00-6831-3CD3-B86E-3F593062279A}"/>
              </a:ext>
            </a:extLst>
          </p:cNvPr>
          <p:cNvSpPr/>
          <p:nvPr/>
        </p:nvSpPr>
        <p:spPr>
          <a:xfrm>
            <a:off x="0" y="-23445"/>
            <a:ext cx="4318737" cy="6542998"/>
          </a:xfrm>
          <a:prstGeom prst="rect">
            <a:avLst/>
          </a:prstGeom>
          <a:solidFill>
            <a:schemeClr val="accent1"/>
          </a:solidFill>
          <a:ln w="12700">
            <a:miter lim="400000"/>
          </a:ln>
        </p:spPr>
        <p:txBody>
          <a:bodyPr lIns="45719" rIns="45719" anchor="ctr"/>
          <a:lstStyle/>
          <a:p>
            <a:pPr algn="ctr">
              <a:defRPr>
                <a:solidFill>
                  <a:srgbClr val="FFFFFF"/>
                </a:solidFill>
                <a:latin typeface="Segoe UI"/>
                <a:ea typeface="Segoe UI"/>
                <a:cs typeface="Segoe UI"/>
                <a:sym typeface="Segoe UI"/>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6" name="Title 1">
            <a:extLst>
              <a:ext uri="{FF2B5EF4-FFF2-40B4-BE49-F238E27FC236}">
                <a16:creationId xmlns:a16="http://schemas.microsoft.com/office/drawing/2014/main" id="{0937F84F-8261-067F-465E-EA9CEFE14535}"/>
              </a:ext>
            </a:extLst>
          </p:cNvPr>
          <p:cNvSpPr txBox="1">
            <a:spLocks/>
          </p:cNvSpPr>
          <p:nvPr/>
        </p:nvSpPr>
        <p:spPr bwMode="black">
          <a:xfrm>
            <a:off x="141110" y="2355436"/>
            <a:ext cx="3900312" cy="1708048"/>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sz="4400" i="1" dirty="0">
                <a:solidFill>
                  <a:schemeClr val="accent4"/>
                </a:solidFill>
                <a:latin typeface="Segoe UI" panose="020B0502040204020203" pitchFamily="34" charset="0"/>
                <a:cs typeface="Segoe UI" panose="020B0502040204020203" pitchFamily="34" charset="0"/>
                <a:sym typeface="Segoe UI" panose="020B0502040204020203" pitchFamily="34" charset="0"/>
              </a:rPr>
              <a:t>Communicating</a:t>
            </a:r>
            <a:r>
              <a:rPr lang="en-US" sz="4400" i="1" dirty="0">
                <a:solidFill>
                  <a:schemeClr val="accent2"/>
                </a:solidFill>
                <a:latin typeface="Segoe UI" panose="020B0502040204020203" pitchFamily="34" charset="0"/>
                <a:cs typeface="Segoe UI" panose="020B0502040204020203" pitchFamily="34" charset="0"/>
                <a:sym typeface="Segoe UI" panose="020B0502040204020203" pitchFamily="34" charset="0"/>
              </a:rPr>
              <a:t> </a:t>
            </a:r>
            <a:r>
              <a:rPr lang="en-US" sz="4400" dirty="0">
                <a:solidFill>
                  <a:schemeClr val="bg2"/>
                </a:solidFill>
                <a:latin typeface="Segoe UI" panose="020B0502040204020203" pitchFamily="34" charset="0"/>
                <a:cs typeface="Segoe UI" panose="020B0502040204020203" pitchFamily="34" charset="0"/>
                <a:sym typeface="Segoe UI" panose="020B0502040204020203" pitchFamily="34" charset="0"/>
              </a:rPr>
              <a:t>performance expectations </a:t>
            </a:r>
          </a:p>
        </p:txBody>
      </p:sp>
      <p:sp>
        <p:nvSpPr>
          <p:cNvPr id="7" name="Content Placeholder 3">
            <a:extLst>
              <a:ext uri="{FF2B5EF4-FFF2-40B4-BE49-F238E27FC236}">
                <a16:creationId xmlns:a16="http://schemas.microsoft.com/office/drawing/2014/main" id="{2C2CBD62-0BA2-F103-FF5D-F3034B7ACBAB}"/>
              </a:ext>
            </a:extLst>
          </p:cNvPr>
          <p:cNvSpPr txBox="1">
            <a:spLocks/>
          </p:cNvSpPr>
          <p:nvPr/>
        </p:nvSpPr>
        <p:spPr>
          <a:xfrm>
            <a:off x="4630613" y="226456"/>
            <a:ext cx="6862145" cy="2743199"/>
          </a:xfrm>
          <a:prstGeom prst="rect">
            <a:avLst/>
          </a:prstGeom>
        </p:spPr>
        <p:txBody>
          <a:bodyPr vert="horz" lIns="91440" tIns="45720" rIns="91440" bIns="45720" rtlCol="0">
            <a:noAutofit/>
          </a:bodyPr>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solidFill>
                  <a:schemeClr val="accent1"/>
                </a:solidFill>
                <a:latin typeface="Segoe UI Semibold" panose="020B0702040204020203" pitchFamily="34" charset="0"/>
                <a:cs typeface="Segoe UI Semibold" panose="020B0702040204020203" pitchFamily="34" charset="0"/>
                <a:sym typeface="Segoe UI" panose="020B0502040204020203" pitchFamily="34" charset="0"/>
              </a:rPr>
              <a:t>Methods of sharing expectations with the medical staff:</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Initial appointment </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Employment agreement (collaboration with HR and Legal) </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Orientation </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Completion of Initial FPPE </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Reappointment</a:t>
            </a:r>
          </a:p>
        </p:txBody>
      </p:sp>
      <p:sp>
        <p:nvSpPr>
          <p:cNvPr id="2" name="Content Placeholder 3">
            <a:extLst>
              <a:ext uri="{FF2B5EF4-FFF2-40B4-BE49-F238E27FC236}">
                <a16:creationId xmlns:a16="http://schemas.microsoft.com/office/drawing/2014/main" id="{A4C3CC37-EA4D-4EF9-0FDD-BD2B31BE86DE}"/>
              </a:ext>
            </a:extLst>
          </p:cNvPr>
          <p:cNvSpPr txBox="1">
            <a:spLocks/>
          </p:cNvSpPr>
          <p:nvPr/>
        </p:nvSpPr>
        <p:spPr>
          <a:xfrm>
            <a:off x="4630613" y="3229853"/>
            <a:ext cx="6862145" cy="2743199"/>
          </a:xfrm>
          <a:prstGeom prst="rect">
            <a:avLst/>
          </a:prstGeom>
        </p:spPr>
        <p:txBody>
          <a:bodyPr vert="horz" lIns="91440" tIns="45720" rIns="91440" bIns="45720" rtlCol="0">
            <a:noAutofit/>
          </a:bodyPr>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solidFill>
                  <a:schemeClr val="accent1"/>
                </a:solidFill>
                <a:latin typeface="Segoe UI Semibold" panose="020B0702040204020203" pitchFamily="34" charset="0"/>
                <a:cs typeface="Segoe UI Semibold" panose="020B0702040204020203" pitchFamily="34" charset="0"/>
                <a:sym typeface="Segoe UI" panose="020B0502040204020203" pitchFamily="34" charset="0"/>
              </a:rPr>
              <a:t>Other ideas for general communication: </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TV/monitors in high-traffic areas for medical staff </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Newsletters </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Department meetings </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Medical staff meetings </a:t>
            </a:r>
          </a:p>
          <a:p>
            <a:pPr>
              <a:buClr>
                <a:srgbClr val="7CAF2A"/>
              </a:buClr>
            </a:pPr>
            <a:r>
              <a:rPr lang="en-US" sz="1800" dirty="0">
                <a:latin typeface="Segoe UI" panose="020B0502040204020203" pitchFamily="34" charset="0"/>
                <a:cs typeface="Segoe UI" panose="020B0502040204020203" pitchFamily="34" charset="0"/>
                <a:sym typeface="Segoe UI" panose="020B0502040204020203" pitchFamily="34" charset="0"/>
              </a:rPr>
              <a:t>Scorecards </a:t>
            </a:r>
          </a:p>
        </p:txBody>
      </p:sp>
    </p:spTree>
    <p:extLst>
      <p:ext uri="{BB962C8B-B14F-4D97-AF65-F5344CB8AC3E}">
        <p14:creationId xmlns:p14="http://schemas.microsoft.com/office/powerpoint/2010/main" val="224010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CF5EE90-7FCD-E508-416B-30C924D5886C}"/>
              </a:ext>
            </a:extLst>
          </p:cNvPr>
          <p:cNvGraphicFramePr>
            <a:graphicFrameLocks noChangeAspect="1"/>
          </p:cNvGraphicFramePr>
          <p:nvPr>
            <p:custDataLst>
              <p:tags r:id="rId1"/>
            </p:custDataLst>
            <p:extLst>
              <p:ext uri="{D42A27DB-BD31-4B8C-83A1-F6EECF244321}">
                <p14:modId xmlns:p14="http://schemas.microsoft.com/office/powerpoint/2010/main" val="4293263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6CF5EE90-7FCD-E508-416B-30C924D588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8CB045BA-AF69-4D6B-BB74-DC16E2F12CBF}"/>
              </a:ext>
            </a:extLst>
          </p:cNvPr>
          <p:cNvSpPr/>
          <p:nvPr/>
        </p:nvSpPr>
        <p:spPr>
          <a:xfrm>
            <a:off x="0" y="-16958"/>
            <a:ext cx="3446586" cy="6546439"/>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algn="ctr">
              <a:defRPr>
                <a:solidFill>
                  <a:srgbClr val="FFFFFF"/>
                </a:solidFill>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24" name="TextBox 23">
            <a:extLst>
              <a:ext uri="{FF2B5EF4-FFF2-40B4-BE49-F238E27FC236}">
                <a16:creationId xmlns:a16="http://schemas.microsoft.com/office/drawing/2014/main" id="{4B999BD8-9D4A-4857-A226-FC9E0F9E46DC}"/>
              </a:ext>
            </a:extLst>
          </p:cNvPr>
          <p:cNvSpPr txBox="1"/>
          <p:nvPr/>
        </p:nvSpPr>
        <p:spPr>
          <a:xfrm>
            <a:off x="818384" y="2024291"/>
            <a:ext cx="2628202" cy="1902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lvl1pPr>
              <a:lnSpc>
                <a:spcPct val="107000"/>
              </a:lnSpc>
              <a:defRPr sz="3200">
                <a:solidFill>
                  <a:schemeClr val="accent1"/>
                </a:solidFill>
              </a:defRPr>
            </a:lvl1pPr>
          </a:lstStyle>
          <a:p>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The Greeley/</a:t>
            </a:r>
            <a:r>
              <a:rPr lang="en-US" sz="2800" dirty="0" err="1">
                <a:solidFill>
                  <a:schemeClr val="bg1"/>
                </a:solidFill>
                <a:latin typeface="Segoe UI" panose="020B0502040204020203" pitchFamily="34" charset="0"/>
                <a:cs typeface="Segoe UI" panose="020B0502040204020203" pitchFamily="34" charset="0"/>
                <a:sym typeface="Segoe UI" panose="020B0502040204020203" pitchFamily="34" charset="0"/>
              </a:rPr>
              <a:t>Chartis</a:t>
            </a:r>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 Performance Pyramid</a:t>
            </a:r>
            <a:endParaRPr lang="en-US" sz="20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pic>
        <p:nvPicPr>
          <p:cNvPr id="25" name="Picture 24">
            <a:extLst>
              <a:ext uri="{FF2B5EF4-FFF2-40B4-BE49-F238E27FC236}">
                <a16:creationId xmlns:a16="http://schemas.microsoft.com/office/drawing/2014/main" id="{62E70A81-FA28-40B3-BEA9-8381E9DB40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425"/>
          <a:stretch/>
        </p:blipFill>
        <p:spPr>
          <a:xfrm>
            <a:off x="0" y="2024291"/>
            <a:ext cx="687886" cy="794408"/>
          </a:xfrm>
          <a:prstGeom prst="rect">
            <a:avLst/>
          </a:prstGeom>
        </p:spPr>
      </p:pic>
      <p:grpSp>
        <p:nvGrpSpPr>
          <p:cNvPr id="23" name="Group 22">
            <a:extLst>
              <a:ext uri="{FF2B5EF4-FFF2-40B4-BE49-F238E27FC236}">
                <a16:creationId xmlns:a16="http://schemas.microsoft.com/office/drawing/2014/main" id="{723C731C-6C25-48EC-B0CB-75E3A73B46B5}"/>
              </a:ext>
            </a:extLst>
          </p:cNvPr>
          <p:cNvGrpSpPr/>
          <p:nvPr/>
        </p:nvGrpSpPr>
        <p:grpSpPr>
          <a:xfrm>
            <a:off x="3577084" y="3858794"/>
            <a:ext cx="8283359" cy="1998458"/>
            <a:chOff x="3577084" y="3973094"/>
            <a:chExt cx="8283359" cy="1998458"/>
          </a:xfrm>
        </p:grpSpPr>
        <p:pic>
          <p:nvPicPr>
            <p:cNvPr id="26" name="Picture 25" descr="Shape&#10;&#10;Description automatically generated">
              <a:extLst>
                <a:ext uri="{FF2B5EF4-FFF2-40B4-BE49-F238E27FC236}">
                  <a16:creationId xmlns:a16="http://schemas.microsoft.com/office/drawing/2014/main" id="{1F5DBA5F-C7CB-4C05-A493-4790EE4419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7084" y="3973094"/>
              <a:ext cx="4975412" cy="1998458"/>
            </a:xfrm>
            <a:prstGeom prst="rect">
              <a:avLst/>
            </a:prstGeom>
          </p:spPr>
        </p:pic>
        <p:sp>
          <p:nvSpPr>
            <p:cNvPr id="27" name="Appoint Excellent Practitioners">
              <a:extLst>
                <a:ext uri="{FF2B5EF4-FFF2-40B4-BE49-F238E27FC236}">
                  <a16:creationId xmlns:a16="http://schemas.microsoft.com/office/drawing/2014/main" id="{ABA89493-88D3-457A-B2BA-8548D14DB41C}"/>
                </a:ext>
              </a:extLst>
            </p:cNvPr>
            <p:cNvSpPr/>
            <p:nvPr/>
          </p:nvSpPr>
          <p:spPr>
            <a:xfrm>
              <a:off x="8552798" y="4608556"/>
              <a:ext cx="2943841"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Appoint Excellent Practitioners</a:t>
              </a:r>
            </a:p>
          </p:txBody>
        </p:sp>
        <p:cxnSp>
          <p:nvCxnSpPr>
            <p:cNvPr id="28" name="Straight Connector 27">
              <a:extLst>
                <a:ext uri="{FF2B5EF4-FFF2-40B4-BE49-F238E27FC236}">
                  <a16:creationId xmlns:a16="http://schemas.microsoft.com/office/drawing/2014/main" id="{0A074114-C8B5-491E-AF27-658DED4C51D5}"/>
                </a:ext>
              </a:extLst>
            </p:cNvPr>
            <p:cNvCxnSpPr>
              <a:cxnSpLocks/>
              <a:endCxn id="29" idx="7"/>
            </p:cNvCxnSpPr>
            <p:nvPr/>
          </p:nvCxnSpPr>
          <p:spPr>
            <a:xfrm>
              <a:off x="8641793" y="4987940"/>
              <a:ext cx="285289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5677014-E113-4DE4-A923-8E17D6F44156}"/>
                </a:ext>
              </a:extLst>
            </p:cNvPr>
            <p:cNvSpPr/>
            <p:nvPr/>
          </p:nvSpPr>
          <p:spPr>
            <a:xfrm rot="13500000">
              <a:off x="11494683" y="480506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0" name="Graphic 4">
              <a:extLst>
                <a:ext uri="{FF2B5EF4-FFF2-40B4-BE49-F238E27FC236}">
                  <a16:creationId xmlns:a16="http://schemas.microsoft.com/office/drawing/2014/main" id="{D6FB6C40-1984-4E96-8040-6A3D1859FA2E}"/>
                </a:ext>
              </a:extLst>
            </p:cNvPr>
            <p:cNvSpPr/>
            <p:nvPr/>
          </p:nvSpPr>
          <p:spPr>
            <a:xfrm>
              <a:off x="11585936" y="4878748"/>
              <a:ext cx="191351" cy="218385"/>
            </a:xfrm>
            <a:custGeom>
              <a:avLst/>
              <a:gdLst>
                <a:gd name="connsiteX0" fmla="*/ 506766 w 546444"/>
                <a:gd name="connsiteY0" fmla="*/ 344169 h 623645"/>
                <a:gd name="connsiteX1" fmla="*/ 466656 w 546444"/>
                <a:gd name="connsiteY1" fmla="*/ 384279 h 623645"/>
                <a:gd name="connsiteX2" fmla="*/ 484770 w 546444"/>
                <a:gd name="connsiteY2" fmla="*/ 417489 h 623645"/>
                <a:gd name="connsiteX3" fmla="*/ 329506 w 546444"/>
                <a:gd name="connsiteY3" fmla="*/ 610275 h 623645"/>
                <a:gd name="connsiteX4" fmla="*/ 181142 w 546444"/>
                <a:gd name="connsiteY4" fmla="*/ 511079 h 623645"/>
                <a:gd name="connsiteX5" fmla="*/ 168203 w 546444"/>
                <a:gd name="connsiteY5" fmla="*/ 492102 h 623645"/>
                <a:gd name="connsiteX6" fmla="*/ 169066 w 546444"/>
                <a:gd name="connsiteY6" fmla="*/ 401531 h 623645"/>
                <a:gd name="connsiteX7" fmla="*/ 170791 w 546444"/>
                <a:gd name="connsiteY7" fmla="*/ 301472 h 623645"/>
                <a:gd name="connsiteX8" fmla="*/ 301903 w 546444"/>
                <a:gd name="connsiteY8" fmla="*/ 187180 h 623645"/>
                <a:gd name="connsiteX9" fmla="*/ 324761 w 546444"/>
                <a:gd name="connsiteY9" fmla="*/ 72888 h 623645"/>
                <a:gd name="connsiteX10" fmla="*/ 268262 w 546444"/>
                <a:gd name="connsiteY10" fmla="*/ 22858 h 623645"/>
                <a:gd name="connsiteX11" fmla="*/ 261362 w 546444"/>
                <a:gd name="connsiteY11" fmla="*/ 8626 h 623645"/>
                <a:gd name="connsiteX12" fmla="*/ 240660 w 546444"/>
                <a:gd name="connsiteY12" fmla="*/ 0 h 623645"/>
                <a:gd name="connsiteX13" fmla="*/ 219958 w 546444"/>
                <a:gd name="connsiteY13" fmla="*/ 8195 h 623645"/>
                <a:gd name="connsiteX14" fmla="*/ 210901 w 546444"/>
                <a:gd name="connsiteY14" fmla="*/ 28465 h 623645"/>
                <a:gd name="connsiteX15" fmla="*/ 239366 w 546444"/>
                <a:gd name="connsiteY15" fmla="*/ 58224 h 623645"/>
                <a:gd name="connsiteX16" fmla="*/ 239366 w 546444"/>
                <a:gd name="connsiteY16" fmla="*/ 58224 h 623645"/>
                <a:gd name="connsiteX17" fmla="*/ 240229 w 546444"/>
                <a:gd name="connsiteY17" fmla="*/ 58224 h 623645"/>
                <a:gd name="connsiteX18" fmla="*/ 267400 w 546444"/>
                <a:gd name="connsiteY18" fmla="*/ 37522 h 623645"/>
                <a:gd name="connsiteX19" fmla="*/ 310960 w 546444"/>
                <a:gd name="connsiteY19" fmla="*/ 73319 h 623645"/>
                <a:gd name="connsiteX20" fmla="*/ 289827 w 546444"/>
                <a:gd name="connsiteY20" fmla="*/ 180711 h 623645"/>
                <a:gd name="connsiteX21" fmla="*/ 162596 w 546444"/>
                <a:gd name="connsiteY21" fmla="*/ 232897 h 623645"/>
                <a:gd name="connsiteX22" fmla="*/ 35366 w 546444"/>
                <a:gd name="connsiteY22" fmla="*/ 181142 h 623645"/>
                <a:gd name="connsiteX23" fmla="*/ 13801 w 546444"/>
                <a:gd name="connsiteY23" fmla="*/ 73319 h 623645"/>
                <a:gd name="connsiteX24" fmla="*/ 57362 w 546444"/>
                <a:gd name="connsiteY24" fmla="*/ 37522 h 623645"/>
                <a:gd name="connsiteX25" fmla="*/ 84102 w 546444"/>
                <a:gd name="connsiteY25" fmla="*/ 58224 h 623645"/>
                <a:gd name="connsiteX26" fmla="*/ 84102 w 546444"/>
                <a:gd name="connsiteY26" fmla="*/ 58224 h 623645"/>
                <a:gd name="connsiteX27" fmla="*/ 84964 w 546444"/>
                <a:gd name="connsiteY27" fmla="*/ 58224 h 623645"/>
                <a:gd name="connsiteX28" fmla="*/ 113861 w 546444"/>
                <a:gd name="connsiteY28" fmla="*/ 29759 h 623645"/>
                <a:gd name="connsiteX29" fmla="*/ 85395 w 546444"/>
                <a:gd name="connsiteY29" fmla="*/ 0 h 623645"/>
                <a:gd name="connsiteX30" fmla="*/ 84533 w 546444"/>
                <a:gd name="connsiteY30" fmla="*/ 0 h 623645"/>
                <a:gd name="connsiteX31" fmla="*/ 56499 w 546444"/>
                <a:gd name="connsiteY31" fmla="*/ 23290 h 623645"/>
                <a:gd name="connsiteX32" fmla="*/ 0 w 546444"/>
                <a:gd name="connsiteY32" fmla="*/ 73319 h 623645"/>
                <a:gd name="connsiteX33" fmla="*/ 22858 w 546444"/>
                <a:gd name="connsiteY33" fmla="*/ 187611 h 623645"/>
                <a:gd name="connsiteX34" fmla="*/ 156558 w 546444"/>
                <a:gd name="connsiteY34" fmla="*/ 301903 h 623645"/>
                <a:gd name="connsiteX35" fmla="*/ 154833 w 546444"/>
                <a:gd name="connsiteY35" fmla="*/ 401962 h 623645"/>
                <a:gd name="connsiteX36" fmla="*/ 154833 w 546444"/>
                <a:gd name="connsiteY36" fmla="*/ 476144 h 623645"/>
                <a:gd name="connsiteX37" fmla="*/ 105235 w 546444"/>
                <a:gd name="connsiteY37" fmla="*/ 446816 h 623645"/>
                <a:gd name="connsiteX38" fmla="*/ 57362 w 546444"/>
                <a:gd name="connsiteY38" fmla="*/ 467950 h 623645"/>
                <a:gd name="connsiteX39" fmla="*/ 45717 w 546444"/>
                <a:gd name="connsiteY39" fmla="*/ 543857 h 623645"/>
                <a:gd name="connsiteX40" fmla="*/ 95746 w 546444"/>
                <a:gd name="connsiteY40" fmla="*/ 579223 h 623645"/>
                <a:gd name="connsiteX41" fmla="*/ 163028 w 546444"/>
                <a:gd name="connsiteY41" fmla="*/ 531349 h 623645"/>
                <a:gd name="connsiteX42" fmla="*/ 165615 w 546444"/>
                <a:gd name="connsiteY42" fmla="*/ 513235 h 623645"/>
                <a:gd name="connsiteX43" fmla="*/ 169066 w 546444"/>
                <a:gd name="connsiteY43" fmla="*/ 518411 h 623645"/>
                <a:gd name="connsiteX44" fmla="*/ 328643 w 546444"/>
                <a:gd name="connsiteY44" fmla="*/ 623645 h 623645"/>
                <a:gd name="connsiteX45" fmla="*/ 496846 w 546444"/>
                <a:gd name="connsiteY45" fmla="*/ 422664 h 623645"/>
                <a:gd name="connsiteX46" fmla="*/ 506334 w 546444"/>
                <a:gd name="connsiteY46" fmla="*/ 423958 h 623645"/>
                <a:gd name="connsiteX47" fmla="*/ 546444 w 546444"/>
                <a:gd name="connsiteY47" fmla="*/ 383848 h 623645"/>
                <a:gd name="connsiteX48" fmla="*/ 506334 w 546444"/>
                <a:gd name="connsiteY48" fmla="*/ 343738 h 623645"/>
                <a:gd name="connsiteX49" fmla="*/ 239797 w 546444"/>
                <a:gd name="connsiteY49" fmla="*/ 44423 h 623645"/>
                <a:gd name="connsiteX50" fmla="*/ 224702 w 546444"/>
                <a:gd name="connsiteY50" fmla="*/ 28896 h 623645"/>
                <a:gd name="connsiteX51" fmla="*/ 229446 w 546444"/>
                <a:gd name="connsiteY51" fmla="*/ 18114 h 623645"/>
                <a:gd name="connsiteX52" fmla="*/ 240229 w 546444"/>
                <a:gd name="connsiteY52" fmla="*/ 13801 h 623645"/>
                <a:gd name="connsiteX53" fmla="*/ 251011 w 546444"/>
                <a:gd name="connsiteY53" fmla="*/ 18545 h 623645"/>
                <a:gd name="connsiteX54" fmla="*/ 255324 w 546444"/>
                <a:gd name="connsiteY54" fmla="*/ 29328 h 623645"/>
                <a:gd name="connsiteX55" fmla="*/ 239797 w 546444"/>
                <a:gd name="connsiteY55" fmla="*/ 44423 h 623645"/>
                <a:gd name="connsiteX56" fmla="*/ 74182 w 546444"/>
                <a:gd name="connsiteY56" fmla="*/ 18114 h 623645"/>
                <a:gd name="connsiteX57" fmla="*/ 84964 w 546444"/>
                <a:gd name="connsiteY57" fmla="*/ 13801 h 623645"/>
                <a:gd name="connsiteX58" fmla="*/ 100059 w 546444"/>
                <a:gd name="connsiteY58" fmla="*/ 29328 h 623645"/>
                <a:gd name="connsiteX59" fmla="*/ 84102 w 546444"/>
                <a:gd name="connsiteY59" fmla="*/ 44423 h 623645"/>
                <a:gd name="connsiteX60" fmla="*/ 69006 w 546444"/>
                <a:gd name="connsiteY60" fmla="*/ 28896 h 623645"/>
                <a:gd name="connsiteX61" fmla="*/ 73751 w 546444"/>
                <a:gd name="connsiteY61" fmla="*/ 18114 h 623645"/>
                <a:gd name="connsiteX62" fmla="*/ 149658 w 546444"/>
                <a:gd name="connsiteY62" fmla="*/ 530055 h 623645"/>
                <a:gd name="connsiteX63" fmla="*/ 95315 w 546444"/>
                <a:gd name="connsiteY63" fmla="*/ 566284 h 623645"/>
                <a:gd name="connsiteX64" fmla="*/ 58655 w 546444"/>
                <a:gd name="connsiteY64" fmla="*/ 539113 h 623645"/>
                <a:gd name="connsiteX65" fmla="*/ 67281 w 546444"/>
                <a:gd name="connsiteY65" fmla="*/ 478301 h 623645"/>
                <a:gd name="connsiteX66" fmla="*/ 101784 w 546444"/>
                <a:gd name="connsiteY66" fmla="*/ 461049 h 623645"/>
                <a:gd name="connsiteX67" fmla="*/ 104372 w 546444"/>
                <a:gd name="connsiteY67" fmla="*/ 461049 h 623645"/>
                <a:gd name="connsiteX68" fmla="*/ 153539 w 546444"/>
                <a:gd name="connsiteY68" fmla="*/ 496846 h 623645"/>
                <a:gd name="connsiteX69" fmla="*/ 149658 w 546444"/>
                <a:gd name="connsiteY69" fmla="*/ 530055 h 623645"/>
                <a:gd name="connsiteX70" fmla="*/ 66850 w 546444"/>
                <a:gd name="connsiteY70" fmla="*/ 230740 h 623645"/>
                <a:gd name="connsiteX71" fmla="*/ 162165 w 546444"/>
                <a:gd name="connsiteY71" fmla="*/ 246698 h 623645"/>
                <a:gd name="connsiteX72" fmla="*/ 263518 w 546444"/>
                <a:gd name="connsiteY72" fmla="*/ 222977 h 623645"/>
                <a:gd name="connsiteX73" fmla="*/ 162165 w 546444"/>
                <a:gd name="connsiteY73" fmla="*/ 288533 h 623645"/>
                <a:gd name="connsiteX74" fmla="*/ 66850 w 546444"/>
                <a:gd name="connsiteY74" fmla="*/ 230740 h 623645"/>
                <a:gd name="connsiteX75" fmla="*/ 506334 w 546444"/>
                <a:gd name="connsiteY75" fmla="*/ 411019 h 623645"/>
                <a:gd name="connsiteX76" fmla="*/ 501590 w 546444"/>
                <a:gd name="connsiteY76" fmla="*/ 410157 h 623645"/>
                <a:gd name="connsiteX77" fmla="*/ 501590 w 546444"/>
                <a:gd name="connsiteY77" fmla="*/ 408863 h 623645"/>
                <a:gd name="connsiteX78" fmla="*/ 490377 w 546444"/>
                <a:gd name="connsiteY78" fmla="*/ 405413 h 623645"/>
                <a:gd name="connsiteX79" fmla="*/ 479594 w 546444"/>
                <a:gd name="connsiteY79" fmla="*/ 384711 h 623645"/>
                <a:gd name="connsiteX80" fmla="*/ 505903 w 546444"/>
                <a:gd name="connsiteY80" fmla="*/ 358402 h 623645"/>
                <a:gd name="connsiteX81" fmla="*/ 532212 w 546444"/>
                <a:gd name="connsiteY81" fmla="*/ 384711 h 623645"/>
                <a:gd name="connsiteX82" fmla="*/ 505903 w 546444"/>
                <a:gd name="connsiteY82" fmla="*/ 411019 h 6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46444" h="623645">
                  <a:moveTo>
                    <a:pt x="506766" y="344169"/>
                  </a:moveTo>
                  <a:cubicBezTo>
                    <a:pt x="484770" y="344169"/>
                    <a:pt x="466656" y="362284"/>
                    <a:pt x="466656" y="384279"/>
                  </a:cubicBezTo>
                  <a:cubicBezTo>
                    <a:pt x="466656" y="398081"/>
                    <a:pt x="473988" y="410588"/>
                    <a:pt x="484770" y="417489"/>
                  </a:cubicBezTo>
                  <a:cubicBezTo>
                    <a:pt x="468381" y="462774"/>
                    <a:pt x="409294" y="610275"/>
                    <a:pt x="329506" y="610275"/>
                  </a:cubicBezTo>
                  <a:cubicBezTo>
                    <a:pt x="249717" y="610275"/>
                    <a:pt x="210901" y="555502"/>
                    <a:pt x="181142" y="511079"/>
                  </a:cubicBezTo>
                  <a:cubicBezTo>
                    <a:pt x="176829" y="504178"/>
                    <a:pt x="172516" y="497709"/>
                    <a:pt x="168203" y="492102"/>
                  </a:cubicBezTo>
                  <a:cubicBezTo>
                    <a:pt x="170360" y="461912"/>
                    <a:pt x="169497" y="431290"/>
                    <a:pt x="169066" y="401531"/>
                  </a:cubicBezTo>
                  <a:cubicBezTo>
                    <a:pt x="168203" y="368753"/>
                    <a:pt x="167772" y="334681"/>
                    <a:pt x="170791" y="301472"/>
                  </a:cubicBezTo>
                  <a:cubicBezTo>
                    <a:pt x="244110" y="295002"/>
                    <a:pt x="292846" y="205725"/>
                    <a:pt x="301903" y="187180"/>
                  </a:cubicBezTo>
                  <a:cubicBezTo>
                    <a:pt x="313117" y="165184"/>
                    <a:pt x="324761" y="119899"/>
                    <a:pt x="324761" y="72888"/>
                  </a:cubicBezTo>
                  <a:cubicBezTo>
                    <a:pt x="324761" y="40110"/>
                    <a:pt x="282064" y="26309"/>
                    <a:pt x="268262" y="22858"/>
                  </a:cubicBezTo>
                  <a:cubicBezTo>
                    <a:pt x="267400" y="17683"/>
                    <a:pt x="265243" y="12507"/>
                    <a:pt x="261362" y="8626"/>
                  </a:cubicBezTo>
                  <a:cubicBezTo>
                    <a:pt x="255755" y="3450"/>
                    <a:pt x="248423" y="0"/>
                    <a:pt x="240660" y="0"/>
                  </a:cubicBezTo>
                  <a:cubicBezTo>
                    <a:pt x="232897" y="0"/>
                    <a:pt x="225565" y="2588"/>
                    <a:pt x="219958" y="8195"/>
                  </a:cubicBezTo>
                  <a:cubicBezTo>
                    <a:pt x="214351" y="13370"/>
                    <a:pt x="211332" y="20702"/>
                    <a:pt x="210901" y="28465"/>
                  </a:cubicBezTo>
                  <a:cubicBezTo>
                    <a:pt x="210901" y="44423"/>
                    <a:pt x="223408" y="57793"/>
                    <a:pt x="239366" y="58224"/>
                  </a:cubicBezTo>
                  <a:lnTo>
                    <a:pt x="239366" y="58224"/>
                  </a:lnTo>
                  <a:cubicBezTo>
                    <a:pt x="239366" y="58224"/>
                    <a:pt x="239797" y="58224"/>
                    <a:pt x="240229" y="58224"/>
                  </a:cubicBezTo>
                  <a:cubicBezTo>
                    <a:pt x="253167" y="58224"/>
                    <a:pt x="263949" y="49598"/>
                    <a:pt x="267400" y="37522"/>
                  </a:cubicBezTo>
                  <a:cubicBezTo>
                    <a:pt x="280770" y="41404"/>
                    <a:pt x="310960" y="52186"/>
                    <a:pt x="310960" y="73319"/>
                  </a:cubicBezTo>
                  <a:cubicBezTo>
                    <a:pt x="310960" y="115586"/>
                    <a:pt x="300178" y="159146"/>
                    <a:pt x="289827" y="180711"/>
                  </a:cubicBezTo>
                  <a:cubicBezTo>
                    <a:pt x="267400" y="214351"/>
                    <a:pt x="222114" y="232897"/>
                    <a:pt x="162596" y="232897"/>
                  </a:cubicBezTo>
                  <a:cubicBezTo>
                    <a:pt x="89708" y="232897"/>
                    <a:pt x="53911" y="218233"/>
                    <a:pt x="35366" y="181142"/>
                  </a:cubicBezTo>
                  <a:cubicBezTo>
                    <a:pt x="24584" y="159577"/>
                    <a:pt x="13801" y="116017"/>
                    <a:pt x="13801" y="73319"/>
                  </a:cubicBezTo>
                  <a:cubicBezTo>
                    <a:pt x="13801" y="52186"/>
                    <a:pt x="43992" y="41404"/>
                    <a:pt x="57362" y="37522"/>
                  </a:cubicBezTo>
                  <a:cubicBezTo>
                    <a:pt x="60812" y="49167"/>
                    <a:pt x="71163" y="57793"/>
                    <a:pt x="84102" y="58224"/>
                  </a:cubicBezTo>
                  <a:lnTo>
                    <a:pt x="84102" y="58224"/>
                  </a:lnTo>
                  <a:cubicBezTo>
                    <a:pt x="84102" y="58224"/>
                    <a:pt x="84533" y="58224"/>
                    <a:pt x="84964" y="58224"/>
                  </a:cubicBezTo>
                  <a:cubicBezTo>
                    <a:pt x="100491" y="58224"/>
                    <a:pt x="113429" y="45717"/>
                    <a:pt x="113861" y="29759"/>
                  </a:cubicBezTo>
                  <a:cubicBezTo>
                    <a:pt x="113861" y="13801"/>
                    <a:pt x="101353" y="0"/>
                    <a:pt x="85395" y="0"/>
                  </a:cubicBezTo>
                  <a:cubicBezTo>
                    <a:pt x="85395" y="0"/>
                    <a:pt x="84964" y="0"/>
                    <a:pt x="84533" y="0"/>
                  </a:cubicBezTo>
                  <a:cubicBezTo>
                    <a:pt x="70732" y="0"/>
                    <a:pt x="59518" y="9920"/>
                    <a:pt x="56499" y="23290"/>
                  </a:cubicBezTo>
                  <a:cubicBezTo>
                    <a:pt x="42698" y="26740"/>
                    <a:pt x="0" y="40541"/>
                    <a:pt x="0" y="73319"/>
                  </a:cubicBezTo>
                  <a:cubicBezTo>
                    <a:pt x="0" y="120330"/>
                    <a:pt x="12076" y="165184"/>
                    <a:pt x="22858" y="187611"/>
                  </a:cubicBezTo>
                  <a:cubicBezTo>
                    <a:pt x="32347" y="206157"/>
                    <a:pt x="81945" y="297590"/>
                    <a:pt x="156558" y="301903"/>
                  </a:cubicBezTo>
                  <a:cubicBezTo>
                    <a:pt x="153539" y="335544"/>
                    <a:pt x="153971" y="369184"/>
                    <a:pt x="154833" y="401962"/>
                  </a:cubicBezTo>
                  <a:cubicBezTo>
                    <a:pt x="155264" y="426546"/>
                    <a:pt x="156127" y="451561"/>
                    <a:pt x="154833" y="476144"/>
                  </a:cubicBezTo>
                  <a:cubicBezTo>
                    <a:pt x="138444" y="458030"/>
                    <a:pt x="121624" y="448110"/>
                    <a:pt x="105235" y="446816"/>
                  </a:cubicBezTo>
                  <a:cubicBezTo>
                    <a:pt x="88846" y="445523"/>
                    <a:pt x="72457" y="452855"/>
                    <a:pt x="57362" y="467950"/>
                  </a:cubicBezTo>
                  <a:cubicBezTo>
                    <a:pt x="35797" y="489514"/>
                    <a:pt x="36228" y="521430"/>
                    <a:pt x="45717" y="543857"/>
                  </a:cubicBezTo>
                  <a:cubicBezTo>
                    <a:pt x="55636" y="566284"/>
                    <a:pt x="74613" y="580085"/>
                    <a:pt x="95746" y="579223"/>
                  </a:cubicBezTo>
                  <a:cubicBezTo>
                    <a:pt x="150952" y="577497"/>
                    <a:pt x="161302" y="542132"/>
                    <a:pt x="163028" y="531349"/>
                  </a:cubicBezTo>
                  <a:cubicBezTo>
                    <a:pt x="163890" y="525311"/>
                    <a:pt x="164753" y="519273"/>
                    <a:pt x="165615" y="513235"/>
                  </a:cubicBezTo>
                  <a:cubicBezTo>
                    <a:pt x="166909" y="514960"/>
                    <a:pt x="167772" y="516685"/>
                    <a:pt x="169066" y="518411"/>
                  </a:cubicBezTo>
                  <a:cubicBezTo>
                    <a:pt x="198393" y="562833"/>
                    <a:pt x="238935" y="623645"/>
                    <a:pt x="328643" y="623645"/>
                  </a:cubicBezTo>
                  <a:cubicBezTo>
                    <a:pt x="418351" y="623645"/>
                    <a:pt x="479594" y="470969"/>
                    <a:pt x="496846" y="422664"/>
                  </a:cubicBezTo>
                  <a:cubicBezTo>
                    <a:pt x="499865" y="423527"/>
                    <a:pt x="503315" y="423958"/>
                    <a:pt x="506334" y="423958"/>
                  </a:cubicBezTo>
                  <a:cubicBezTo>
                    <a:pt x="528330" y="423958"/>
                    <a:pt x="546444" y="405844"/>
                    <a:pt x="546444" y="383848"/>
                  </a:cubicBezTo>
                  <a:cubicBezTo>
                    <a:pt x="546444" y="361852"/>
                    <a:pt x="528330" y="343738"/>
                    <a:pt x="506334" y="343738"/>
                  </a:cubicBezTo>
                  <a:close/>
                  <a:moveTo>
                    <a:pt x="239797" y="44423"/>
                  </a:moveTo>
                  <a:cubicBezTo>
                    <a:pt x="231171" y="44423"/>
                    <a:pt x="224702" y="37091"/>
                    <a:pt x="224702" y="28896"/>
                  </a:cubicBezTo>
                  <a:cubicBezTo>
                    <a:pt x="224702" y="24584"/>
                    <a:pt x="226427" y="21133"/>
                    <a:pt x="229446" y="18114"/>
                  </a:cubicBezTo>
                  <a:cubicBezTo>
                    <a:pt x="232465" y="15095"/>
                    <a:pt x="236347" y="13801"/>
                    <a:pt x="240229" y="13801"/>
                  </a:cubicBezTo>
                  <a:cubicBezTo>
                    <a:pt x="244541" y="13801"/>
                    <a:pt x="247992" y="15526"/>
                    <a:pt x="251011" y="18545"/>
                  </a:cubicBezTo>
                  <a:cubicBezTo>
                    <a:pt x="254030" y="21565"/>
                    <a:pt x="255324" y="25446"/>
                    <a:pt x="255324" y="29328"/>
                  </a:cubicBezTo>
                  <a:cubicBezTo>
                    <a:pt x="255324" y="37954"/>
                    <a:pt x="247992" y="44854"/>
                    <a:pt x="239797" y="44423"/>
                  </a:cubicBezTo>
                  <a:close/>
                  <a:moveTo>
                    <a:pt x="74182" y="18114"/>
                  </a:moveTo>
                  <a:cubicBezTo>
                    <a:pt x="77201" y="15095"/>
                    <a:pt x="81083" y="13801"/>
                    <a:pt x="84964" y="13801"/>
                  </a:cubicBezTo>
                  <a:cubicBezTo>
                    <a:pt x="93590" y="13801"/>
                    <a:pt x="100059" y="21133"/>
                    <a:pt x="100059" y="29328"/>
                  </a:cubicBezTo>
                  <a:cubicBezTo>
                    <a:pt x="100059" y="37954"/>
                    <a:pt x="92727" y="44854"/>
                    <a:pt x="84102" y="44423"/>
                  </a:cubicBezTo>
                  <a:cubicBezTo>
                    <a:pt x="75476" y="44423"/>
                    <a:pt x="69006" y="37091"/>
                    <a:pt x="69006" y="28896"/>
                  </a:cubicBezTo>
                  <a:cubicBezTo>
                    <a:pt x="69006" y="24584"/>
                    <a:pt x="70732" y="21133"/>
                    <a:pt x="73751" y="18114"/>
                  </a:cubicBezTo>
                  <a:close/>
                  <a:moveTo>
                    <a:pt x="149658" y="530055"/>
                  </a:moveTo>
                  <a:cubicBezTo>
                    <a:pt x="148364" y="538250"/>
                    <a:pt x="140169" y="564990"/>
                    <a:pt x="95315" y="566284"/>
                  </a:cubicBezTo>
                  <a:cubicBezTo>
                    <a:pt x="80220" y="567146"/>
                    <a:pt x="65987" y="556795"/>
                    <a:pt x="58655" y="539113"/>
                  </a:cubicBezTo>
                  <a:cubicBezTo>
                    <a:pt x="50892" y="520998"/>
                    <a:pt x="50461" y="495121"/>
                    <a:pt x="67281" y="478301"/>
                  </a:cubicBezTo>
                  <a:cubicBezTo>
                    <a:pt x="78926" y="466656"/>
                    <a:pt x="90571" y="461049"/>
                    <a:pt x="101784" y="461049"/>
                  </a:cubicBezTo>
                  <a:cubicBezTo>
                    <a:pt x="102647" y="461049"/>
                    <a:pt x="103510" y="461049"/>
                    <a:pt x="104372" y="461049"/>
                  </a:cubicBezTo>
                  <a:cubicBezTo>
                    <a:pt x="119899" y="462343"/>
                    <a:pt x="136719" y="474419"/>
                    <a:pt x="153539" y="496846"/>
                  </a:cubicBezTo>
                  <a:cubicBezTo>
                    <a:pt x="152677" y="508060"/>
                    <a:pt x="151383" y="519273"/>
                    <a:pt x="149658" y="530055"/>
                  </a:cubicBezTo>
                  <a:close/>
                  <a:moveTo>
                    <a:pt x="66850" y="230740"/>
                  </a:moveTo>
                  <a:cubicBezTo>
                    <a:pt x="94021" y="244110"/>
                    <a:pt x="128093" y="246698"/>
                    <a:pt x="162165" y="246698"/>
                  </a:cubicBezTo>
                  <a:cubicBezTo>
                    <a:pt x="202706" y="246698"/>
                    <a:pt x="237210" y="238503"/>
                    <a:pt x="263518" y="222977"/>
                  </a:cubicBezTo>
                  <a:cubicBezTo>
                    <a:pt x="237210" y="258343"/>
                    <a:pt x="201412" y="288533"/>
                    <a:pt x="162165" y="288533"/>
                  </a:cubicBezTo>
                  <a:cubicBezTo>
                    <a:pt x="125937" y="288533"/>
                    <a:pt x="92296" y="262656"/>
                    <a:pt x="66850" y="230740"/>
                  </a:cubicBezTo>
                  <a:close/>
                  <a:moveTo>
                    <a:pt x="506334" y="411019"/>
                  </a:moveTo>
                  <a:cubicBezTo>
                    <a:pt x="506334" y="411019"/>
                    <a:pt x="502884" y="410157"/>
                    <a:pt x="501590" y="410157"/>
                  </a:cubicBezTo>
                  <a:cubicBezTo>
                    <a:pt x="501590" y="410157"/>
                    <a:pt x="501590" y="409294"/>
                    <a:pt x="501590" y="408863"/>
                  </a:cubicBezTo>
                  <a:lnTo>
                    <a:pt x="490377" y="405413"/>
                  </a:lnTo>
                  <a:cubicBezTo>
                    <a:pt x="483907" y="400668"/>
                    <a:pt x="479594" y="393336"/>
                    <a:pt x="479594" y="384711"/>
                  </a:cubicBezTo>
                  <a:cubicBezTo>
                    <a:pt x="479594" y="370047"/>
                    <a:pt x="491671" y="358402"/>
                    <a:pt x="505903" y="358402"/>
                  </a:cubicBezTo>
                  <a:cubicBezTo>
                    <a:pt x="520136" y="358402"/>
                    <a:pt x="532212" y="370478"/>
                    <a:pt x="532212" y="384711"/>
                  </a:cubicBezTo>
                  <a:cubicBezTo>
                    <a:pt x="532212" y="398943"/>
                    <a:pt x="520136" y="411019"/>
                    <a:pt x="505903" y="411019"/>
                  </a:cubicBezTo>
                  <a:close/>
                </a:path>
              </a:pathLst>
            </a:custGeom>
            <a:solidFill>
              <a:schemeClr val="bg2">
                <a:lumMod val="75000"/>
              </a:schemeClr>
            </a:solidFill>
            <a:ln w="1270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31" name="Group 30">
            <a:extLst>
              <a:ext uri="{FF2B5EF4-FFF2-40B4-BE49-F238E27FC236}">
                <a16:creationId xmlns:a16="http://schemas.microsoft.com/office/drawing/2014/main" id="{AE530A11-2E2D-47EA-A794-E7B4F1FBA9D0}"/>
              </a:ext>
            </a:extLst>
          </p:cNvPr>
          <p:cNvGrpSpPr/>
          <p:nvPr/>
        </p:nvGrpSpPr>
        <p:grpSpPr>
          <a:xfrm>
            <a:off x="4049989" y="3240971"/>
            <a:ext cx="7491055" cy="1658854"/>
            <a:chOff x="4049989" y="3355271"/>
            <a:chExt cx="7491055" cy="1658854"/>
          </a:xfrm>
        </p:grpSpPr>
        <p:pic>
          <p:nvPicPr>
            <p:cNvPr id="32" name="Picture 31" descr="Shape&#10;&#10;Description automatically generated">
              <a:extLst>
                <a:ext uri="{FF2B5EF4-FFF2-40B4-BE49-F238E27FC236}">
                  <a16:creationId xmlns:a16="http://schemas.microsoft.com/office/drawing/2014/main" id="{83B9D01F-2C9A-4BB8-A866-FFA47AD90D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9989" y="3355271"/>
              <a:ext cx="4029601" cy="1658854"/>
            </a:xfrm>
            <a:prstGeom prst="rect">
              <a:avLst/>
            </a:prstGeom>
          </p:spPr>
        </p:pic>
        <p:grpSp>
          <p:nvGrpSpPr>
            <p:cNvPr id="33" name="Group 32">
              <a:extLst>
                <a:ext uri="{FF2B5EF4-FFF2-40B4-BE49-F238E27FC236}">
                  <a16:creationId xmlns:a16="http://schemas.microsoft.com/office/drawing/2014/main" id="{2B6D23F6-66EF-40C2-95C2-F576C6916B7C}"/>
                </a:ext>
              </a:extLst>
            </p:cNvPr>
            <p:cNvGrpSpPr/>
            <p:nvPr/>
          </p:nvGrpSpPr>
          <p:grpSpPr>
            <a:xfrm>
              <a:off x="8103871" y="3668219"/>
              <a:ext cx="3437173" cy="784443"/>
              <a:chOff x="6519560" y="4104443"/>
              <a:chExt cx="3437173" cy="784443"/>
            </a:xfrm>
          </p:grpSpPr>
          <p:sp>
            <p:nvSpPr>
              <p:cNvPr id="34" name="Appoint Excellent Practitioners">
                <a:extLst>
                  <a:ext uri="{FF2B5EF4-FFF2-40B4-BE49-F238E27FC236}">
                    <a16:creationId xmlns:a16="http://schemas.microsoft.com/office/drawing/2014/main" id="{4C6078EB-45E1-4AE4-9FB2-1BA9FF257C04}"/>
                  </a:ext>
                </a:extLst>
              </p:cNvPr>
              <p:cNvSpPr/>
              <p:nvPr/>
            </p:nvSpPr>
            <p:spPr>
              <a:xfrm>
                <a:off x="6519560" y="4104443"/>
                <a:ext cx="3007340" cy="60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Set, Communicate &amp;</a:t>
                </a:r>
              </a:p>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Achieve Buy-In to Expectations</a:t>
                </a:r>
              </a:p>
            </p:txBody>
          </p:sp>
          <p:cxnSp>
            <p:nvCxnSpPr>
              <p:cNvPr id="35" name="Straight Connector 34">
                <a:extLst>
                  <a:ext uri="{FF2B5EF4-FFF2-40B4-BE49-F238E27FC236}">
                    <a16:creationId xmlns:a16="http://schemas.microsoft.com/office/drawing/2014/main" id="{7EB80262-EE95-4FD5-B167-70EF19D96E63}"/>
                  </a:ext>
                </a:extLst>
              </p:cNvPr>
              <p:cNvCxnSpPr>
                <a:cxnSpLocks/>
              </p:cNvCxnSpPr>
              <p:nvPr/>
            </p:nvCxnSpPr>
            <p:spPr>
              <a:xfrm>
                <a:off x="6556421" y="4706006"/>
                <a:ext cx="3005868"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0200AE3-06E9-4B3F-A0DD-CBDC2CC5E488}"/>
                  </a:ext>
                </a:extLst>
              </p:cNvPr>
              <p:cNvSpPr/>
              <p:nvPr/>
            </p:nvSpPr>
            <p:spPr>
              <a:xfrm rot="13500000">
                <a:off x="9590973" y="4523126"/>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37" name="Group 36">
                <a:extLst>
                  <a:ext uri="{FF2B5EF4-FFF2-40B4-BE49-F238E27FC236}">
                    <a16:creationId xmlns:a16="http://schemas.microsoft.com/office/drawing/2014/main" id="{A8091029-42D4-4B43-97FA-016A16087128}"/>
                  </a:ext>
                </a:extLst>
              </p:cNvPr>
              <p:cNvGrpSpPr/>
              <p:nvPr/>
            </p:nvGrpSpPr>
            <p:grpSpPr>
              <a:xfrm>
                <a:off x="9644434" y="4572059"/>
                <a:ext cx="267894" cy="267894"/>
                <a:chOff x="11238842" y="3926405"/>
                <a:chExt cx="382512" cy="382512"/>
              </a:xfrm>
              <a:solidFill>
                <a:schemeClr val="bg2">
                  <a:lumMod val="75000"/>
                </a:schemeClr>
              </a:solidFill>
            </p:grpSpPr>
            <p:sp>
              <p:nvSpPr>
                <p:cNvPr id="38" name="Freeform: Shape 37">
                  <a:extLst>
                    <a:ext uri="{FF2B5EF4-FFF2-40B4-BE49-F238E27FC236}">
                      <a16:creationId xmlns:a16="http://schemas.microsoft.com/office/drawing/2014/main" id="{D018E1A6-49DD-4B32-90B1-6E974A7D8A5D}"/>
                    </a:ext>
                  </a:extLst>
                </p:cNvPr>
                <p:cNvSpPr/>
                <p:nvPr/>
              </p:nvSpPr>
              <p:spPr>
                <a:xfrm>
                  <a:off x="11238842" y="3926405"/>
                  <a:ext cx="382512" cy="382512"/>
                </a:xfrm>
                <a:custGeom>
                  <a:avLst/>
                  <a:gdLst>
                    <a:gd name="connsiteX0" fmla="*/ 191256 w 382512"/>
                    <a:gd name="connsiteY0" fmla="*/ 382513 h 382512"/>
                    <a:gd name="connsiteX1" fmla="*/ 0 w 382512"/>
                    <a:gd name="connsiteY1" fmla="*/ 191256 h 382512"/>
                    <a:gd name="connsiteX2" fmla="*/ 191256 w 382512"/>
                    <a:gd name="connsiteY2" fmla="*/ 0 h 382512"/>
                    <a:gd name="connsiteX3" fmla="*/ 382513 w 382512"/>
                    <a:gd name="connsiteY3" fmla="*/ 191256 h 382512"/>
                    <a:gd name="connsiteX4" fmla="*/ 191256 w 382512"/>
                    <a:gd name="connsiteY4" fmla="*/ 382513 h 382512"/>
                    <a:gd name="connsiteX5" fmla="*/ 191256 w 382512"/>
                    <a:gd name="connsiteY5" fmla="*/ 12830 h 382512"/>
                    <a:gd name="connsiteX6" fmla="*/ 12830 w 382512"/>
                    <a:gd name="connsiteY6" fmla="*/ 191256 h 382512"/>
                    <a:gd name="connsiteX7" fmla="*/ 191256 w 382512"/>
                    <a:gd name="connsiteY7" fmla="*/ 369683 h 382512"/>
                    <a:gd name="connsiteX8" fmla="*/ 369683 w 382512"/>
                    <a:gd name="connsiteY8" fmla="*/ 191256 h 382512"/>
                    <a:gd name="connsiteX9" fmla="*/ 191256 w 382512"/>
                    <a:gd name="connsiteY9" fmla="*/ 12830 h 38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512" h="382512">
                      <a:moveTo>
                        <a:pt x="191256" y="382513"/>
                      </a:moveTo>
                      <a:cubicBezTo>
                        <a:pt x="85768" y="382513"/>
                        <a:pt x="0" y="296744"/>
                        <a:pt x="0" y="191256"/>
                      </a:cubicBezTo>
                      <a:cubicBezTo>
                        <a:pt x="0" y="85768"/>
                        <a:pt x="85768" y="0"/>
                        <a:pt x="191256" y="0"/>
                      </a:cubicBezTo>
                      <a:cubicBezTo>
                        <a:pt x="296744" y="0"/>
                        <a:pt x="382513" y="85768"/>
                        <a:pt x="382513" y="191256"/>
                      </a:cubicBezTo>
                      <a:cubicBezTo>
                        <a:pt x="382513" y="296744"/>
                        <a:pt x="296744" y="382513"/>
                        <a:pt x="191256" y="382513"/>
                      </a:cubicBezTo>
                      <a:close/>
                      <a:moveTo>
                        <a:pt x="191256" y="12830"/>
                      </a:moveTo>
                      <a:cubicBezTo>
                        <a:pt x="92896" y="12830"/>
                        <a:pt x="12830" y="92896"/>
                        <a:pt x="12830" y="191256"/>
                      </a:cubicBezTo>
                      <a:cubicBezTo>
                        <a:pt x="12830" y="289617"/>
                        <a:pt x="92896" y="369683"/>
                        <a:pt x="191256" y="369683"/>
                      </a:cubicBezTo>
                      <a:cubicBezTo>
                        <a:pt x="289617" y="369683"/>
                        <a:pt x="369683" y="289617"/>
                        <a:pt x="369683" y="191256"/>
                      </a:cubicBezTo>
                      <a:cubicBezTo>
                        <a:pt x="369683" y="92896"/>
                        <a:pt x="289854" y="12830"/>
                        <a:pt x="19125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54" name="Freeform: Shape 53">
                  <a:extLst>
                    <a:ext uri="{FF2B5EF4-FFF2-40B4-BE49-F238E27FC236}">
                      <a16:creationId xmlns:a16="http://schemas.microsoft.com/office/drawing/2014/main" id="{48D93432-8440-4FC4-970B-1D75855D0395}"/>
                    </a:ext>
                  </a:extLst>
                </p:cNvPr>
                <p:cNvSpPr/>
                <p:nvPr/>
              </p:nvSpPr>
              <p:spPr>
                <a:xfrm>
                  <a:off x="11281132" y="3968695"/>
                  <a:ext cx="297932" cy="297932"/>
                </a:xfrm>
                <a:custGeom>
                  <a:avLst/>
                  <a:gdLst>
                    <a:gd name="connsiteX0" fmla="*/ 148966 w 297932"/>
                    <a:gd name="connsiteY0" fmla="*/ 297932 h 297932"/>
                    <a:gd name="connsiteX1" fmla="*/ 0 w 297932"/>
                    <a:gd name="connsiteY1" fmla="*/ 148966 h 297932"/>
                    <a:gd name="connsiteX2" fmla="*/ 148966 w 297932"/>
                    <a:gd name="connsiteY2" fmla="*/ 0 h 297932"/>
                    <a:gd name="connsiteX3" fmla="*/ 297932 w 297932"/>
                    <a:gd name="connsiteY3" fmla="*/ 148966 h 297932"/>
                    <a:gd name="connsiteX4" fmla="*/ 148966 w 297932"/>
                    <a:gd name="connsiteY4" fmla="*/ 297932 h 297932"/>
                    <a:gd name="connsiteX5" fmla="*/ 148966 w 297932"/>
                    <a:gd name="connsiteY5" fmla="*/ 12830 h 297932"/>
                    <a:gd name="connsiteX6" fmla="*/ 12830 w 297932"/>
                    <a:gd name="connsiteY6" fmla="*/ 148966 h 297932"/>
                    <a:gd name="connsiteX7" fmla="*/ 148966 w 297932"/>
                    <a:gd name="connsiteY7" fmla="*/ 285103 h 297932"/>
                    <a:gd name="connsiteX8" fmla="*/ 285103 w 297932"/>
                    <a:gd name="connsiteY8" fmla="*/ 148966 h 297932"/>
                    <a:gd name="connsiteX9" fmla="*/ 148966 w 297932"/>
                    <a:gd name="connsiteY9" fmla="*/ 12830 h 2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932" h="297932">
                      <a:moveTo>
                        <a:pt x="148966" y="297932"/>
                      </a:moveTo>
                      <a:cubicBezTo>
                        <a:pt x="66762" y="297932"/>
                        <a:pt x="0" y="231171"/>
                        <a:pt x="0" y="148966"/>
                      </a:cubicBezTo>
                      <a:cubicBezTo>
                        <a:pt x="0" y="66762"/>
                        <a:pt x="66999" y="0"/>
                        <a:pt x="148966" y="0"/>
                      </a:cubicBezTo>
                      <a:cubicBezTo>
                        <a:pt x="230933" y="0"/>
                        <a:pt x="297932" y="66762"/>
                        <a:pt x="297932" y="148966"/>
                      </a:cubicBezTo>
                      <a:cubicBezTo>
                        <a:pt x="297932" y="231171"/>
                        <a:pt x="231171" y="297932"/>
                        <a:pt x="148966" y="297932"/>
                      </a:cubicBezTo>
                      <a:close/>
                      <a:moveTo>
                        <a:pt x="148966" y="12830"/>
                      </a:moveTo>
                      <a:cubicBezTo>
                        <a:pt x="73889" y="12830"/>
                        <a:pt x="12830" y="73889"/>
                        <a:pt x="12830" y="148966"/>
                      </a:cubicBezTo>
                      <a:cubicBezTo>
                        <a:pt x="12830" y="224043"/>
                        <a:pt x="73889" y="285103"/>
                        <a:pt x="148966" y="285103"/>
                      </a:cubicBezTo>
                      <a:cubicBezTo>
                        <a:pt x="224043" y="285103"/>
                        <a:pt x="285103" y="224043"/>
                        <a:pt x="285103" y="148966"/>
                      </a:cubicBezTo>
                      <a:cubicBezTo>
                        <a:pt x="285103" y="73889"/>
                        <a:pt x="224043" y="12830"/>
                        <a:pt x="14896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55" name="Freeform: Shape 54">
                  <a:extLst>
                    <a:ext uri="{FF2B5EF4-FFF2-40B4-BE49-F238E27FC236}">
                      <a16:creationId xmlns:a16="http://schemas.microsoft.com/office/drawing/2014/main" id="{76E5544F-75D4-4C07-A595-240AC24D21A0}"/>
                    </a:ext>
                  </a:extLst>
                </p:cNvPr>
                <p:cNvSpPr/>
                <p:nvPr/>
              </p:nvSpPr>
              <p:spPr>
                <a:xfrm>
                  <a:off x="11350417" y="4051853"/>
                  <a:ext cx="159982" cy="132332"/>
                </a:xfrm>
                <a:custGeom>
                  <a:avLst/>
                  <a:gdLst>
                    <a:gd name="connsiteX0" fmla="*/ 55448 w 159982"/>
                    <a:gd name="connsiteY0" fmla="*/ 131857 h 132332"/>
                    <a:gd name="connsiteX1" fmla="*/ 51171 w 159982"/>
                    <a:gd name="connsiteY1" fmla="*/ 130194 h 132332"/>
                    <a:gd name="connsiteX2" fmla="*/ 1991 w 159982"/>
                    <a:gd name="connsiteY2" fmla="*/ 84340 h 132332"/>
                    <a:gd name="connsiteX3" fmla="*/ 1753 w 159982"/>
                    <a:gd name="connsiteY3" fmla="*/ 75312 h 132332"/>
                    <a:gd name="connsiteX4" fmla="*/ 10782 w 159982"/>
                    <a:gd name="connsiteY4" fmla="*/ 75074 h 132332"/>
                    <a:gd name="connsiteX5" fmla="*/ 54972 w 159982"/>
                    <a:gd name="connsiteY5" fmla="*/ 116414 h 132332"/>
                    <a:gd name="connsiteX6" fmla="*/ 148581 w 159982"/>
                    <a:gd name="connsiteY6" fmla="*/ 2373 h 132332"/>
                    <a:gd name="connsiteX7" fmla="*/ 157609 w 159982"/>
                    <a:gd name="connsiteY7" fmla="*/ 1422 h 132332"/>
                    <a:gd name="connsiteX8" fmla="*/ 158560 w 159982"/>
                    <a:gd name="connsiteY8" fmla="*/ 10451 h 132332"/>
                    <a:gd name="connsiteX9" fmla="*/ 60674 w 159982"/>
                    <a:gd name="connsiteY9" fmla="*/ 129956 h 132332"/>
                    <a:gd name="connsiteX10" fmla="*/ 56160 w 159982"/>
                    <a:gd name="connsiteY10" fmla="*/ 132332 h 132332"/>
                    <a:gd name="connsiteX11" fmla="*/ 55685 w 159982"/>
                    <a:gd name="connsiteY11" fmla="*/ 132332 h 1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82" h="132332">
                      <a:moveTo>
                        <a:pt x="55448" y="131857"/>
                      </a:moveTo>
                      <a:cubicBezTo>
                        <a:pt x="53785" y="131857"/>
                        <a:pt x="52359" y="131144"/>
                        <a:pt x="51171" y="130194"/>
                      </a:cubicBezTo>
                      <a:lnTo>
                        <a:pt x="1991" y="84340"/>
                      </a:lnTo>
                      <a:cubicBezTo>
                        <a:pt x="-623" y="81964"/>
                        <a:pt x="-623" y="77925"/>
                        <a:pt x="1753" y="75312"/>
                      </a:cubicBezTo>
                      <a:cubicBezTo>
                        <a:pt x="4129" y="72698"/>
                        <a:pt x="8168" y="72460"/>
                        <a:pt x="10782" y="75074"/>
                      </a:cubicBezTo>
                      <a:lnTo>
                        <a:pt x="54972" y="116414"/>
                      </a:lnTo>
                      <a:lnTo>
                        <a:pt x="148581" y="2373"/>
                      </a:lnTo>
                      <a:cubicBezTo>
                        <a:pt x="150719" y="-478"/>
                        <a:pt x="154758" y="-716"/>
                        <a:pt x="157609" y="1422"/>
                      </a:cubicBezTo>
                      <a:cubicBezTo>
                        <a:pt x="160460" y="3561"/>
                        <a:pt x="160698" y="7600"/>
                        <a:pt x="158560" y="10451"/>
                      </a:cubicBezTo>
                      <a:lnTo>
                        <a:pt x="60674" y="129956"/>
                      </a:lnTo>
                      <a:cubicBezTo>
                        <a:pt x="59487" y="131382"/>
                        <a:pt x="57823" y="132094"/>
                        <a:pt x="56160" y="132332"/>
                      </a:cubicBezTo>
                      <a:cubicBezTo>
                        <a:pt x="56160" y="132332"/>
                        <a:pt x="55923" y="132332"/>
                        <a:pt x="55685" y="132332"/>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pic>
        <p:nvPicPr>
          <p:cNvPr id="56" name="Picture 55" descr="A picture containing text, businesscard, vector graphics&#10;&#10;Description automatically generated">
            <a:extLst>
              <a:ext uri="{FF2B5EF4-FFF2-40B4-BE49-F238E27FC236}">
                <a16:creationId xmlns:a16="http://schemas.microsoft.com/office/drawing/2014/main" id="{8C7FA714-885B-4D11-96BD-710987D49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2563" y="2651355"/>
            <a:ext cx="3124453" cy="1379969"/>
          </a:xfrm>
          <a:prstGeom prst="rect">
            <a:avLst/>
          </a:prstGeom>
        </p:spPr>
      </p:pic>
      <p:grpSp>
        <p:nvGrpSpPr>
          <p:cNvPr id="57" name="Group 56">
            <a:extLst>
              <a:ext uri="{FF2B5EF4-FFF2-40B4-BE49-F238E27FC236}">
                <a16:creationId xmlns:a16="http://schemas.microsoft.com/office/drawing/2014/main" id="{C33E6454-8208-402B-B690-CB72D360B432}"/>
              </a:ext>
            </a:extLst>
          </p:cNvPr>
          <p:cNvGrpSpPr/>
          <p:nvPr/>
        </p:nvGrpSpPr>
        <p:grpSpPr>
          <a:xfrm>
            <a:off x="7698627" y="2855259"/>
            <a:ext cx="3018857" cy="786267"/>
            <a:chOff x="6114316" y="3405783"/>
            <a:chExt cx="3018857" cy="786267"/>
          </a:xfrm>
        </p:grpSpPr>
        <p:sp>
          <p:nvSpPr>
            <p:cNvPr id="58" name="Appoint Excellent Practitioners">
              <a:extLst>
                <a:ext uri="{FF2B5EF4-FFF2-40B4-BE49-F238E27FC236}">
                  <a16:creationId xmlns:a16="http://schemas.microsoft.com/office/drawing/2014/main" id="{B1413864-48AD-42E9-9936-498A886D6163}"/>
                </a:ext>
              </a:extLst>
            </p:cNvPr>
            <p:cNvSpPr/>
            <p:nvPr/>
          </p:nvSpPr>
          <p:spPr>
            <a:xfrm>
              <a:off x="6114316" y="3405783"/>
              <a:ext cx="2242697" cy="55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Measure Performance</a:t>
              </a:r>
              <a:b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b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Against Expectations</a:t>
              </a:r>
            </a:p>
          </p:txBody>
        </p:sp>
        <p:cxnSp>
          <p:nvCxnSpPr>
            <p:cNvPr id="62" name="Straight Connector 61">
              <a:extLst>
                <a:ext uri="{FF2B5EF4-FFF2-40B4-BE49-F238E27FC236}">
                  <a16:creationId xmlns:a16="http://schemas.microsoft.com/office/drawing/2014/main" id="{FD714E16-1885-45F6-A017-7DADC0C0DE39}"/>
                </a:ext>
              </a:extLst>
            </p:cNvPr>
            <p:cNvCxnSpPr>
              <a:cxnSpLocks/>
            </p:cNvCxnSpPr>
            <p:nvPr/>
          </p:nvCxnSpPr>
          <p:spPr>
            <a:xfrm>
              <a:off x="6192371" y="4009170"/>
              <a:ext cx="247501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F2375AC3-F6FE-4008-9485-77987973DF1D}"/>
                </a:ext>
              </a:extLst>
            </p:cNvPr>
            <p:cNvSpPr/>
            <p:nvPr/>
          </p:nvSpPr>
          <p:spPr>
            <a:xfrm rot="13500000">
              <a:off x="8767413" y="382629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64" name="Group 63">
              <a:extLst>
                <a:ext uri="{FF2B5EF4-FFF2-40B4-BE49-F238E27FC236}">
                  <a16:creationId xmlns:a16="http://schemas.microsoft.com/office/drawing/2014/main" id="{937EDA4D-C3C9-4F31-8755-DD8094C3140D}"/>
                </a:ext>
              </a:extLst>
            </p:cNvPr>
            <p:cNvGrpSpPr/>
            <p:nvPr/>
          </p:nvGrpSpPr>
          <p:grpSpPr>
            <a:xfrm>
              <a:off x="8839024" y="3920098"/>
              <a:ext cx="223258" cy="171170"/>
              <a:chOff x="10723396" y="3180196"/>
              <a:chExt cx="353525" cy="271044"/>
            </a:xfrm>
          </p:grpSpPr>
          <p:sp>
            <p:nvSpPr>
              <p:cNvPr id="65" name="Freeform: Shape 64">
                <a:extLst>
                  <a:ext uri="{FF2B5EF4-FFF2-40B4-BE49-F238E27FC236}">
                    <a16:creationId xmlns:a16="http://schemas.microsoft.com/office/drawing/2014/main" id="{C42E8592-46D4-4656-BFCB-3FF3BE9C5014}"/>
                  </a:ext>
                </a:extLst>
              </p:cNvPr>
              <p:cNvSpPr/>
              <p:nvPr/>
            </p:nvSpPr>
            <p:spPr>
              <a:xfrm>
                <a:off x="10840703" y="3281694"/>
                <a:ext cx="134949" cy="94624"/>
              </a:xfrm>
              <a:custGeom>
                <a:avLst/>
                <a:gdLst>
                  <a:gd name="connsiteX0" fmla="*/ 129451 w 134949"/>
                  <a:gd name="connsiteY0" fmla="*/ 0 h 94624"/>
                  <a:gd name="connsiteX1" fmla="*/ 98749 w 134949"/>
                  <a:gd name="connsiteY1" fmla="*/ 30702 h 94624"/>
                  <a:gd name="connsiteX2" fmla="*/ 59570 w 134949"/>
                  <a:gd name="connsiteY2" fmla="*/ 15580 h 94624"/>
                  <a:gd name="connsiteX3" fmla="*/ 0 w 134949"/>
                  <a:gd name="connsiteY3" fmla="*/ 75150 h 94624"/>
                  <a:gd name="connsiteX4" fmla="*/ 2749 w 134949"/>
                  <a:gd name="connsiteY4" fmla="*/ 93021 h 94624"/>
                  <a:gd name="connsiteX5" fmla="*/ 10081 w 134949"/>
                  <a:gd name="connsiteY5" fmla="*/ 90730 h 94624"/>
                  <a:gd name="connsiteX6" fmla="*/ 7790 w 134949"/>
                  <a:gd name="connsiteY6" fmla="*/ 75150 h 94624"/>
                  <a:gd name="connsiteX7" fmla="*/ 59799 w 134949"/>
                  <a:gd name="connsiteY7" fmla="*/ 23141 h 94624"/>
                  <a:gd name="connsiteX8" fmla="*/ 93708 w 134949"/>
                  <a:gd name="connsiteY8" fmla="*/ 35971 h 94624"/>
                  <a:gd name="connsiteX9" fmla="*/ 63236 w 134949"/>
                  <a:gd name="connsiteY9" fmla="*/ 66444 h 94624"/>
                  <a:gd name="connsiteX10" fmla="*/ 59799 w 134949"/>
                  <a:gd name="connsiteY10" fmla="*/ 65756 h 94624"/>
                  <a:gd name="connsiteX11" fmla="*/ 50406 w 134949"/>
                  <a:gd name="connsiteY11" fmla="*/ 75150 h 94624"/>
                  <a:gd name="connsiteX12" fmla="*/ 51093 w 134949"/>
                  <a:gd name="connsiteY12" fmla="*/ 78587 h 94624"/>
                  <a:gd name="connsiteX13" fmla="*/ 40324 w 134949"/>
                  <a:gd name="connsiteY13" fmla="*/ 89355 h 94624"/>
                  <a:gd name="connsiteX14" fmla="*/ 45594 w 134949"/>
                  <a:gd name="connsiteY14" fmla="*/ 94625 h 94624"/>
                  <a:gd name="connsiteX15" fmla="*/ 56363 w 134949"/>
                  <a:gd name="connsiteY15" fmla="*/ 83856 h 94624"/>
                  <a:gd name="connsiteX16" fmla="*/ 59799 w 134949"/>
                  <a:gd name="connsiteY16" fmla="*/ 84544 h 94624"/>
                  <a:gd name="connsiteX17" fmla="*/ 69193 w 134949"/>
                  <a:gd name="connsiteY17" fmla="*/ 75150 h 94624"/>
                  <a:gd name="connsiteX18" fmla="*/ 68506 w 134949"/>
                  <a:gd name="connsiteY18" fmla="*/ 71713 h 94624"/>
                  <a:gd name="connsiteX19" fmla="*/ 98978 w 134949"/>
                  <a:gd name="connsiteY19" fmla="*/ 41241 h 94624"/>
                  <a:gd name="connsiteX20" fmla="*/ 111809 w 134949"/>
                  <a:gd name="connsiteY20" fmla="*/ 75150 h 94624"/>
                  <a:gd name="connsiteX21" fmla="*/ 109517 w 134949"/>
                  <a:gd name="connsiteY21" fmla="*/ 90730 h 94624"/>
                  <a:gd name="connsiteX22" fmla="*/ 116620 w 134949"/>
                  <a:gd name="connsiteY22" fmla="*/ 93021 h 94624"/>
                  <a:gd name="connsiteX23" fmla="*/ 119369 w 134949"/>
                  <a:gd name="connsiteY23" fmla="*/ 75150 h 94624"/>
                  <a:gd name="connsiteX24" fmla="*/ 104248 w 134949"/>
                  <a:gd name="connsiteY24" fmla="*/ 35971 h 94624"/>
                  <a:gd name="connsiteX25" fmla="*/ 134949 w 134949"/>
                  <a:gd name="connsiteY25" fmla="*/ 5270 h 94624"/>
                  <a:gd name="connsiteX26" fmla="*/ 129680 w 134949"/>
                  <a:gd name="connsiteY26" fmla="*/ 0 h 9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949" h="94624">
                    <a:moveTo>
                      <a:pt x="129451" y="0"/>
                    </a:moveTo>
                    <a:lnTo>
                      <a:pt x="98749" y="30702"/>
                    </a:lnTo>
                    <a:cubicBezTo>
                      <a:pt x="88210" y="21537"/>
                      <a:pt x="74692" y="15580"/>
                      <a:pt x="59570" y="15580"/>
                    </a:cubicBezTo>
                    <a:cubicBezTo>
                      <a:pt x="26807" y="15580"/>
                      <a:pt x="0" y="42386"/>
                      <a:pt x="0" y="75150"/>
                    </a:cubicBezTo>
                    <a:cubicBezTo>
                      <a:pt x="0" y="81107"/>
                      <a:pt x="916" y="87293"/>
                      <a:pt x="2749" y="93021"/>
                    </a:cubicBezTo>
                    <a:lnTo>
                      <a:pt x="10081" y="90730"/>
                    </a:lnTo>
                    <a:cubicBezTo>
                      <a:pt x="8477" y="85689"/>
                      <a:pt x="7790" y="80420"/>
                      <a:pt x="7790" y="75150"/>
                    </a:cubicBezTo>
                    <a:cubicBezTo>
                      <a:pt x="7790" y="46511"/>
                      <a:pt x="31160" y="23141"/>
                      <a:pt x="59799" y="23141"/>
                    </a:cubicBezTo>
                    <a:cubicBezTo>
                      <a:pt x="72859" y="23141"/>
                      <a:pt x="84544" y="28181"/>
                      <a:pt x="93708" y="35971"/>
                    </a:cubicBezTo>
                    <a:lnTo>
                      <a:pt x="63236" y="66444"/>
                    </a:lnTo>
                    <a:cubicBezTo>
                      <a:pt x="63236" y="66444"/>
                      <a:pt x="61174" y="65756"/>
                      <a:pt x="59799" y="65756"/>
                    </a:cubicBezTo>
                    <a:cubicBezTo>
                      <a:pt x="54530" y="65756"/>
                      <a:pt x="50406" y="69880"/>
                      <a:pt x="50406" y="75150"/>
                    </a:cubicBezTo>
                    <a:cubicBezTo>
                      <a:pt x="50406" y="76296"/>
                      <a:pt x="50635" y="77441"/>
                      <a:pt x="51093" y="78587"/>
                    </a:cubicBezTo>
                    <a:lnTo>
                      <a:pt x="40324" y="89355"/>
                    </a:lnTo>
                    <a:lnTo>
                      <a:pt x="45594" y="94625"/>
                    </a:lnTo>
                    <a:lnTo>
                      <a:pt x="56363" y="83856"/>
                    </a:lnTo>
                    <a:cubicBezTo>
                      <a:pt x="56363" y="83856"/>
                      <a:pt x="58425" y="84544"/>
                      <a:pt x="59799" y="84544"/>
                    </a:cubicBezTo>
                    <a:cubicBezTo>
                      <a:pt x="65069" y="84544"/>
                      <a:pt x="69193" y="80420"/>
                      <a:pt x="69193" y="75150"/>
                    </a:cubicBezTo>
                    <a:cubicBezTo>
                      <a:pt x="69193" y="74004"/>
                      <a:pt x="68964" y="72859"/>
                      <a:pt x="68506" y="71713"/>
                    </a:cubicBezTo>
                    <a:lnTo>
                      <a:pt x="98978" y="41241"/>
                    </a:lnTo>
                    <a:cubicBezTo>
                      <a:pt x="106768" y="50405"/>
                      <a:pt x="111809" y="62090"/>
                      <a:pt x="111809" y="75150"/>
                    </a:cubicBezTo>
                    <a:cubicBezTo>
                      <a:pt x="111809" y="80420"/>
                      <a:pt x="111121" y="85689"/>
                      <a:pt x="109517" y="90730"/>
                    </a:cubicBezTo>
                    <a:lnTo>
                      <a:pt x="116620" y="93021"/>
                    </a:lnTo>
                    <a:cubicBezTo>
                      <a:pt x="118453" y="87293"/>
                      <a:pt x="119369" y="81336"/>
                      <a:pt x="119369" y="75150"/>
                    </a:cubicBezTo>
                    <a:cubicBezTo>
                      <a:pt x="119369" y="60028"/>
                      <a:pt x="113642" y="46511"/>
                      <a:pt x="104248" y="35971"/>
                    </a:cubicBezTo>
                    <a:lnTo>
                      <a:pt x="134949" y="5270"/>
                    </a:lnTo>
                    <a:lnTo>
                      <a:pt x="129680" y="0"/>
                    </a:ln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66" name="Freeform: Shape 65">
                <a:extLst>
                  <a:ext uri="{FF2B5EF4-FFF2-40B4-BE49-F238E27FC236}">
                    <a16:creationId xmlns:a16="http://schemas.microsoft.com/office/drawing/2014/main" id="{3D9A3AAD-A51B-458E-B933-F78B79848E6A}"/>
                  </a:ext>
                </a:extLst>
              </p:cNvPr>
              <p:cNvSpPr/>
              <p:nvPr/>
            </p:nvSpPr>
            <p:spPr>
              <a:xfrm>
                <a:off x="10723396" y="3180196"/>
                <a:ext cx="353525" cy="271044"/>
              </a:xfrm>
              <a:custGeom>
                <a:avLst/>
                <a:gdLst>
                  <a:gd name="connsiteX0" fmla="*/ 353526 w 353525"/>
                  <a:gd name="connsiteY0" fmla="*/ 176877 h 271044"/>
                  <a:gd name="connsiteX1" fmla="*/ 176878 w 353525"/>
                  <a:gd name="connsiteY1" fmla="*/ 0 h 271044"/>
                  <a:gd name="connsiteX2" fmla="*/ 0 w 353525"/>
                  <a:gd name="connsiteY2" fmla="*/ 176877 h 271044"/>
                  <a:gd name="connsiteX3" fmla="*/ 22912 w 353525"/>
                  <a:gd name="connsiteY3" fmla="*/ 263483 h 271044"/>
                  <a:gd name="connsiteX4" fmla="*/ 2749 w 353525"/>
                  <a:gd name="connsiteY4" fmla="*/ 263483 h 271044"/>
                  <a:gd name="connsiteX5" fmla="*/ 2749 w 353525"/>
                  <a:gd name="connsiteY5" fmla="*/ 271044 h 271044"/>
                  <a:gd name="connsiteX6" fmla="*/ 350777 w 353525"/>
                  <a:gd name="connsiteY6" fmla="*/ 271044 h 271044"/>
                  <a:gd name="connsiteX7" fmla="*/ 350777 w 353525"/>
                  <a:gd name="connsiteY7" fmla="*/ 263483 h 271044"/>
                  <a:gd name="connsiteX8" fmla="*/ 330614 w 353525"/>
                  <a:gd name="connsiteY8" fmla="*/ 263483 h 271044"/>
                  <a:gd name="connsiteX9" fmla="*/ 353526 w 353525"/>
                  <a:gd name="connsiteY9" fmla="*/ 176877 h 271044"/>
                  <a:gd name="connsiteX10" fmla="*/ 7561 w 353525"/>
                  <a:gd name="connsiteY10" fmla="*/ 176877 h 271044"/>
                  <a:gd name="connsiteX11" fmla="*/ 176878 w 353525"/>
                  <a:gd name="connsiteY11" fmla="*/ 7561 h 271044"/>
                  <a:gd name="connsiteX12" fmla="*/ 346194 w 353525"/>
                  <a:gd name="connsiteY12" fmla="*/ 176877 h 271044"/>
                  <a:gd name="connsiteX13" fmla="*/ 322366 w 353525"/>
                  <a:gd name="connsiteY13" fmla="*/ 263483 h 271044"/>
                  <a:gd name="connsiteX14" fmla="*/ 31389 w 353525"/>
                  <a:gd name="connsiteY14" fmla="*/ 263483 h 271044"/>
                  <a:gd name="connsiteX15" fmla="*/ 7561 w 353525"/>
                  <a:gd name="connsiteY15" fmla="*/ 176877 h 27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525" h="271044">
                    <a:moveTo>
                      <a:pt x="353526" y="176877"/>
                    </a:moveTo>
                    <a:cubicBezTo>
                      <a:pt x="353526" y="79274"/>
                      <a:pt x="274252" y="0"/>
                      <a:pt x="176878" y="0"/>
                    </a:cubicBezTo>
                    <a:cubicBezTo>
                      <a:pt x="79503" y="0"/>
                      <a:pt x="0" y="79274"/>
                      <a:pt x="0" y="176877"/>
                    </a:cubicBezTo>
                    <a:cubicBezTo>
                      <a:pt x="0" y="207350"/>
                      <a:pt x="8019" y="237135"/>
                      <a:pt x="22912" y="263483"/>
                    </a:cubicBezTo>
                    <a:lnTo>
                      <a:pt x="2749" y="263483"/>
                    </a:lnTo>
                    <a:lnTo>
                      <a:pt x="2749" y="271044"/>
                    </a:lnTo>
                    <a:lnTo>
                      <a:pt x="350777" y="271044"/>
                    </a:lnTo>
                    <a:lnTo>
                      <a:pt x="350777" y="263483"/>
                    </a:lnTo>
                    <a:lnTo>
                      <a:pt x="330614" y="263483"/>
                    </a:lnTo>
                    <a:cubicBezTo>
                      <a:pt x="345507" y="237135"/>
                      <a:pt x="353526" y="207350"/>
                      <a:pt x="353526" y="176877"/>
                    </a:cubicBezTo>
                    <a:close/>
                    <a:moveTo>
                      <a:pt x="7561" y="176877"/>
                    </a:moveTo>
                    <a:cubicBezTo>
                      <a:pt x="7561" y="83398"/>
                      <a:pt x="83398" y="7561"/>
                      <a:pt x="176878" y="7561"/>
                    </a:cubicBezTo>
                    <a:cubicBezTo>
                      <a:pt x="270357" y="7561"/>
                      <a:pt x="346194" y="83398"/>
                      <a:pt x="346194" y="176877"/>
                    </a:cubicBezTo>
                    <a:cubicBezTo>
                      <a:pt x="346194" y="207579"/>
                      <a:pt x="337946" y="237364"/>
                      <a:pt x="322366" y="263483"/>
                    </a:cubicBezTo>
                    <a:lnTo>
                      <a:pt x="31389" y="263483"/>
                    </a:lnTo>
                    <a:cubicBezTo>
                      <a:pt x="15809" y="237364"/>
                      <a:pt x="7561" y="207350"/>
                      <a:pt x="7561" y="176877"/>
                    </a:cubicBez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67" name="Freeform: Shape 66">
                <a:extLst>
                  <a:ext uri="{FF2B5EF4-FFF2-40B4-BE49-F238E27FC236}">
                    <a16:creationId xmlns:a16="http://schemas.microsoft.com/office/drawing/2014/main" id="{5C3964D1-D364-4B49-A0B0-B986D6788C75}"/>
                  </a:ext>
                </a:extLst>
              </p:cNvPr>
              <p:cNvSpPr/>
              <p:nvPr/>
            </p:nvSpPr>
            <p:spPr>
              <a:xfrm>
                <a:off x="10820770" y="3394648"/>
                <a:ext cx="158777" cy="37804"/>
              </a:xfrm>
              <a:custGeom>
                <a:avLst/>
                <a:gdLst>
                  <a:gd name="connsiteX0" fmla="*/ 0 w 158777"/>
                  <a:gd name="connsiteY0" fmla="*/ 37804 h 37804"/>
                  <a:gd name="connsiteX1" fmla="*/ 158777 w 158777"/>
                  <a:gd name="connsiteY1" fmla="*/ 37804 h 37804"/>
                  <a:gd name="connsiteX2" fmla="*/ 158777 w 158777"/>
                  <a:gd name="connsiteY2" fmla="*/ 0 h 37804"/>
                  <a:gd name="connsiteX3" fmla="*/ 0 w 158777"/>
                  <a:gd name="connsiteY3" fmla="*/ 0 h 37804"/>
                  <a:gd name="connsiteX4" fmla="*/ 0 w 158777"/>
                  <a:gd name="connsiteY4" fmla="*/ 37804 h 37804"/>
                  <a:gd name="connsiteX5" fmla="*/ 7561 w 158777"/>
                  <a:gd name="connsiteY5" fmla="*/ 7561 h 37804"/>
                  <a:gd name="connsiteX6" fmla="*/ 151217 w 158777"/>
                  <a:gd name="connsiteY6" fmla="*/ 7561 h 37804"/>
                  <a:gd name="connsiteX7" fmla="*/ 151217 w 158777"/>
                  <a:gd name="connsiteY7" fmla="*/ 30243 h 37804"/>
                  <a:gd name="connsiteX8" fmla="*/ 7561 w 158777"/>
                  <a:gd name="connsiteY8" fmla="*/ 30243 h 37804"/>
                  <a:gd name="connsiteX9" fmla="*/ 7561 w 158777"/>
                  <a:gd name="connsiteY9" fmla="*/ 7561 h 3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77" h="37804">
                    <a:moveTo>
                      <a:pt x="0" y="37804"/>
                    </a:moveTo>
                    <a:lnTo>
                      <a:pt x="158777" y="37804"/>
                    </a:lnTo>
                    <a:lnTo>
                      <a:pt x="158777" y="0"/>
                    </a:lnTo>
                    <a:lnTo>
                      <a:pt x="0" y="0"/>
                    </a:lnTo>
                    <a:lnTo>
                      <a:pt x="0" y="37804"/>
                    </a:lnTo>
                    <a:close/>
                    <a:moveTo>
                      <a:pt x="7561" y="7561"/>
                    </a:moveTo>
                    <a:lnTo>
                      <a:pt x="151217" y="7561"/>
                    </a:lnTo>
                    <a:lnTo>
                      <a:pt x="151217" y="30243"/>
                    </a:lnTo>
                    <a:lnTo>
                      <a:pt x="7561" y="30243"/>
                    </a:lnTo>
                    <a:lnTo>
                      <a:pt x="7561" y="7561"/>
                    </a:ln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68" name="Freeform: Shape 67">
                <a:extLst>
                  <a:ext uri="{FF2B5EF4-FFF2-40B4-BE49-F238E27FC236}">
                    <a16:creationId xmlns:a16="http://schemas.microsoft.com/office/drawing/2014/main" id="{D04B947D-4403-4983-AA1A-5E6B642CDA45}"/>
                  </a:ext>
                </a:extLst>
              </p:cNvPr>
              <p:cNvSpPr/>
              <p:nvPr/>
            </p:nvSpPr>
            <p:spPr>
              <a:xfrm>
                <a:off x="10775405" y="3235871"/>
                <a:ext cx="250423" cy="124868"/>
              </a:xfrm>
              <a:custGeom>
                <a:avLst/>
                <a:gdLst>
                  <a:gd name="connsiteX0" fmla="*/ 128534 w 250423"/>
                  <a:gd name="connsiteY0" fmla="*/ 0 h 124868"/>
                  <a:gd name="connsiteX1" fmla="*/ 128534 w 250423"/>
                  <a:gd name="connsiteY1" fmla="*/ 0 h 124868"/>
                  <a:gd name="connsiteX2" fmla="*/ 120973 w 250423"/>
                  <a:gd name="connsiteY2" fmla="*/ 0 h 124868"/>
                  <a:gd name="connsiteX3" fmla="*/ 120973 w 250423"/>
                  <a:gd name="connsiteY3" fmla="*/ 0 h 124868"/>
                  <a:gd name="connsiteX4" fmla="*/ 0 w 250423"/>
                  <a:gd name="connsiteY4" fmla="*/ 124868 h 124868"/>
                  <a:gd name="connsiteX5" fmla="*/ 26577 w 250423"/>
                  <a:gd name="connsiteY5" fmla="*/ 124868 h 124868"/>
                  <a:gd name="connsiteX6" fmla="*/ 26577 w 250423"/>
                  <a:gd name="connsiteY6" fmla="*/ 117307 h 124868"/>
                  <a:gd name="connsiteX7" fmla="*/ 8019 w 250423"/>
                  <a:gd name="connsiteY7" fmla="*/ 117307 h 124868"/>
                  <a:gd name="connsiteX8" fmla="*/ 16496 w 250423"/>
                  <a:gd name="connsiteY8" fmla="*/ 80191 h 124868"/>
                  <a:gd name="connsiteX9" fmla="*/ 32534 w 250423"/>
                  <a:gd name="connsiteY9" fmla="*/ 86835 h 124868"/>
                  <a:gd name="connsiteX10" fmla="*/ 35513 w 250423"/>
                  <a:gd name="connsiteY10" fmla="*/ 79732 h 124868"/>
                  <a:gd name="connsiteX11" fmla="*/ 19704 w 250423"/>
                  <a:gd name="connsiteY11" fmla="*/ 73088 h 124868"/>
                  <a:gd name="connsiteX12" fmla="*/ 41241 w 250423"/>
                  <a:gd name="connsiteY12" fmla="*/ 42386 h 124868"/>
                  <a:gd name="connsiteX13" fmla="*/ 52697 w 250423"/>
                  <a:gd name="connsiteY13" fmla="*/ 53842 h 124868"/>
                  <a:gd name="connsiteX14" fmla="*/ 57966 w 250423"/>
                  <a:gd name="connsiteY14" fmla="*/ 48573 h 124868"/>
                  <a:gd name="connsiteX15" fmla="*/ 46740 w 250423"/>
                  <a:gd name="connsiteY15" fmla="*/ 37346 h 124868"/>
                  <a:gd name="connsiteX16" fmla="*/ 77899 w 250423"/>
                  <a:gd name="connsiteY16" fmla="*/ 17184 h 124868"/>
                  <a:gd name="connsiteX17" fmla="*/ 83856 w 250423"/>
                  <a:gd name="connsiteY17" fmla="*/ 31389 h 124868"/>
                  <a:gd name="connsiteX18" fmla="*/ 90959 w 250423"/>
                  <a:gd name="connsiteY18" fmla="*/ 28410 h 124868"/>
                  <a:gd name="connsiteX19" fmla="*/ 85231 w 250423"/>
                  <a:gd name="connsiteY19" fmla="*/ 14434 h 124868"/>
                  <a:gd name="connsiteX20" fmla="*/ 121431 w 250423"/>
                  <a:gd name="connsiteY20" fmla="*/ 7561 h 124868"/>
                  <a:gd name="connsiteX21" fmla="*/ 121431 w 250423"/>
                  <a:gd name="connsiteY21" fmla="*/ 22453 h 124868"/>
                  <a:gd name="connsiteX22" fmla="*/ 128992 w 250423"/>
                  <a:gd name="connsiteY22" fmla="*/ 22453 h 124868"/>
                  <a:gd name="connsiteX23" fmla="*/ 128992 w 250423"/>
                  <a:gd name="connsiteY23" fmla="*/ 7561 h 124868"/>
                  <a:gd name="connsiteX24" fmla="*/ 165193 w 250423"/>
                  <a:gd name="connsiteY24" fmla="*/ 14434 h 124868"/>
                  <a:gd name="connsiteX25" fmla="*/ 159465 w 250423"/>
                  <a:gd name="connsiteY25" fmla="*/ 28410 h 124868"/>
                  <a:gd name="connsiteX26" fmla="*/ 166567 w 250423"/>
                  <a:gd name="connsiteY26" fmla="*/ 31389 h 124868"/>
                  <a:gd name="connsiteX27" fmla="*/ 172524 w 250423"/>
                  <a:gd name="connsiteY27" fmla="*/ 17184 h 124868"/>
                  <a:gd name="connsiteX28" fmla="*/ 230720 w 250423"/>
                  <a:gd name="connsiteY28" fmla="*/ 73088 h 124868"/>
                  <a:gd name="connsiteX29" fmla="*/ 214911 w 250423"/>
                  <a:gd name="connsiteY29" fmla="*/ 79732 h 124868"/>
                  <a:gd name="connsiteX30" fmla="*/ 217889 w 250423"/>
                  <a:gd name="connsiteY30" fmla="*/ 86835 h 124868"/>
                  <a:gd name="connsiteX31" fmla="*/ 233927 w 250423"/>
                  <a:gd name="connsiteY31" fmla="*/ 80191 h 124868"/>
                  <a:gd name="connsiteX32" fmla="*/ 242405 w 250423"/>
                  <a:gd name="connsiteY32" fmla="*/ 117307 h 124868"/>
                  <a:gd name="connsiteX33" fmla="*/ 223846 w 250423"/>
                  <a:gd name="connsiteY33" fmla="*/ 117307 h 124868"/>
                  <a:gd name="connsiteX34" fmla="*/ 223846 w 250423"/>
                  <a:gd name="connsiteY34" fmla="*/ 124868 h 124868"/>
                  <a:gd name="connsiteX35" fmla="*/ 250424 w 250423"/>
                  <a:gd name="connsiteY35" fmla="*/ 124868 h 124868"/>
                  <a:gd name="connsiteX36" fmla="*/ 129451 w 250423"/>
                  <a:gd name="connsiteY36" fmla="*/ 229 h 12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0423" h="124868">
                    <a:moveTo>
                      <a:pt x="128534" y="0"/>
                    </a:moveTo>
                    <a:lnTo>
                      <a:pt x="128534" y="0"/>
                    </a:lnTo>
                    <a:cubicBezTo>
                      <a:pt x="128534" y="0"/>
                      <a:pt x="120973" y="0"/>
                      <a:pt x="120973" y="0"/>
                    </a:cubicBezTo>
                    <a:lnTo>
                      <a:pt x="120973" y="0"/>
                    </a:lnTo>
                    <a:cubicBezTo>
                      <a:pt x="53842" y="2291"/>
                      <a:pt x="0" y="57279"/>
                      <a:pt x="0" y="124868"/>
                    </a:cubicBezTo>
                    <a:lnTo>
                      <a:pt x="26577" y="124868"/>
                    </a:lnTo>
                    <a:lnTo>
                      <a:pt x="26577" y="117307"/>
                    </a:lnTo>
                    <a:lnTo>
                      <a:pt x="8019" y="117307"/>
                    </a:lnTo>
                    <a:cubicBezTo>
                      <a:pt x="8936" y="104248"/>
                      <a:pt x="11685" y="91875"/>
                      <a:pt x="16496" y="80191"/>
                    </a:cubicBezTo>
                    <a:lnTo>
                      <a:pt x="32534" y="86835"/>
                    </a:lnTo>
                    <a:lnTo>
                      <a:pt x="35513" y="79732"/>
                    </a:lnTo>
                    <a:lnTo>
                      <a:pt x="19704" y="73088"/>
                    </a:lnTo>
                    <a:cubicBezTo>
                      <a:pt x="25203" y="61861"/>
                      <a:pt x="32534" y="51322"/>
                      <a:pt x="41241" y="42386"/>
                    </a:cubicBezTo>
                    <a:lnTo>
                      <a:pt x="52697" y="53842"/>
                    </a:lnTo>
                    <a:lnTo>
                      <a:pt x="57966" y="48573"/>
                    </a:lnTo>
                    <a:lnTo>
                      <a:pt x="46740" y="37346"/>
                    </a:lnTo>
                    <a:cubicBezTo>
                      <a:pt x="55904" y="29098"/>
                      <a:pt x="66444" y="22224"/>
                      <a:pt x="77899" y="17184"/>
                    </a:cubicBezTo>
                    <a:lnTo>
                      <a:pt x="83856" y="31389"/>
                    </a:lnTo>
                    <a:lnTo>
                      <a:pt x="90959" y="28410"/>
                    </a:lnTo>
                    <a:lnTo>
                      <a:pt x="85231" y="14434"/>
                    </a:lnTo>
                    <a:cubicBezTo>
                      <a:pt x="96687" y="10310"/>
                      <a:pt x="108830" y="7790"/>
                      <a:pt x="121431" y="7561"/>
                    </a:cubicBezTo>
                    <a:lnTo>
                      <a:pt x="121431" y="22453"/>
                    </a:lnTo>
                    <a:lnTo>
                      <a:pt x="128992" y="22453"/>
                    </a:lnTo>
                    <a:lnTo>
                      <a:pt x="128992" y="7561"/>
                    </a:lnTo>
                    <a:cubicBezTo>
                      <a:pt x="141594" y="8019"/>
                      <a:pt x="153737" y="10310"/>
                      <a:pt x="165193" y="14434"/>
                    </a:cubicBezTo>
                    <a:lnTo>
                      <a:pt x="159465" y="28410"/>
                    </a:lnTo>
                    <a:lnTo>
                      <a:pt x="166567" y="31389"/>
                    </a:lnTo>
                    <a:lnTo>
                      <a:pt x="172524" y="17184"/>
                    </a:lnTo>
                    <a:cubicBezTo>
                      <a:pt x="197956" y="28410"/>
                      <a:pt x="218577" y="48343"/>
                      <a:pt x="230720" y="73088"/>
                    </a:cubicBezTo>
                    <a:lnTo>
                      <a:pt x="214911" y="79732"/>
                    </a:lnTo>
                    <a:lnTo>
                      <a:pt x="217889" y="86835"/>
                    </a:lnTo>
                    <a:lnTo>
                      <a:pt x="233927" y="80191"/>
                    </a:lnTo>
                    <a:cubicBezTo>
                      <a:pt x="238739" y="91646"/>
                      <a:pt x="241488" y="104248"/>
                      <a:pt x="242405" y="117307"/>
                    </a:cubicBezTo>
                    <a:lnTo>
                      <a:pt x="223846" y="117307"/>
                    </a:lnTo>
                    <a:lnTo>
                      <a:pt x="223846" y="124868"/>
                    </a:lnTo>
                    <a:lnTo>
                      <a:pt x="250424" y="124868"/>
                    </a:lnTo>
                    <a:cubicBezTo>
                      <a:pt x="250424" y="57279"/>
                      <a:pt x="196582" y="2291"/>
                      <a:pt x="129451" y="229"/>
                    </a:cubicBez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spTree>
    <p:extLst>
      <p:ext uri="{BB962C8B-B14F-4D97-AF65-F5344CB8AC3E}">
        <p14:creationId xmlns:p14="http://schemas.microsoft.com/office/powerpoint/2010/main" val="8022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2D4FFF5-FFE0-26F6-BEA2-233C2BEB193A}"/>
              </a:ext>
            </a:extLst>
          </p:cNvPr>
          <p:cNvGraphicFramePr>
            <a:graphicFrameLocks noChangeAspect="1"/>
          </p:cNvGraphicFramePr>
          <p:nvPr>
            <p:custDataLst>
              <p:tags r:id="rId1"/>
            </p:custDataLst>
            <p:extLst>
              <p:ext uri="{D42A27DB-BD31-4B8C-83A1-F6EECF244321}">
                <p14:modId xmlns:p14="http://schemas.microsoft.com/office/powerpoint/2010/main" val="1259755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52D4FFF5-FFE0-26F6-BEA2-233C2BEB19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8CB045BA-AF69-4D6B-BB74-DC16E2F12CBF}"/>
              </a:ext>
            </a:extLst>
          </p:cNvPr>
          <p:cNvSpPr/>
          <p:nvPr/>
        </p:nvSpPr>
        <p:spPr>
          <a:xfrm>
            <a:off x="0" y="-16958"/>
            <a:ext cx="3446586" cy="6546439"/>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algn="ctr">
              <a:defRPr>
                <a:solidFill>
                  <a:srgbClr val="FFFFFF"/>
                </a:solidFill>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29" name="TextBox 28">
            <a:extLst>
              <a:ext uri="{FF2B5EF4-FFF2-40B4-BE49-F238E27FC236}">
                <a16:creationId xmlns:a16="http://schemas.microsoft.com/office/drawing/2014/main" id="{43A4C1E8-3536-44A5-9300-8D29A7A3B79A}"/>
              </a:ext>
            </a:extLst>
          </p:cNvPr>
          <p:cNvSpPr txBox="1"/>
          <p:nvPr/>
        </p:nvSpPr>
        <p:spPr>
          <a:xfrm>
            <a:off x="818384" y="2024291"/>
            <a:ext cx="2628202" cy="1902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lvl1pPr>
              <a:lnSpc>
                <a:spcPct val="107000"/>
              </a:lnSpc>
              <a:defRPr sz="3200">
                <a:solidFill>
                  <a:schemeClr val="accent1"/>
                </a:solidFill>
              </a:defRPr>
            </a:lvl1pPr>
          </a:lstStyle>
          <a:p>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The Greeley/</a:t>
            </a:r>
            <a:r>
              <a:rPr lang="en-US" sz="2800" dirty="0" err="1">
                <a:solidFill>
                  <a:schemeClr val="bg1"/>
                </a:solidFill>
                <a:latin typeface="Segoe UI" panose="020B0502040204020203" pitchFamily="34" charset="0"/>
                <a:cs typeface="Segoe UI" panose="020B0502040204020203" pitchFamily="34" charset="0"/>
                <a:sym typeface="Segoe UI" panose="020B0502040204020203" pitchFamily="34" charset="0"/>
              </a:rPr>
              <a:t>Chartis</a:t>
            </a:r>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 Performance Pyramid</a:t>
            </a:r>
            <a:endParaRPr lang="en-US" sz="20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pic>
        <p:nvPicPr>
          <p:cNvPr id="30" name="Picture 29">
            <a:extLst>
              <a:ext uri="{FF2B5EF4-FFF2-40B4-BE49-F238E27FC236}">
                <a16:creationId xmlns:a16="http://schemas.microsoft.com/office/drawing/2014/main" id="{567F7833-5AC3-4242-9078-3EEE9E28A6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425"/>
          <a:stretch/>
        </p:blipFill>
        <p:spPr>
          <a:xfrm>
            <a:off x="0" y="2024291"/>
            <a:ext cx="687886" cy="794408"/>
          </a:xfrm>
          <a:prstGeom prst="rect">
            <a:avLst/>
          </a:prstGeom>
        </p:spPr>
      </p:pic>
      <p:grpSp>
        <p:nvGrpSpPr>
          <p:cNvPr id="31" name="Group 30">
            <a:extLst>
              <a:ext uri="{FF2B5EF4-FFF2-40B4-BE49-F238E27FC236}">
                <a16:creationId xmlns:a16="http://schemas.microsoft.com/office/drawing/2014/main" id="{B767126C-BD46-4FDF-837B-47819E150F84}"/>
              </a:ext>
            </a:extLst>
          </p:cNvPr>
          <p:cNvGrpSpPr/>
          <p:nvPr/>
        </p:nvGrpSpPr>
        <p:grpSpPr>
          <a:xfrm>
            <a:off x="3577084" y="3858794"/>
            <a:ext cx="8283359" cy="1998458"/>
            <a:chOff x="3577084" y="3973094"/>
            <a:chExt cx="8283359" cy="1998458"/>
          </a:xfrm>
        </p:grpSpPr>
        <p:pic>
          <p:nvPicPr>
            <p:cNvPr id="32" name="Picture 31" descr="Shape&#10;&#10;Description automatically generated">
              <a:extLst>
                <a:ext uri="{FF2B5EF4-FFF2-40B4-BE49-F238E27FC236}">
                  <a16:creationId xmlns:a16="http://schemas.microsoft.com/office/drawing/2014/main" id="{220D75DA-FA57-41C7-BA19-044D120A84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7084" y="3973094"/>
              <a:ext cx="4975412" cy="1998458"/>
            </a:xfrm>
            <a:prstGeom prst="rect">
              <a:avLst/>
            </a:prstGeom>
          </p:spPr>
        </p:pic>
        <p:sp>
          <p:nvSpPr>
            <p:cNvPr id="33" name="Appoint Excellent Practitioners">
              <a:extLst>
                <a:ext uri="{FF2B5EF4-FFF2-40B4-BE49-F238E27FC236}">
                  <a16:creationId xmlns:a16="http://schemas.microsoft.com/office/drawing/2014/main" id="{02258C56-510F-42E4-97BE-15D103DC6DF8}"/>
                </a:ext>
              </a:extLst>
            </p:cNvPr>
            <p:cNvSpPr/>
            <p:nvPr/>
          </p:nvSpPr>
          <p:spPr>
            <a:xfrm>
              <a:off x="8552798" y="4608556"/>
              <a:ext cx="2943841"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Appoint Excellent Practitioners</a:t>
              </a:r>
            </a:p>
          </p:txBody>
        </p:sp>
        <p:cxnSp>
          <p:nvCxnSpPr>
            <p:cNvPr id="34" name="Straight Connector 33">
              <a:extLst>
                <a:ext uri="{FF2B5EF4-FFF2-40B4-BE49-F238E27FC236}">
                  <a16:creationId xmlns:a16="http://schemas.microsoft.com/office/drawing/2014/main" id="{06F559C5-015C-41F1-9897-95B5B3A0B512}"/>
                </a:ext>
              </a:extLst>
            </p:cNvPr>
            <p:cNvCxnSpPr>
              <a:cxnSpLocks/>
              <a:endCxn id="35" idx="7"/>
            </p:cNvCxnSpPr>
            <p:nvPr/>
          </p:nvCxnSpPr>
          <p:spPr>
            <a:xfrm>
              <a:off x="8641793" y="4987940"/>
              <a:ext cx="285289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0CB367B-2CB1-4FC5-8B3C-D0F20BE83E43}"/>
                </a:ext>
              </a:extLst>
            </p:cNvPr>
            <p:cNvSpPr/>
            <p:nvPr/>
          </p:nvSpPr>
          <p:spPr>
            <a:xfrm rot="13500000">
              <a:off x="11494683" y="480506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36" name="Graphic 4">
              <a:extLst>
                <a:ext uri="{FF2B5EF4-FFF2-40B4-BE49-F238E27FC236}">
                  <a16:creationId xmlns:a16="http://schemas.microsoft.com/office/drawing/2014/main" id="{04032077-B94C-40FC-A795-F73117DBD004}"/>
                </a:ext>
              </a:extLst>
            </p:cNvPr>
            <p:cNvSpPr/>
            <p:nvPr/>
          </p:nvSpPr>
          <p:spPr>
            <a:xfrm>
              <a:off x="11585936" y="4878748"/>
              <a:ext cx="191351" cy="218385"/>
            </a:xfrm>
            <a:custGeom>
              <a:avLst/>
              <a:gdLst>
                <a:gd name="connsiteX0" fmla="*/ 506766 w 546444"/>
                <a:gd name="connsiteY0" fmla="*/ 344169 h 623645"/>
                <a:gd name="connsiteX1" fmla="*/ 466656 w 546444"/>
                <a:gd name="connsiteY1" fmla="*/ 384279 h 623645"/>
                <a:gd name="connsiteX2" fmla="*/ 484770 w 546444"/>
                <a:gd name="connsiteY2" fmla="*/ 417489 h 623645"/>
                <a:gd name="connsiteX3" fmla="*/ 329506 w 546444"/>
                <a:gd name="connsiteY3" fmla="*/ 610275 h 623645"/>
                <a:gd name="connsiteX4" fmla="*/ 181142 w 546444"/>
                <a:gd name="connsiteY4" fmla="*/ 511079 h 623645"/>
                <a:gd name="connsiteX5" fmla="*/ 168203 w 546444"/>
                <a:gd name="connsiteY5" fmla="*/ 492102 h 623645"/>
                <a:gd name="connsiteX6" fmla="*/ 169066 w 546444"/>
                <a:gd name="connsiteY6" fmla="*/ 401531 h 623645"/>
                <a:gd name="connsiteX7" fmla="*/ 170791 w 546444"/>
                <a:gd name="connsiteY7" fmla="*/ 301472 h 623645"/>
                <a:gd name="connsiteX8" fmla="*/ 301903 w 546444"/>
                <a:gd name="connsiteY8" fmla="*/ 187180 h 623645"/>
                <a:gd name="connsiteX9" fmla="*/ 324761 w 546444"/>
                <a:gd name="connsiteY9" fmla="*/ 72888 h 623645"/>
                <a:gd name="connsiteX10" fmla="*/ 268262 w 546444"/>
                <a:gd name="connsiteY10" fmla="*/ 22858 h 623645"/>
                <a:gd name="connsiteX11" fmla="*/ 261362 w 546444"/>
                <a:gd name="connsiteY11" fmla="*/ 8626 h 623645"/>
                <a:gd name="connsiteX12" fmla="*/ 240660 w 546444"/>
                <a:gd name="connsiteY12" fmla="*/ 0 h 623645"/>
                <a:gd name="connsiteX13" fmla="*/ 219958 w 546444"/>
                <a:gd name="connsiteY13" fmla="*/ 8195 h 623645"/>
                <a:gd name="connsiteX14" fmla="*/ 210901 w 546444"/>
                <a:gd name="connsiteY14" fmla="*/ 28465 h 623645"/>
                <a:gd name="connsiteX15" fmla="*/ 239366 w 546444"/>
                <a:gd name="connsiteY15" fmla="*/ 58224 h 623645"/>
                <a:gd name="connsiteX16" fmla="*/ 239366 w 546444"/>
                <a:gd name="connsiteY16" fmla="*/ 58224 h 623645"/>
                <a:gd name="connsiteX17" fmla="*/ 240229 w 546444"/>
                <a:gd name="connsiteY17" fmla="*/ 58224 h 623645"/>
                <a:gd name="connsiteX18" fmla="*/ 267400 w 546444"/>
                <a:gd name="connsiteY18" fmla="*/ 37522 h 623645"/>
                <a:gd name="connsiteX19" fmla="*/ 310960 w 546444"/>
                <a:gd name="connsiteY19" fmla="*/ 73319 h 623645"/>
                <a:gd name="connsiteX20" fmla="*/ 289827 w 546444"/>
                <a:gd name="connsiteY20" fmla="*/ 180711 h 623645"/>
                <a:gd name="connsiteX21" fmla="*/ 162596 w 546444"/>
                <a:gd name="connsiteY21" fmla="*/ 232897 h 623645"/>
                <a:gd name="connsiteX22" fmla="*/ 35366 w 546444"/>
                <a:gd name="connsiteY22" fmla="*/ 181142 h 623645"/>
                <a:gd name="connsiteX23" fmla="*/ 13801 w 546444"/>
                <a:gd name="connsiteY23" fmla="*/ 73319 h 623645"/>
                <a:gd name="connsiteX24" fmla="*/ 57362 w 546444"/>
                <a:gd name="connsiteY24" fmla="*/ 37522 h 623645"/>
                <a:gd name="connsiteX25" fmla="*/ 84102 w 546444"/>
                <a:gd name="connsiteY25" fmla="*/ 58224 h 623645"/>
                <a:gd name="connsiteX26" fmla="*/ 84102 w 546444"/>
                <a:gd name="connsiteY26" fmla="*/ 58224 h 623645"/>
                <a:gd name="connsiteX27" fmla="*/ 84964 w 546444"/>
                <a:gd name="connsiteY27" fmla="*/ 58224 h 623645"/>
                <a:gd name="connsiteX28" fmla="*/ 113861 w 546444"/>
                <a:gd name="connsiteY28" fmla="*/ 29759 h 623645"/>
                <a:gd name="connsiteX29" fmla="*/ 85395 w 546444"/>
                <a:gd name="connsiteY29" fmla="*/ 0 h 623645"/>
                <a:gd name="connsiteX30" fmla="*/ 84533 w 546444"/>
                <a:gd name="connsiteY30" fmla="*/ 0 h 623645"/>
                <a:gd name="connsiteX31" fmla="*/ 56499 w 546444"/>
                <a:gd name="connsiteY31" fmla="*/ 23290 h 623645"/>
                <a:gd name="connsiteX32" fmla="*/ 0 w 546444"/>
                <a:gd name="connsiteY32" fmla="*/ 73319 h 623645"/>
                <a:gd name="connsiteX33" fmla="*/ 22858 w 546444"/>
                <a:gd name="connsiteY33" fmla="*/ 187611 h 623645"/>
                <a:gd name="connsiteX34" fmla="*/ 156558 w 546444"/>
                <a:gd name="connsiteY34" fmla="*/ 301903 h 623645"/>
                <a:gd name="connsiteX35" fmla="*/ 154833 w 546444"/>
                <a:gd name="connsiteY35" fmla="*/ 401962 h 623645"/>
                <a:gd name="connsiteX36" fmla="*/ 154833 w 546444"/>
                <a:gd name="connsiteY36" fmla="*/ 476144 h 623645"/>
                <a:gd name="connsiteX37" fmla="*/ 105235 w 546444"/>
                <a:gd name="connsiteY37" fmla="*/ 446816 h 623645"/>
                <a:gd name="connsiteX38" fmla="*/ 57362 w 546444"/>
                <a:gd name="connsiteY38" fmla="*/ 467950 h 623645"/>
                <a:gd name="connsiteX39" fmla="*/ 45717 w 546444"/>
                <a:gd name="connsiteY39" fmla="*/ 543857 h 623645"/>
                <a:gd name="connsiteX40" fmla="*/ 95746 w 546444"/>
                <a:gd name="connsiteY40" fmla="*/ 579223 h 623645"/>
                <a:gd name="connsiteX41" fmla="*/ 163028 w 546444"/>
                <a:gd name="connsiteY41" fmla="*/ 531349 h 623645"/>
                <a:gd name="connsiteX42" fmla="*/ 165615 w 546444"/>
                <a:gd name="connsiteY42" fmla="*/ 513235 h 623645"/>
                <a:gd name="connsiteX43" fmla="*/ 169066 w 546444"/>
                <a:gd name="connsiteY43" fmla="*/ 518411 h 623645"/>
                <a:gd name="connsiteX44" fmla="*/ 328643 w 546444"/>
                <a:gd name="connsiteY44" fmla="*/ 623645 h 623645"/>
                <a:gd name="connsiteX45" fmla="*/ 496846 w 546444"/>
                <a:gd name="connsiteY45" fmla="*/ 422664 h 623645"/>
                <a:gd name="connsiteX46" fmla="*/ 506334 w 546444"/>
                <a:gd name="connsiteY46" fmla="*/ 423958 h 623645"/>
                <a:gd name="connsiteX47" fmla="*/ 546444 w 546444"/>
                <a:gd name="connsiteY47" fmla="*/ 383848 h 623645"/>
                <a:gd name="connsiteX48" fmla="*/ 506334 w 546444"/>
                <a:gd name="connsiteY48" fmla="*/ 343738 h 623645"/>
                <a:gd name="connsiteX49" fmla="*/ 239797 w 546444"/>
                <a:gd name="connsiteY49" fmla="*/ 44423 h 623645"/>
                <a:gd name="connsiteX50" fmla="*/ 224702 w 546444"/>
                <a:gd name="connsiteY50" fmla="*/ 28896 h 623645"/>
                <a:gd name="connsiteX51" fmla="*/ 229446 w 546444"/>
                <a:gd name="connsiteY51" fmla="*/ 18114 h 623645"/>
                <a:gd name="connsiteX52" fmla="*/ 240229 w 546444"/>
                <a:gd name="connsiteY52" fmla="*/ 13801 h 623645"/>
                <a:gd name="connsiteX53" fmla="*/ 251011 w 546444"/>
                <a:gd name="connsiteY53" fmla="*/ 18545 h 623645"/>
                <a:gd name="connsiteX54" fmla="*/ 255324 w 546444"/>
                <a:gd name="connsiteY54" fmla="*/ 29328 h 623645"/>
                <a:gd name="connsiteX55" fmla="*/ 239797 w 546444"/>
                <a:gd name="connsiteY55" fmla="*/ 44423 h 623645"/>
                <a:gd name="connsiteX56" fmla="*/ 74182 w 546444"/>
                <a:gd name="connsiteY56" fmla="*/ 18114 h 623645"/>
                <a:gd name="connsiteX57" fmla="*/ 84964 w 546444"/>
                <a:gd name="connsiteY57" fmla="*/ 13801 h 623645"/>
                <a:gd name="connsiteX58" fmla="*/ 100059 w 546444"/>
                <a:gd name="connsiteY58" fmla="*/ 29328 h 623645"/>
                <a:gd name="connsiteX59" fmla="*/ 84102 w 546444"/>
                <a:gd name="connsiteY59" fmla="*/ 44423 h 623645"/>
                <a:gd name="connsiteX60" fmla="*/ 69006 w 546444"/>
                <a:gd name="connsiteY60" fmla="*/ 28896 h 623645"/>
                <a:gd name="connsiteX61" fmla="*/ 73751 w 546444"/>
                <a:gd name="connsiteY61" fmla="*/ 18114 h 623645"/>
                <a:gd name="connsiteX62" fmla="*/ 149658 w 546444"/>
                <a:gd name="connsiteY62" fmla="*/ 530055 h 623645"/>
                <a:gd name="connsiteX63" fmla="*/ 95315 w 546444"/>
                <a:gd name="connsiteY63" fmla="*/ 566284 h 623645"/>
                <a:gd name="connsiteX64" fmla="*/ 58655 w 546444"/>
                <a:gd name="connsiteY64" fmla="*/ 539113 h 623645"/>
                <a:gd name="connsiteX65" fmla="*/ 67281 w 546444"/>
                <a:gd name="connsiteY65" fmla="*/ 478301 h 623645"/>
                <a:gd name="connsiteX66" fmla="*/ 101784 w 546444"/>
                <a:gd name="connsiteY66" fmla="*/ 461049 h 623645"/>
                <a:gd name="connsiteX67" fmla="*/ 104372 w 546444"/>
                <a:gd name="connsiteY67" fmla="*/ 461049 h 623645"/>
                <a:gd name="connsiteX68" fmla="*/ 153539 w 546444"/>
                <a:gd name="connsiteY68" fmla="*/ 496846 h 623645"/>
                <a:gd name="connsiteX69" fmla="*/ 149658 w 546444"/>
                <a:gd name="connsiteY69" fmla="*/ 530055 h 623645"/>
                <a:gd name="connsiteX70" fmla="*/ 66850 w 546444"/>
                <a:gd name="connsiteY70" fmla="*/ 230740 h 623645"/>
                <a:gd name="connsiteX71" fmla="*/ 162165 w 546444"/>
                <a:gd name="connsiteY71" fmla="*/ 246698 h 623645"/>
                <a:gd name="connsiteX72" fmla="*/ 263518 w 546444"/>
                <a:gd name="connsiteY72" fmla="*/ 222977 h 623645"/>
                <a:gd name="connsiteX73" fmla="*/ 162165 w 546444"/>
                <a:gd name="connsiteY73" fmla="*/ 288533 h 623645"/>
                <a:gd name="connsiteX74" fmla="*/ 66850 w 546444"/>
                <a:gd name="connsiteY74" fmla="*/ 230740 h 623645"/>
                <a:gd name="connsiteX75" fmla="*/ 506334 w 546444"/>
                <a:gd name="connsiteY75" fmla="*/ 411019 h 623645"/>
                <a:gd name="connsiteX76" fmla="*/ 501590 w 546444"/>
                <a:gd name="connsiteY76" fmla="*/ 410157 h 623645"/>
                <a:gd name="connsiteX77" fmla="*/ 501590 w 546444"/>
                <a:gd name="connsiteY77" fmla="*/ 408863 h 623645"/>
                <a:gd name="connsiteX78" fmla="*/ 490377 w 546444"/>
                <a:gd name="connsiteY78" fmla="*/ 405413 h 623645"/>
                <a:gd name="connsiteX79" fmla="*/ 479594 w 546444"/>
                <a:gd name="connsiteY79" fmla="*/ 384711 h 623645"/>
                <a:gd name="connsiteX80" fmla="*/ 505903 w 546444"/>
                <a:gd name="connsiteY80" fmla="*/ 358402 h 623645"/>
                <a:gd name="connsiteX81" fmla="*/ 532212 w 546444"/>
                <a:gd name="connsiteY81" fmla="*/ 384711 h 623645"/>
                <a:gd name="connsiteX82" fmla="*/ 505903 w 546444"/>
                <a:gd name="connsiteY82" fmla="*/ 411019 h 6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46444" h="623645">
                  <a:moveTo>
                    <a:pt x="506766" y="344169"/>
                  </a:moveTo>
                  <a:cubicBezTo>
                    <a:pt x="484770" y="344169"/>
                    <a:pt x="466656" y="362284"/>
                    <a:pt x="466656" y="384279"/>
                  </a:cubicBezTo>
                  <a:cubicBezTo>
                    <a:pt x="466656" y="398081"/>
                    <a:pt x="473988" y="410588"/>
                    <a:pt x="484770" y="417489"/>
                  </a:cubicBezTo>
                  <a:cubicBezTo>
                    <a:pt x="468381" y="462774"/>
                    <a:pt x="409294" y="610275"/>
                    <a:pt x="329506" y="610275"/>
                  </a:cubicBezTo>
                  <a:cubicBezTo>
                    <a:pt x="249717" y="610275"/>
                    <a:pt x="210901" y="555502"/>
                    <a:pt x="181142" y="511079"/>
                  </a:cubicBezTo>
                  <a:cubicBezTo>
                    <a:pt x="176829" y="504178"/>
                    <a:pt x="172516" y="497709"/>
                    <a:pt x="168203" y="492102"/>
                  </a:cubicBezTo>
                  <a:cubicBezTo>
                    <a:pt x="170360" y="461912"/>
                    <a:pt x="169497" y="431290"/>
                    <a:pt x="169066" y="401531"/>
                  </a:cubicBezTo>
                  <a:cubicBezTo>
                    <a:pt x="168203" y="368753"/>
                    <a:pt x="167772" y="334681"/>
                    <a:pt x="170791" y="301472"/>
                  </a:cubicBezTo>
                  <a:cubicBezTo>
                    <a:pt x="244110" y="295002"/>
                    <a:pt x="292846" y="205725"/>
                    <a:pt x="301903" y="187180"/>
                  </a:cubicBezTo>
                  <a:cubicBezTo>
                    <a:pt x="313117" y="165184"/>
                    <a:pt x="324761" y="119899"/>
                    <a:pt x="324761" y="72888"/>
                  </a:cubicBezTo>
                  <a:cubicBezTo>
                    <a:pt x="324761" y="40110"/>
                    <a:pt x="282064" y="26309"/>
                    <a:pt x="268262" y="22858"/>
                  </a:cubicBezTo>
                  <a:cubicBezTo>
                    <a:pt x="267400" y="17683"/>
                    <a:pt x="265243" y="12507"/>
                    <a:pt x="261362" y="8626"/>
                  </a:cubicBezTo>
                  <a:cubicBezTo>
                    <a:pt x="255755" y="3450"/>
                    <a:pt x="248423" y="0"/>
                    <a:pt x="240660" y="0"/>
                  </a:cubicBezTo>
                  <a:cubicBezTo>
                    <a:pt x="232897" y="0"/>
                    <a:pt x="225565" y="2588"/>
                    <a:pt x="219958" y="8195"/>
                  </a:cubicBezTo>
                  <a:cubicBezTo>
                    <a:pt x="214351" y="13370"/>
                    <a:pt x="211332" y="20702"/>
                    <a:pt x="210901" y="28465"/>
                  </a:cubicBezTo>
                  <a:cubicBezTo>
                    <a:pt x="210901" y="44423"/>
                    <a:pt x="223408" y="57793"/>
                    <a:pt x="239366" y="58224"/>
                  </a:cubicBezTo>
                  <a:lnTo>
                    <a:pt x="239366" y="58224"/>
                  </a:lnTo>
                  <a:cubicBezTo>
                    <a:pt x="239366" y="58224"/>
                    <a:pt x="239797" y="58224"/>
                    <a:pt x="240229" y="58224"/>
                  </a:cubicBezTo>
                  <a:cubicBezTo>
                    <a:pt x="253167" y="58224"/>
                    <a:pt x="263949" y="49598"/>
                    <a:pt x="267400" y="37522"/>
                  </a:cubicBezTo>
                  <a:cubicBezTo>
                    <a:pt x="280770" y="41404"/>
                    <a:pt x="310960" y="52186"/>
                    <a:pt x="310960" y="73319"/>
                  </a:cubicBezTo>
                  <a:cubicBezTo>
                    <a:pt x="310960" y="115586"/>
                    <a:pt x="300178" y="159146"/>
                    <a:pt x="289827" y="180711"/>
                  </a:cubicBezTo>
                  <a:cubicBezTo>
                    <a:pt x="267400" y="214351"/>
                    <a:pt x="222114" y="232897"/>
                    <a:pt x="162596" y="232897"/>
                  </a:cubicBezTo>
                  <a:cubicBezTo>
                    <a:pt x="89708" y="232897"/>
                    <a:pt x="53911" y="218233"/>
                    <a:pt x="35366" y="181142"/>
                  </a:cubicBezTo>
                  <a:cubicBezTo>
                    <a:pt x="24584" y="159577"/>
                    <a:pt x="13801" y="116017"/>
                    <a:pt x="13801" y="73319"/>
                  </a:cubicBezTo>
                  <a:cubicBezTo>
                    <a:pt x="13801" y="52186"/>
                    <a:pt x="43992" y="41404"/>
                    <a:pt x="57362" y="37522"/>
                  </a:cubicBezTo>
                  <a:cubicBezTo>
                    <a:pt x="60812" y="49167"/>
                    <a:pt x="71163" y="57793"/>
                    <a:pt x="84102" y="58224"/>
                  </a:cubicBezTo>
                  <a:lnTo>
                    <a:pt x="84102" y="58224"/>
                  </a:lnTo>
                  <a:cubicBezTo>
                    <a:pt x="84102" y="58224"/>
                    <a:pt x="84533" y="58224"/>
                    <a:pt x="84964" y="58224"/>
                  </a:cubicBezTo>
                  <a:cubicBezTo>
                    <a:pt x="100491" y="58224"/>
                    <a:pt x="113429" y="45717"/>
                    <a:pt x="113861" y="29759"/>
                  </a:cubicBezTo>
                  <a:cubicBezTo>
                    <a:pt x="113861" y="13801"/>
                    <a:pt x="101353" y="0"/>
                    <a:pt x="85395" y="0"/>
                  </a:cubicBezTo>
                  <a:cubicBezTo>
                    <a:pt x="85395" y="0"/>
                    <a:pt x="84964" y="0"/>
                    <a:pt x="84533" y="0"/>
                  </a:cubicBezTo>
                  <a:cubicBezTo>
                    <a:pt x="70732" y="0"/>
                    <a:pt x="59518" y="9920"/>
                    <a:pt x="56499" y="23290"/>
                  </a:cubicBezTo>
                  <a:cubicBezTo>
                    <a:pt x="42698" y="26740"/>
                    <a:pt x="0" y="40541"/>
                    <a:pt x="0" y="73319"/>
                  </a:cubicBezTo>
                  <a:cubicBezTo>
                    <a:pt x="0" y="120330"/>
                    <a:pt x="12076" y="165184"/>
                    <a:pt x="22858" y="187611"/>
                  </a:cubicBezTo>
                  <a:cubicBezTo>
                    <a:pt x="32347" y="206157"/>
                    <a:pt x="81945" y="297590"/>
                    <a:pt x="156558" y="301903"/>
                  </a:cubicBezTo>
                  <a:cubicBezTo>
                    <a:pt x="153539" y="335544"/>
                    <a:pt x="153971" y="369184"/>
                    <a:pt x="154833" y="401962"/>
                  </a:cubicBezTo>
                  <a:cubicBezTo>
                    <a:pt x="155264" y="426546"/>
                    <a:pt x="156127" y="451561"/>
                    <a:pt x="154833" y="476144"/>
                  </a:cubicBezTo>
                  <a:cubicBezTo>
                    <a:pt x="138444" y="458030"/>
                    <a:pt x="121624" y="448110"/>
                    <a:pt x="105235" y="446816"/>
                  </a:cubicBezTo>
                  <a:cubicBezTo>
                    <a:pt x="88846" y="445523"/>
                    <a:pt x="72457" y="452855"/>
                    <a:pt x="57362" y="467950"/>
                  </a:cubicBezTo>
                  <a:cubicBezTo>
                    <a:pt x="35797" y="489514"/>
                    <a:pt x="36228" y="521430"/>
                    <a:pt x="45717" y="543857"/>
                  </a:cubicBezTo>
                  <a:cubicBezTo>
                    <a:pt x="55636" y="566284"/>
                    <a:pt x="74613" y="580085"/>
                    <a:pt x="95746" y="579223"/>
                  </a:cubicBezTo>
                  <a:cubicBezTo>
                    <a:pt x="150952" y="577497"/>
                    <a:pt x="161302" y="542132"/>
                    <a:pt x="163028" y="531349"/>
                  </a:cubicBezTo>
                  <a:cubicBezTo>
                    <a:pt x="163890" y="525311"/>
                    <a:pt x="164753" y="519273"/>
                    <a:pt x="165615" y="513235"/>
                  </a:cubicBezTo>
                  <a:cubicBezTo>
                    <a:pt x="166909" y="514960"/>
                    <a:pt x="167772" y="516685"/>
                    <a:pt x="169066" y="518411"/>
                  </a:cubicBezTo>
                  <a:cubicBezTo>
                    <a:pt x="198393" y="562833"/>
                    <a:pt x="238935" y="623645"/>
                    <a:pt x="328643" y="623645"/>
                  </a:cubicBezTo>
                  <a:cubicBezTo>
                    <a:pt x="418351" y="623645"/>
                    <a:pt x="479594" y="470969"/>
                    <a:pt x="496846" y="422664"/>
                  </a:cubicBezTo>
                  <a:cubicBezTo>
                    <a:pt x="499865" y="423527"/>
                    <a:pt x="503315" y="423958"/>
                    <a:pt x="506334" y="423958"/>
                  </a:cubicBezTo>
                  <a:cubicBezTo>
                    <a:pt x="528330" y="423958"/>
                    <a:pt x="546444" y="405844"/>
                    <a:pt x="546444" y="383848"/>
                  </a:cubicBezTo>
                  <a:cubicBezTo>
                    <a:pt x="546444" y="361852"/>
                    <a:pt x="528330" y="343738"/>
                    <a:pt x="506334" y="343738"/>
                  </a:cubicBezTo>
                  <a:close/>
                  <a:moveTo>
                    <a:pt x="239797" y="44423"/>
                  </a:moveTo>
                  <a:cubicBezTo>
                    <a:pt x="231171" y="44423"/>
                    <a:pt x="224702" y="37091"/>
                    <a:pt x="224702" y="28896"/>
                  </a:cubicBezTo>
                  <a:cubicBezTo>
                    <a:pt x="224702" y="24584"/>
                    <a:pt x="226427" y="21133"/>
                    <a:pt x="229446" y="18114"/>
                  </a:cubicBezTo>
                  <a:cubicBezTo>
                    <a:pt x="232465" y="15095"/>
                    <a:pt x="236347" y="13801"/>
                    <a:pt x="240229" y="13801"/>
                  </a:cubicBezTo>
                  <a:cubicBezTo>
                    <a:pt x="244541" y="13801"/>
                    <a:pt x="247992" y="15526"/>
                    <a:pt x="251011" y="18545"/>
                  </a:cubicBezTo>
                  <a:cubicBezTo>
                    <a:pt x="254030" y="21565"/>
                    <a:pt x="255324" y="25446"/>
                    <a:pt x="255324" y="29328"/>
                  </a:cubicBezTo>
                  <a:cubicBezTo>
                    <a:pt x="255324" y="37954"/>
                    <a:pt x="247992" y="44854"/>
                    <a:pt x="239797" y="44423"/>
                  </a:cubicBezTo>
                  <a:close/>
                  <a:moveTo>
                    <a:pt x="74182" y="18114"/>
                  </a:moveTo>
                  <a:cubicBezTo>
                    <a:pt x="77201" y="15095"/>
                    <a:pt x="81083" y="13801"/>
                    <a:pt x="84964" y="13801"/>
                  </a:cubicBezTo>
                  <a:cubicBezTo>
                    <a:pt x="93590" y="13801"/>
                    <a:pt x="100059" y="21133"/>
                    <a:pt x="100059" y="29328"/>
                  </a:cubicBezTo>
                  <a:cubicBezTo>
                    <a:pt x="100059" y="37954"/>
                    <a:pt x="92727" y="44854"/>
                    <a:pt x="84102" y="44423"/>
                  </a:cubicBezTo>
                  <a:cubicBezTo>
                    <a:pt x="75476" y="44423"/>
                    <a:pt x="69006" y="37091"/>
                    <a:pt x="69006" y="28896"/>
                  </a:cubicBezTo>
                  <a:cubicBezTo>
                    <a:pt x="69006" y="24584"/>
                    <a:pt x="70732" y="21133"/>
                    <a:pt x="73751" y="18114"/>
                  </a:cubicBezTo>
                  <a:close/>
                  <a:moveTo>
                    <a:pt x="149658" y="530055"/>
                  </a:moveTo>
                  <a:cubicBezTo>
                    <a:pt x="148364" y="538250"/>
                    <a:pt x="140169" y="564990"/>
                    <a:pt x="95315" y="566284"/>
                  </a:cubicBezTo>
                  <a:cubicBezTo>
                    <a:pt x="80220" y="567146"/>
                    <a:pt x="65987" y="556795"/>
                    <a:pt x="58655" y="539113"/>
                  </a:cubicBezTo>
                  <a:cubicBezTo>
                    <a:pt x="50892" y="520998"/>
                    <a:pt x="50461" y="495121"/>
                    <a:pt x="67281" y="478301"/>
                  </a:cubicBezTo>
                  <a:cubicBezTo>
                    <a:pt x="78926" y="466656"/>
                    <a:pt x="90571" y="461049"/>
                    <a:pt x="101784" y="461049"/>
                  </a:cubicBezTo>
                  <a:cubicBezTo>
                    <a:pt x="102647" y="461049"/>
                    <a:pt x="103510" y="461049"/>
                    <a:pt x="104372" y="461049"/>
                  </a:cubicBezTo>
                  <a:cubicBezTo>
                    <a:pt x="119899" y="462343"/>
                    <a:pt x="136719" y="474419"/>
                    <a:pt x="153539" y="496846"/>
                  </a:cubicBezTo>
                  <a:cubicBezTo>
                    <a:pt x="152677" y="508060"/>
                    <a:pt x="151383" y="519273"/>
                    <a:pt x="149658" y="530055"/>
                  </a:cubicBezTo>
                  <a:close/>
                  <a:moveTo>
                    <a:pt x="66850" y="230740"/>
                  </a:moveTo>
                  <a:cubicBezTo>
                    <a:pt x="94021" y="244110"/>
                    <a:pt x="128093" y="246698"/>
                    <a:pt x="162165" y="246698"/>
                  </a:cubicBezTo>
                  <a:cubicBezTo>
                    <a:pt x="202706" y="246698"/>
                    <a:pt x="237210" y="238503"/>
                    <a:pt x="263518" y="222977"/>
                  </a:cubicBezTo>
                  <a:cubicBezTo>
                    <a:pt x="237210" y="258343"/>
                    <a:pt x="201412" y="288533"/>
                    <a:pt x="162165" y="288533"/>
                  </a:cubicBezTo>
                  <a:cubicBezTo>
                    <a:pt x="125937" y="288533"/>
                    <a:pt x="92296" y="262656"/>
                    <a:pt x="66850" y="230740"/>
                  </a:cubicBezTo>
                  <a:close/>
                  <a:moveTo>
                    <a:pt x="506334" y="411019"/>
                  </a:moveTo>
                  <a:cubicBezTo>
                    <a:pt x="506334" y="411019"/>
                    <a:pt x="502884" y="410157"/>
                    <a:pt x="501590" y="410157"/>
                  </a:cubicBezTo>
                  <a:cubicBezTo>
                    <a:pt x="501590" y="410157"/>
                    <a:pt x="501590" y="409294"/>
                    <a:pt x="501590" y="408863"/>
                  </a:cubicBezTo>
                  <a:lnTo>
                    <a:pt x="490377" y="405413"/>
                  </a:lnTo>
                  <a:cubicBezTo>
                    <a:pt x="483907" y="400668"/>
                    <a:pt x="479594" y="393336"/>
                    <a:pt x="479594" y="384711"/>
                  </a:cubicBezTo>
                  <a:cubicBezTo>
                    <a:pt x="479594" y="370047"/>
                    <a:pt x="491671" y="358402"/>
                    <a:pt x="505903" y="358402"/>
                  </a:cubicBezTo>
                  <a:cubicBezTo>
                    <a:pt x="520136" y="358402"/>
                    <a:pt x="532212" y="370478"/>
                    <a:pt x="532212" y="384711"/>
                  </a:cubicBezTo>
                  <a:cubicBezTo>
                    <a:pt x="532212" y="398943"/>
                    <a:pt x="520136" y="411019"/>
                    <a:pt x="505903" y="411019"/>
                  </a:cubicBezTo>
                  <a:close/>
                </a:path>
              </a:pathLst>
            </a:custGeom>
            <a:solidFill>
              <a:schemeClr val="bg2">
                <a:lumMod val="75000"/>
              </a:schemeClr>
            </a:solidFill>
            <a:ln w="1270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37" name="Group 36">
            <a:extLst>
              <a:ext uri="{FF2B5EF4-FFF2-40B4-BE49-F238E27FC236}">
                <a16:creationId xmlns:a16="http://schemas.microsoft.com/office/drawing/2014/main" id="{47885AF8-533A-4ED0-B54A-B637E8538E86}"/>
              </a:ext>
            </a:extLst>
          </p:cNvPr>
          <p:cNvGrpSpPr/>
          <p:nvPr/>
        </p:nvGrpSpPr>
        <p:grpSpPr>
          <a:xfrm>
            <a:off x="4049989" y="3240971"/>
            <a:ext cx="7491055" cy="1658854"/>
            <a:chOff x="4049989" y="3355271"/>
            <a:chExt cx="7491055" cy="1658854"/>
          </a:xfrm>
        </p:grpSpPr>
        <p:pic>
          <p:nvPicPr>
            <p:cNvPr id="38" name="Picture 37" descr="Shape&#10;&#10;Description automatically generated">
              <a:extLst>
                <a:ext uri="{FF2B5EF4-FFF2-40B4-BE49-F238E27FC236}">
                  <a16:creationId xmlns:a16="http://schemas.microsoft.com/office/drawing/2014/main" id="{41EC91FB-88E8-49ED-89B1-08FEE1986A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9989" y="3355271"/>
              <a:ext cx="4029601" cy="1658854"/>
            </a:xfrm>
            <a:prstGeom prst="rect">
              <a:avLst/>
            </a:prstGeom>
          </p:spPr>
        </p:pic>
        <p:grpSp>
          <p:nvGrpSpPr>
            <p:cNvPr id="39" name="Group 38">
              <a:extLst>
                <a:ext uri="{FF2B5EF4-FFF2-40B4-BE49-F238E27FC236}">
                  <a16:creationId xmlns:a16="http://schemas.microsoft.com/office/drawing/2014/main" id="{078EA595-3A9C-4576-91A3-7A4FED7BAC42}"/>
                </a:ext>
              </a:extLst>
            </p:cNvPr>
            <p:cNvGrpSpPr/>
            <p:nvPr/>
          </p:nvGrpSpPr>
          <p:grpSpPr>
            <a:xfrm>
              <a:off x="8103871" y="3668219"/>
              <a:ext cx="3437173" cy="784443"/>
              <a:chOff x="6519560" y="4104443"/>
              <a:chExt cx="3437173" cy="784443"/>
            </a:xfrm>
          </p:grpSpPr>
          <p:sp>
            <p:nvSpPr>
              <p:cNvPr id="40" name="Appoint Excellent Practitioners">
                <a:extLst>
                  <a:ext uri="{FF2B5EF4-FFF2-40B4-BE49-F238E27FC236}">
                    <a16:creationId xmlns:a16="http://schemas.microsoft.com/office/drawing/2014/main" id="{AD8C1AF5-5FF8-4562-8032-07BD423D68D9}"/>
                  </a:ext>
                </a:extLst>
              </p:cNvPr>
              <p:cNvSpPr/>
              <p:nvPr/>
            </p:nvSpPr>
            <p:spPr>
              <a:xfrm>
                <a:off x="6519560" y="4104443"/>
                <a:ext cx="3025483" cy="60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Set, Communicate &amp;</a:t>
                </a:r>
              </a:p>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Achieve Buy-In to Expectations</a:t>
                </a:r>
              </a:p>
            </p:txBody>
          </p:sp>
          <p:cxnSp>
            <p:nvCxnSpPr>
              <p:cNvPr id="41" name="Straight Connector 40">
                <a:extLst>
                  <a:ext uri="{FF2B5EF4-FFF2-40B4-BE49-F238E27FC236}">
                    <a16:creationId xmlns:a16="http://schemas.microsoft.com/office/drawing/2014/main" id="{4D676E81-2082-433F-B652-F39DA099BCA9}"/>
                  </a:ext>
                </a:extLst>
              </p:cNvPr>
              <p:cNvCxnSpPr>
                <a:cxnSpLocks/>
              </p:cNvCxnSpPr>
              <p:nvPr/>
            </p:nvCxnSpPr>
            <p:spPr>
              <a:xfrm>
                <a:off x="6556421" y="4706006"/>
                <a:ext cx="3005868"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10C51B6-EAE0-4086-BBEA-37897DB69BC0}"/>
                  </a:ext>
                </a:extLst>
              </p:cNvPr>
              <p:cNvSpPr/>
              <p:nvPr/>
            </p:nvSpPr>
            <p:spPr>
              <a:xfrm rot="13500000">
                <a:off x="9590973" y="4523126"/>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43" name="Group 42">
                <a:extLst>
                  <a:ext uri="{FF2B5EF4-FFF2-40B4-BE49-F238E27FC236}">
                    <a16:creationId xmlns:a16="http://schemas.microsoft.com/office/drawing/2014/main" id="{D6EABCA4-30C6-442F-A0E2-FA37B2EFEEE1}"/>
                  </a:ext>
                </a:extLst>
              </p:cNvPr>
              <p:cNvGrpSpPr/>
              <p:nvPr/>
            </p:nvGrpSpPr>
            <p:grpSpPr>
              <a:xfrm>
                <a:off x="9644434" y="4572059"/>
                <a:ext cx="267894" cy="267894"/>
                <a:chOff x="11238842" y="3926405"/>
                <a:chExt cx="382512" cy="382512"/>
              </a:xfrm>
              <a:solidFill>
                <a:schemeClr val="bg2">
                  <a:lumMod val="75000"/>
                </a:schemeClr>
              </a:solidFill>
            </p:grpSpPr>
            <p:sp>
              <p:nvSpPr>
                <p:cNvPr id="44" name="Freeform: Shape 43">
                  <a:extLst>
                    <a:ext uri="{FF2B5EF4-FFF2-40B4-BE49-F238E27FC236}">
                      <a16:creationId xmlns:a16="http://schemas.microsoft.com/office/drawing/2014/main" id="{C6F8E7D8-54EC-4097-AD7C-5FD898EAE218}"/>
                    </a:ext>
                  </a:extLst>
                </p:cNvPr>
                <p:cNvSpPr/>
                <p:nvPr/>
              </p:nvSpPr>
              <p:spPr>
                <a:xfrm>
                  <a:off x="11238842" y="3926405"/>
                  <a:ext cx="382512" cy="382512"/>
                </a:xfrm>
                <a:custGeom>
                  <a:avLst/>
                  <a:gdLst>
                    <a:gd name="connsiteX0" fmla="*/ 191256 w 382512"/>
                    <a:gd name="connsiteY0" fmla="*/ 382513 h 382512"/>
                    <a:gd name="connsiteX1" fmla="*/ 0 w 382512"/>
                    <a:gd name="connsiteY1" fmla="*/ 191256 h 382512"/>
                    <a:gd name="connsiteX2" fmla="*/ 191256 w 382512"/>
                    <a:gd name="connsiteY2" fmla="*/ 0 h 382512"/>
                    <a:gd name="connsiteX3" fmla="*/ 382513 w 382512"/>
                    <a:gd name="connsiteY3" fmla="*/ 191256 h 382512"/>
                    <a:gd name="connsiteX4" fmla="*/ 191256 w 382512"/>
                    <a:gd name="connsiteY4" fmla="*/ 382513 h 382512"/>
                    <a:gd name="connsiteX5" fmla="*/ 191256 w 382512"/>
                    <a:gd name="connsiteY5" fmla="*/ 12830 h 382512"/>
                    <a:gd name="connsiteX6" fmla="*/ 12830 w 382512"/>
                    <a:gd name="connsiteY6" fmla="*/ 191256 h 382512"/>
                    <a:gd name="connsiteX7" fmla="*/ 191256 w 382512"/>
                    <a:gd name="connsiteY7" fmla="*/ 369683 h 382512"/>
                    <a:gd name="connsiteX8" fmla="*/ 369683 w 382512"/>
                    <a:gd name="connsiteY8" fmla="*/ 191256 h 382512"/>
                    <a:gd name="connsiteX9" fmla="*/ 191256 w 382512"/>
                    <a:gd name="connsiteY9" fmla="*/ 12830 h 38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512" h="382512">
                      <a:moveTo>
                        <a:pt x="191256" y="382513"/>
                      </a:moveTo>
                      <a:cubicBezTo>
                        <a:pt x="85768" y="382513"/>
                        <a:pt x="0" y="296744"/>
                        <a:pt x="0" y="191256"/>
                      </a:cubicBezTo>
                      <a:cubicBezTo>
                        <a:pt x="0" y="85768"/>
                        <a:pt x="85768" y="0"/>
                        <a:pt x="191256" y="0"/>
                      </a:cubicBezTo>
                      <a:cubicBezTo>
                        <a:pt x="296744" y="0"/>
                        <a:pt x="382513" y="85768"/>
                        <a:pt x="382513" y="191256"/>
                      </a:cubicBezTo>
                      <a:cubicBezTo>
                        <a:pt x="382513" y="296744"/>
                        <a:pt x="296744" y="382513"/>
                        <a:pt x="191256" y="382513"/>
                      </a:cubicBezTo>
                      <a:close/>
                      <a:moveTo>
                        <a:pt x="191256" y="12830"/>
                      </a:moveTo>
                      <a:cubicBezTo>
                        <a:pt x="92896" y="12830"/>
                        <a:pt x="12830" y="92896"/>
                        <a:pt x="12830" y="191256"/>
                      </a:cubicBezTo>
                      <a:cubicBezTo>
                        <a:pt x="12830" y="289617"/>
                        <a:pt x="92896" y="369683"/>
                        <a:pt x="191256" y="369683"/>
                      </a:cubicBezTo>
                      <a:cubicBezTo>
                        <a:pt x="289617" y="369683"/>
                        <a:pt x="369683" y="289617"/>
                        <a:pt x="369683" y="191256"/>
                      </a:cubicBezTo>
                      <a:cubicBezTo>
                        <a:pt x="369683" y="92896"/>
                        <a:pt x="289854" y="12830"/>
                        <a:pt x="19125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5" name="Freeform: Shape 44">
                  <a:extLst>
                    <a:ext uri="{FF2B5EF4-FFF2-40B4-BE49-F238E27FC236}">
                      <a16:creationId xmlns:a16="http://schemas.microsoft.com/office/drawing/2014/main" id="{C0BC6574-3563-4D87-8DC2-8EA262237645}"/>
                    </a:ext>
                  </a:extLst>
                </p:cNvPr>
                <p:cNvSpPr/>
                <p:nvPr/>
              </p:nvSpPr>
              <p:spPr>
                <a:xfrm>
                  <a:off x="11281132" y="3968695"/>
                  <a:ext cx="297932" cy="297932"/>
                </a:xfrm>
                <a:custGeom>
                  <a:avLst/>
                  <a:gdLst>
                    <a:gd name="connsiteX0" fmla="*/ 148966 w 297932"/>
                    <a:gd name="connsiteY0" fmla="*/ 297932 h 297932"/>
                    <a:gd name="connsiteX1" fmla="*/ 0 w 297932"/>
                    <a:gd name="connsiteY1" fmla="*/ 148966 h 297932"/>
                    <a:gd name="connsiteX2" fmla="*/ 148966 w 297932"/>
                    <a:gd name="connsiteY2" fmla="*/ 0 h 297932"/>
                    <a:gd name="connsiteX3" fmla="*/ 297932 w 297932"/>
                    <a:gd name="connsiteY3" fmla="*/ 148966 h 297932"/>
                    <a:gd name="connsiteX4" fmla="*/ 148966 w 297932"/>
                    <a:gd name="connsiteY4" fmla="*/ 297932 h 297932"/>
                    <a:gd name="connsiteX5" fmla="*/ 148966 w 297932"/>
                    <a:gd name="connsiteY5" fmla="*/ 12830 h 297932"/>
                    <a:gd name="connsiteX6" fmla="*/ 12830 w 297932"/>
                    <a:gd name="connsiteY6" fmla="*/ 148966 h 297932"/>
                    <a:gd name="connsiteX7" fmla="*/ 148966 w 297932"/>
                    <a:gd name="connsiteY7" fmla="*/ 285103 h 297932"/>
                    <a:gd name="connsiteX8" fmla="*/ 285103 w 297932"/>
                    <a:gd name="connsiteY8" fmla="*/ 148966 h 297932"/>
                    <a:gd name="connsiteX9" fmla="*/ 148966 w 297932"/>
                    <a:gd name="connsiteY9" fmla="*/ 12830 h 2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932" h="297932">
                      <a:moveTo>
                        <a:pt x="148966" y="297932"/>
                      </a:moveTo>
                      <a:cubicBezTo>
                        <a:pt x="66762" y="297932"/>
                        <a:pt x="0" y="231171"/>
                        <a:pt x="0" y="148966"/>
                      </a:cubicBezTo>
                      <a:cubicBezTo>
                        <a:pt x="0" y="66762"/>
                        <a:pt x="66999" y="0"/>
                        <a:pt x="148966" y="0"/>
                      </a:cubicBezTo>
                      <a:cubicBezTo>
                        <a:pt x="230933" y="0"/>
                        <a:pt x="297932" y="66762"/>
                        <a:pt x="297932" y="148966"/>
                      </a:cubicBezTo>
                      <a:cubicBezTo>
                        <a:pt x="297932" y="231171"/>
                        <a:pt x="231171" y="297932"/>
                        <a:pt x="148966" y="297932"/>
                      </a:cubicBezTo>
                      <a:close/>
                      <a:moveTo>
                        <a:pt x="148966" y="12830"/>
                      </a:moveTo>
                      <a:cubicBezTo>
                        <a:pt x="73889" y="12830"/>
                        <a:pt x="12830" y="73889"/>
                        <a:pt x="12830" y="148966"/>
                      </a:cubicBezTo>
                      <a:cubicBezTo>
                        <a:pt x="12830" y="224043"/>
                        <a:pt x="73889" y="285103"/>
                        <a:pt x="148966" y="285103"/>
                      </a:cubicBezTo>
                      <a:cubicBezTo>
                        <a:pt x="224043" y="285103"/>
                        <a:pt x="285103" y="224043"/>
                        <a:pt x="285103" y="148966"/>
                      </a:cubicBezTo>
                      <a:cubicBezTo>
                        <a:pt x="285103" y="73889"/>
                        <a:pt x="224043" y="12830"/>
                        <a:pt x="14896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6" name="Freeform: Shape 45">
                  <a:extLst>
                    <a:ext uri="{FF2B5EF4-FFF2-40B4-BE49-F238E27FC236}">
                      <a16:creationId xmlns:a16="http://schemas.microsoft.com/office/drawing/2014/main" id="{922FEFF9-A0CA-40D1-85F3-C10AFE42D689}"/>
                    </a:ext>
                  </a:extLst>
                </p:cNvPr>
                <p:cNvSpPr/>
                <p:nvPr/>
              </p:nvSpPr>
              <p:spPr>
                <a:xfrm>
                  <a:off x="11350417" y="4051853"/>
                  <a:ext cx="159982" cy="132332"/>
                </a:xfrm>
                <a:custGeom>
                  <a:avLst/>
                  <a:gdLst>
                    <a:gd name="connsiteX0" fmla="*/ 55448 w 159982"/>
                    <a:gd name="connsiteY0" fmla="*/ 131857 h 132332"/>
                    <a:gd name="connsiteX1" fmla="*/ 51171 w 159982"/>
                    <a:gd name="connsiteY1" fmla="*/ 130194 h 132332"/>
                    <a:gd name="connsiteX2" fmla="*/ 1991 w 159982"/>
                    <a:gd name="connsiteY2" fmla="*/ 84340 h 132332"/>
                    <a:gd name="connsiteX3" fmla="*/ 1753 w 159982"/>
                    <a:gd name="connsiteY3" fmla="*/ 75312 h 132332"/>
                    <a:gd name="connsiteX4" fmla="*/ 10782 w 159982"/>
                    <a:gd name="connsiteY4" fmla="*/ 75074 h 132332"/>
                    <a:gd name="connsiteX5" fmla="*/ 54972 w 159982"/>
                    <a:gd name="connsiteY5" fmla="*/ 116414 h 132332"/>
                    <a:gd name="connsiteX6" fmla="*/ 148581 w 159982"/>
                    <a:gd name="connsiteY6" fmla="*/ 2373 h 132332"/>
                    <a:gd name="connsiteX7" fmla="*/ 157609 w 159982"/>
                    <a:gd name="connsiteY7" fmla="*/ 1422 h 132332"/>
                    <a:gd name="connsiteX8" fmla="*/ 158560 w 159982"/>
                    <a:gd name="connsiteY8" fmla="*/ 10451 h 132332"/>
                    <a:gd name="connsiteX9" fmla="*/ 60674 w 159982"/>
                    <a:gd name="connsiteY9" fmla="*/ 129956 h 132332"/>
                    <a:gd name="connsiteX10" fmla="*/ 56160 w 159982"/>
                    <a:gd name="connsiteY10" fmla="*/ 132332 h 132332"/>
                    <a:gd name="connsiteX11" fmla="*/ 55685 w 159982"/>
                    <a:gd name="connsiteY11" fmla="*/ 132332 h 1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82" h="132332">
                      <a:moveTo>
                        <a:pt x="55448" y="131857"/>
                      </a:moveTo>
                      <a:cubicBezTo>
                        <a:pt x="53785" y="131857"/>
                        <a:pt x="52359" y="131144"/>
                        <a:pt x="51171" y="130194"/>
                      </a:cubicBezTo>
                      <a:lnTo>
                        <a:pt x="1991" y="84340"/>
                      </a:lnTo>
                      <a:cubicBezTo>
                        <a:pt x="-623" y="81964"/>
                        <a:pt x="-623" y="77925"/>
                        <a:pt x="1753" y="75312"/>
                      </a:cubicBezTo>
                      <a:cubicBezTo>
                        <a:pt x="4129" y="72698"/>
                        <a:pt x="8168" y="72460"/>
                        <a:pt x="10782" y="75074"/>
                      </a:cubicBezTo>
                      <a:lnTo>
                        <a:pt x="54972" y="116414"/>
                      </a:lnTo>
                      <a:lnTo>
                        <a:pt x="148581" y="2373"/>
                      </a:lnTo>
                      <a:cubicBezTo>
                        <a:pt x="150719" y="-478"/>
                        <a:pt x="154758" y="-716"/>
                        <a:pt x="157609" y="1422"/>
                      </a:cubicBezTo>
                      <a:cubicBezTo>
                        <a:pt x="160460" y="3561"/>
                        <a:pt x="160698" y="7600"/>
                        <a:pt x="158560" y="10451"/>
                      </a:cubicBezTo>
                      <a:lnTo>
                        <a:pt x="60674" y="129956"/>
                      </a:lnTo>
                      <a:cubicBezTo>
                        <a:pt x="59487" y="131382"/>
                        <a:pt x="57823" y="132094"/>
                        <a:pt x="56160" y="132332"/>
                      </a:cubicBezTo>
                      <a:cubicBezTo>
                        <a:pt x="56160" y="132332"/>
                        <a:pt x="55923" y="132332"/>
                        <a:pt x="55685" y="132332"/>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grpSp>
        <p:nvGrpSpPr>
          <p:cNvPr id="47" name="Group 46">
            <a:extLst>
              <a:ext uri="{FF2B5EF4-FFF2-40B4-BE49-F238E27FC236}">
                <a16:creationId xmlns:a16="http://schemas.microsoft.com/office/drawing/2014/main" id="{DC539731-462A-4754-93F8-6EF8F3147EFA}"/>
              </a:ext>
            </a:extLst>
          </p:cNvPr>
          <p:cNvGrpSpPr/>
          <p:nvPr/>
        </p:nvGrpSpPr>
        <p:grpSpPr>
          <a:xfrm>
            <a:off x="4502563" y="2651355"/>
            <a:ext cx="6214921" cy="1379969"/>
            <a:chOff x="4502563" y="2765655"/>
            <a:chExt cx="6214921" cy="1379969"/>
          </a:xfrm>
        </p:grpSpPr>
        <p:pic>
          <p:nvPicPr>
            <p:cNvPr id="48" name="Picture 47" descr="A picture containing text, businesscard, vector graphics&#10;&#10;Description automatically generated">
              <a:extLst>
                <a:ext uri="{FF2B5EF4-FFF2-40B4-BE49-F238E27FC236}">
                  <a16:creationId xmlns:a16="http://schemas.microsoft.com/office/drawing/2014/main" id="{B7C0AE90-7775-46D2-9DE8-FE66A6FFE2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2563" y="2765655"/>
              <a:ext cx="3124453" cy="1379969"/>
            </a:xfrm>
            <a:prstGeom prst="rect">
              <a:avLst/>
            </a:prstGeom>
          </p:spPr>
        </p:pic>
        <p:grpSp>
          <p:nvGrpSpPr>
            <p:cNvPr id="49" name="Group 48">
              <a:extLst>
                <a:ext uri="{FF2B5EF4-FFF2-40B4-BE49-F238E27FC236}">
                  <a16:creationId xmlns:a16="http://schemas.microsoft.com/office/drawing/2014/main" id="{3CA21384-F244-4ACE-8454-AA29317EC4F1}"/>
                </a:ext>
              </a:extLst>
            </p:cNvPr>
            <p:cNvGrpSpPr/>
            <p:nvPr/>
          </p:nvGrpSpPr>
          <p:grpSpPr>
            <a:xfrm>
              <a:off x="7698627" y="2969559"/>
              <a:ext cx="3018857" cy="786267"/>
              <a:chOff x="6114316" y="3405783"/>
              <a:chExt cx="3018857" cy="786267"/>
            </a:xfrm>
          </p:grpSpPr>
          <p:sp>
            <p:nvSpPr>
              <p:cNvPr id="50" name="Appoint Excellent Practitioners">
                <a:extLst>
                  <a:ext uri="{FF2B5EF4-FFF2-40B4-BE49-F238E27FC236}">
                    <a16:creationId xmlns:a16="http://schemas.microsoft.com/office/drawing/2014/main" id="{ADEA3D97-0B56-479A-A3AA-FC49F3FE2798}"/>
                  </a:ext>
                </a:extLst>
              </p:cNvPr>
              <p:cNvSpPr/>
              <p:nvPr/>
            </p:nvSpPr>
            <p:spPr>
              <a:xfrm>
                <a:off x="6114316" y="3405783"/>
                <a:ext cx="2242697" cy="55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Measure Performance</a:t>
                </a:r>
                <a:b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b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Against Expectations</a:t>
                </a:r>
              </a:p>
            </p:txBody>
          </p:sp>
          <p:cxnSp>
            <p:nvCxnSpPr>
              <p:cNvPr id="51" name="Straight Connector 50">
                <a:extLst>
                  <a:ext uri="{FF2B5EF4-FFF2-40B4-BE49-F238E27FC236}">
                    <a16:creationId xmlns:a16="http://schemas.microsoft.com/office/drawing/2014/main" id="{6F017A42-52BE-4A29-91A6-946BF050C3B1}"/>
                  </a:ext>
                </a:extLst>
              </p:cNvPr>
              <p:cNvCxnSpPr>
                <a:cxnSpLocks/>
              </p:cNvCxnSpPr>
              <p:nvPr/>
            </p:nvCxnSpPr>
            <p:spPr>
              <a:xfrm>
                <a:off x="6192371" y="4009170"/>
                <a:ext cx="247501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817F925E-C8F7-4445-A7B5-2659C3209A7F}"/>
                  </a:ext>
                </a:extLst>
              </p:cNvPr>
              <p:cNvSpPr/>
              <p:nvPr/>
            </p:nvSpPr>
            <p:spPr>
              <a:xfrm rot="13500000">
                <a:off x="8767413" y="382629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53" name="Group 52">
                <a:extLst>
                  <a:ext uri="{FF2B5EF4-FFF2-40B4-BE49-F238E27FC236}">
                    <a16:creationId xmlns:a16="http://schemas.microsoft.com/office/drawing/2014/main" id="{85F77011-0C47-49CA-8470-AD348BDE19A9}"/>
                  </a:ext>
                </a:extLst>
              </p:cNvPr>
              <p:cNvGrpSpPr/>
              <p:nvPr/>
            </p:nvGrpSpPr>
            <p:grpSpPr>
              <a:xfrm>
                <a:off x="8839024" y="3920098"/>
                <a:ext cx="223258" cy="171170"/>
                <a:chOff x="10723396" y="3180196"/>
                <a:chExt cx="353525" cy="271044"/>
              </a:xfrm>
            </p:grpSpPr>
            <p:sp>
              <p:nvSpPr>
                <p:cNvPr id="54" name="Freeform: Shape 53">
                  <a:extLst>
                    <a:ext uri="{FF2B5EF4-FFF2-40B4-BE49-F238E27FC236}">
                      <a16:creationId xmlns:a16="http://schemas.microsoft.com/office/drawing/2014/main" id="{01366A4D-B731-4B98-911F-F1A5BD48B18A}"/>
                    </a:ext>
                  </a:extLst>
                </p:cNvPr>
                <p:cNvSpPr/>
                <p:nvPr/>
              </p:nvSpPr>
              <p:spPr>
                <a:xfrm>
                  <a:off x="10840703" y="3281694"/>
                  <a:ext cx="134949" cy="94624"/>
                </a:xfrm>
                <a:custGeom>
                  <a:avLst/>
                  <a:gdLst>
                    <a:gd name="connsiteX0" fmla="*/ 129451 w 134949"/>
                    <a:gd name="connsiteY0" fmla="*/ 0 h 94624"/>
                    <a:gd name="connsiteX1" fmla="*/ 98749 w 134949"/>
                    <a:gd name="connsiteY1" fmla="*/ 30702 h 94624"/>
                    <a:gd name="connsiteX2" fmla="*/ 59570 w 134949"/>
                    <a:gd name="connsiteY2" fmla="*/ 15580 h 94624"/>
                    <a:gd name="connsiteX3" fmla="*/ 0 w 134949"/>
                    <a:gd name="connsiteY3" fmla="*/ 75150 h 94624"/>
                    <a:gd name="connsiteX4" fmla="*/ 2749 w 134949"/>
                    <a:gd name="connsiteY4" fmla="*/ 93021 h 94624"/>
                    <a:gd name="connsiteX5" fmla="*/ 10081 w 134949"/>
                    <a:gd name="connsiteY5" fmla="*/ 90730 h 94624"/>
                    <a:gd name="connsiteX6" fmla="*/ 7790 w 134949"/>
                    <a:gd name="connsiteY6" fmla="*/ 75150 h 94624"/>
                    <a:gd name="connsiteX7" fmla="*/ 59799 w 134949"/>
                    <a:gd name="connsiteY7" fmla="*/ 23141 h 94624"/>
                    <a:gd name="connsiteX8" fmla="*/ 93708 w 134949"/>
                    <a:gd name="connsiteY8" fmla="*/ 35971 h 94624"/>
                    <a:gd name="connsiteX9" fmla="*/ 63236 w 134949"/>
                    <a:gd name="connsiteY9" fmla="*/ 66444 h 94624"/>
                    <a:gd name="connsiteX10" fmla="*/ 59799 w 134949"/>
                    <a:gd name="connsiteY10" fmla="*/ 65756 h 94624"/>
                    <a:gd name="connsiteX11" fmla="*/ 50406 w 134949"/>
                    <a:gd name="connsiteY11" fmla="*/ 75150 h 94624"/>
                    <a:gd name="connsiteX12" fmla="*/ 51093 w 134949"/>
                    <a:gd name="connsiteY12" fmla="*/ 78587 h 94624"/>
                    <a:gd name="connsiteX13" fmla="*/ 40324 w 134949"/>
                    <a:gd name="connsiteY13" fmla="*/ 89355 h 94624"/>
                    <a:gd name="connsiteX14" fmla="*/ 45594 w 134949"/>
                    <a:gd name="connsiteY14" fmla="*/ 94625 h 94624"/>
                    <a:gd name="connsiteX15" fmla="*/ 56363 w 134949"/>
                    <a:gd name="connsiteY15" fmla="*/ 83856 h 94624"/>
                    <a:gd name="connsiteX16" fmla="*/ 59799 w 134949"/>
                    <a:gd name="connsiteY16" fmla="*/ 84544 h 94624"/>
                    <a:gd name="connsiteX17" fmla="*/ 69193 w 134949"/>
                    <a:gd name="connsiteY17" fmla="*/ 75150 h 94624"/>
                    <a:gd name="connsiteX18" fmla="*/ 68506 w 134949"/>
                    <a:gd name="connsiteY18" fmla="*/ 71713 h 94624"/>
                    <a:gd name="connsiteX19" fmla="*/ 98978 w 134949"/>
                    <a:gd name="connsiteY19" fmla="*/ 41241 h 94624"/>
                    <a:gd name="connsiteX20" fmla="*/ 111809 w 134949"/>
                    <a:gd name="connsiteY20" fmla="*/ 75150 h 94624"/>
                    <a:gd name="connsiteX21" fmla="*/ 109517 w 134949"/>
                    <a:gd name="connsiteY21" fmla="*/ 90730 h 94624"/>
                    <a:gd name="connsiteX22" fmla="*/ 116620 w 134949"/>
                    <a:gd name="connsiteY22" fmla="*/ 93021 h 94624"/>
                    <a:gd name="connsiteX23" fmla="*/ 119369 w 134949"/>
                    <a:gd name="connsiteY23" fmla="*/ 75150 h 94624"/>
                    <a:gd name="connsiteX24" fmla="*/ 104248 w 134949"/>
                    <a:gd name="connsiteY24" fmla="*/ 35971 h 94624"/>
                    <a:gd name="connsiteX25" fmla="*/ 134949 w 134949"/>
                    <a:gd name="connsiteY25" fmla="*/ 5270 h 94624"/>
                    <a:gd name="connsiteX26" fmla="*/ 129680 w 134949"/>
                    <a:gd name="connsiteY26" fmla="*/ 0 h 9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949" h="94624">
                      <a:moveTo>
                        <a:pt x="129451" y="0"/>
                      </a:moveTo>
                      <a:lnTo>
                        <a:pt x="98749" y="30702"/>
                      </a:lnTo>
                      <a:cubicBezTo>
                        <a:pt x="88210" y="21537"/>
                        <a:pt x="74692" y="15580"/>
                        <a:pt x="59570" y="15580"/>
                      </a:cubicBezTo>
                      <a:cubicBezTo>
                        <a:pt x="26807" y="15580"/>
                        <a:pt x="0" y="42386"/>
                        <a:pt x="0" y="75150"/>
                      </a:cubicBezTo>
                      <a:cubicBezTo>
                        <a:pt x="0" y="81107"/>
                        <a:pt x="916" y="87293"/>
                        <a:pt x="2749" y="93021"/>
                      </a:cubicBezTo>
                      <a:lnTo>
                        <a:pt x="10081" y="90730"/>
                      </a:lnTo>
                      <a:cubicBezTo>
                        <a:pt x="8477" y="85689"/>
                        <a:pt x="7790" y="80420"/>
                        <a:pt x="7790" y="75150"/>
                      </a:cubicBezTo>
                      <a:cubicBezTo>
                        <a:pt x="7790" y="46511"/>
                        <a:pt x="31160" y="23141"/>
                        <a:pt x="59799" y="23141"/>
                      </a:cubicBezTo>
                      <a:cubicBezTo>
                        <a:pt x="72859" y="23141"/>
                        <a:pt x="84544" y="28181"/>
                        <a:pt x="93708" y="35971"/>
                      </a:cubicBezTo>
                      <a:lnTo>
                        <a:pt x="63236" y="66444"/>
                      </a:lnTo>
                      <a:cubicBezTo>
                        <a:pt x="63236" y="66444"/>
                        <a:pt x="61174" y="65756"/>
                        <a:pt x="59799" y="65756"/>
                      </a:cubicBezTo>
                      <a:cubicBezTo>
                        <a:pt x="54530" y="65756"/>
                        <a:pt x="50406" y="69880"/>
                        <a:pt x="50406" y="75150"/>
                      </a:cubicBezTo>
                      <a:cubicBezTo>
                        <a:pt x="50406" y="76296"/>
                        <a:pt x="50635" y="77441"/>
                        <a:pt x="51093" y="78587"/>
                      </a:cubicBezTo>
                      <a:lnTo>
                        <a:pt x="40324" y="89355"/>
                      </a:lnTo>
                      <a:lnTo>
                        <a:pt x="45594" y="94625"/>
                      </a:lnTo>
                      <a:lnTo>
                        <a:pt x="56363" y="83856"/>
                      </a:lnTo>
                      <a:cubicBezTo>
                        <a:pt x="56363" y="83856"/>
                        <a:pt x="58425" y="84544"/>
                        <a:pt x="59799" y="84544"/>
                      </a:cubicBezTo>
                      <a:cubicBezTo>
                        <a:pt x="65069" y="84544"/>
                        <a:pt x="69193" y="80420"/>
                        <a:pt x="69193" y="75150"/>
                      </a:cubicBezTo>
                      <a:cubicBezTo>
                        <a:pt x="69193" y="74004"/>
                        <a:pt x="68964" y="72859"/>
                        <a:pt x="68506" y="71713"/>
                      </a:cubicBezTo>
                      <a:lnTo>
                        <a:pt x="98978" y="41241"/>
                      </a:lnTo>
                      <a:cubicBezTo>
                        <a:pt x="106768" y="50405"/>
                        <a:pt x="111809" y="62090"/>
                        <a:pt x="111809" y="75150"/>
                      </a:cubicBezTo>
                      <a:cubicBezTo>
                        <a:pt x="111809" y="80420"/>
                        <a:pt x="111121" y="85689"/>
                        <a:pt x="109517" y="90730"/>
                      </a:cubicBezTo>
                      <a:lnTo>
                        <a:pt x="116620" y="93021"/>
                      </a:lnTo>
                      <a:cubicBezTo>
                        <a:pt x="118453" y="87293"/>
                        <a:pt x="119369" y="81336"/>
                        <a:pt x="119369" y="75150"/>
                      </a:cubicBezTo>
                      <a:cubicBezTo>
                        <a:pt x="119369" y="60028"/>
                        <a:pt x="113642" y="46511"/>
                        <a:pt x="104248" y="35971"/>
                      </a:cubicBezTo>
                      <a:lnTo>
                        <a:pt x="134949" y="5270"/>
                      </a:lnTo>
                      <a:lnTo>
                        <a:pt x="129680" y="0"/>
                      </a:ln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55" name="Freeform: Shape 54">
                  <a:extLst>
                    <a:ext uri="{FF2B5EF4-FFF2-40B4-BE49-F238E27FC236}">
                      <a16:creationId xmlns:a16="http://schemas.microsoft.com/office/drawing/2014/main" id="{9E75AAAE-85BB-49E9-BCF8-644ED149CA6F}"/>
                    </a:ext>
                  </a:extLst>
                </p:cNvPr>
                <p:cNvSpPr/>
                <p:nvPr/>
              </p:nvSpPr>
              <p:spPr>
                <a:xfrm>
                  <a:off x="10723396" y="3180196"/>
                  <a:ext cx="353525" cy="271044"/>
                </a:xfrm>
                <a:custGeom>
                  <a:avLst/>
                  <a:gdLst>
                    <a:gd name="connsiteX0" fmla="*/ 353526 w 353525"/>
                    <a:gd name="connsiteY0" fmla="*/ 176877 h 271044"/>
                    <a:gd name="connsiteX1" fmla="*/ 176878 w 353525"/>
                    <a:gd name="connsiteY1" fmla="*/ 0 h 271044"/>
                    <a:gd name="connsiteX2" fmla="*/ 0 w 353525"/>
                    <a:gd name="connsiteY2" fmla="*/ 176877 h 271044"/>
                    <a:gd name="connsiteX3" fmla="*/ 22912 w 353525"/>
                    <a:gd name="connsiteY3" fmla="*/ 263483 h 271044"/>
                    <a:gd name="connsiteX4" fmla="*/ 2749 w 353525"/>
                    <a:gd name="connsiteY4" fmla="*/ 263483 h 271044"/>
                    <a:gd name="connsiteX5" fmla="*/ 2749 w 353525"/>
                    <a:gd name="connsiteY5" fmla="*/ 271044 h 271044"/>
                    <a:gd name="connsiteX6" fmla="*/ 350777 w 353525"/>
                    <a:gd name="connsiteY6" fmla="*/ 271044 h 271044"/>
                    <a:gd name="connsiteX7" fmla="*/ 350777 w 353525"/>
                    <a:gd name="connsiteY7" fmla="*/ 263483 h 271044"/>
                    <a:gd name="connsiteX8" fmla="*/ 330614 w 353525"/>
                    <a:gd name="connsiteY8" fmla="*/ 263483 h 271044"/>
                    <a:gd name="connsiteX9" fmla="*/ 353526 w 353525"/>
                    <a:gd name="connsiteY9" fmla="*/ 176877 h 271044"/>
                    <a:gd name="connsiteX10" fmla="*/ 7561 w 353525"/>
                    <a:gd name="connsiteY10" fmla="*/ 176877 h 271044"/>
                    <a:gd name="connsiteX11" fmla="*/ 176878 w 353525"/>
                    <a:gd name="connsiteY11" fmla="*/ 7561 h 271044"/>
                    <a:gd name="connsiteX12" fmla="*/ 346194 w 353525"/>
                    <a:gd name="connsiteY12" fmla="*/ 176877 h 271044"/>
                    <a:gd name="connsiteX13" fmla="*/ 322366 w 353525"/>
                    <a:gd name="connsiteY13" fmla="*/ 263483 h 271044"/>
                    <a:gd name="connsiteX14" fmla="*/ 31389 w 353525"/>
                    <a:gd name="connsiteY14" fmla="*/ 263483 h 271044"/>
                    <a:gd name="connsiteX15" fmla="*/ 7561 w 353525"/>
                    <a:gd name="connsiteY15" fmla="*/ 176877 h 27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525" h="271044">
                      <a:moveTo>
                        <a:pt x="353526" y="176877"/>
                      </a:moveTo>
                      <a:cubicBezTo>
                        <a:pt x="353526" y="79274"/>
                        <a:pt x="274252" y="0"/>
                        <a:pt x="176878" y="0"/>
                      </a:cubicBezTo>
                      <a:cubicBezTo>
                        <a:pt x="79503" y="0"/>
                        <a:pt x="0" y="79274"/>
                        <a:pt x="0" y="176877"/>
                      </a:cubicBezTo>
                      <a:cubicBezTo>
                        <a:pt x="0" y="207350"/>
                        <a:pt x="8019" y="237135"/>
                        <a:pt x="22912" y="263483"/>
                      </a:cubicBezTo>
                      <a:lnTo>
                        <a:pt x="2749" y="263483"/>
                      </a:lnTo>
                      <a:lnTo>
                        <a:pt x="2749" y="271044"/>
                      </a:lnTo>
                      <a:lnTo>
                        <a:pt x="350777" y="271044"/>
                      </a:lnTo>
                      <a:lnTo>
                        <a:pt x="350777" y="263483"/>
                      </a:lnTo>
                      <a:lnTo>
                        <a:pt x="330614" y="263483"/>
                      </a:lnTo>
                      <a:cubicBezTo>
                        <a:pt x="345507" y="237135"/>
                        <a:pt x="353526" y="207350"/>
                        <a:pt x="353526" y="176877"/>
                      </a:cubicBezTo>
                      <a:close/>
                      <a:moveTo>
                        <a:pt x="7561" y="176877"/>
                      </a:moveTo>
                      <a:cubicBezTo>
                        <a:pt x="7561" y="83398"/>
                        <a:pt x="83398" y="7561"/>
                        <a:pt x="176878" y="7561"/>
                      </a:cubicBezTo>
                      <a:cubicBezTo>
                        <a:pt x="270357" y="7561"/>
                        <a:pt x="346194" y="83398"/>
                        <a:pt x="346194" y="176877"/>
                      </a:cubicBezTo>
                      <a:cubicBezTo>
                        <a:pt x="346194" y="207579"/>
                        <a:pt x="337946" y="237364"/>
                        <a:pt x="322366" y="263483"/>
                      </a:cubicBezTo>
                      <a:lnTo>
                        <a:pt x="31389" y="263483"/>
                      </a:lnTo>
                      <a:cubicBezTo>
                        <a:pt x="15809" y="237364"/>
                        <a:pt x="7561" y="207350"/>
                        <a:pt x="7561" y="176877"/>
                      </a:cubicBez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56" name="Freeform: Shape 55">
                  <a:extLst>
                    <a:ext uri="{FF2B5EF4-FFF2-40B4-BE49-F238E27FC236}">
                      <a16:creationId xmlns:a16="http://schemas.microsoft.com/office/drawing/2014/main" id="{56B62AF4-EF35-4E80-9D8D-B24653AA296F}"/>
                    </a:ext>
                  </a:extLst>
                </p:cNvPr>
                <p:cNvSpPr/>
                <p:nvPr/>
              </p:nvSpPr>
              <p:spPr>
                <a:xfrm>
                  <a:off x="10820770" y="3394648"/>
                  <a:ext cx="158777" cy="37804"/>
                </a:xfrm>
                <a:custGeom>
                  <a:avLst/>
                  <a:gdLst>
                    <a:gd name="connsiteX0" fmla="*/ 0 w 158777"/>
                    <a:gd name="connsiteY0" fmla="*/ 37804 h 37804"/>
                    <a:gd name="connsiteX1" fmla="*/ 158777 w 158777"/>
                    <a:gd name="connsiteY1" fmla="*/ 37804 h 37804"/>
                    <a:gd name="connsiteX2" fmla="*/ 158777 w 158777"/>
                    <a:gd name="connsiteY2" fmla="*/ 0 h 37804"/>
                    <a:gd name="connsiteX3" fmla="*/ 0 w 158777"/>
                    <a:gd name="connsiteY3" fmla="*/ 0 h 37804"/>
                    <a:gd name="connsiteX4" fmla="*/ 0 w 158777"/>
                    <a:gd name="connsiteY4" fmla="*/ 37804 h 37804"/>
                    <a:gd name="connsiteX5" fmla="*/ 7561 w 158777"/>
                    <a:gd name="connsiteY5" fmla="*/ 7561 h 37804"/>
                    <a:gd name="connsiteX6" fmla="*/ 151217 w 158777"/>
                    <a:gd name="connsiteY6" fmla="*/ 7561 h 37804"/>
                    <a:gd name="connsiteX7" fmla="*/ 151217 w 158777"/>
                    <a:gd name="connsiteY7" fmla="*/ 30243 h 37804"/>
                    <a:gd name="connsiteX8" fmla="*/ 7561 w 158777"/>
                    <a:gd name="connsiteY8" fmla="*/ 30243 h 37804"/>
                    <a:gd name="connsiteX9" fmla="*/ 7561 w 158777"/>
                    <a:gd name="connsiteY9" fmla="*/ 7561 h 3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77" h="37804">
                      <a:moveTo>
                        <a:pt x="0" y="37804"/>
                      </a:moveTo>
                      <a:lnTo>
                        <a:pt x="158777" y="37804"/>
                      </a:lnTo>
                      <a:lnTo>
                        <a:pt x="158777" y="0"/>
                      </a:lnTo>
                      <a:lnTo>
                        <a:pt x="0" y="0"/>
                      </a:lnTo>
                      <a:lnTo>
                        <a:pt x="0" y="37804"/>
                      </a:lnTo>
                      <a:close/>
                      <a:moveTo>
                        <a:pt x="7561" y="7561"/>
                      </a:moveTo>
                      <a:lnTo>
                        <a:pt x="151217" y="7561"/>
                      </a:lnTo>
                      <a:lnTo>
                        <a:pt x="151217" y="30243"/>
                      </a:lnTo>
                      <a:lnTo>
                        <a:pt x="7561" y="30243"/>
                      </a:lnTo>
                      <a:lnTo>
                        <a:pt x="7561" y="7561"/>
                      </a:ln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57" name="Freeform: Shape 56">
                  <a:extLst>
                    <a:ext uri="{FF2B5EF4-FFF2-40B4-BE49-F238E27FC236}">
                      <a16:creationId xmlns:a16="http://schemas.microsoft.com/office/drawing/2014/main" id="{9D8A53C9-BFB8-4596-A3CF-511920FEC1F4}"/>
                    </a:ext>
                  </a:extLst>
                </p:cNvPr>
                <p:cNvSpPr/>
                <p:nvPr/>
              </p:nvSpPr>
              <p:spPr>
                <a:xfrm>
                  <a:off x="10775405" y="3235871"/>
                  <a:ext cx="250423" cy="124868"/>
                </a:xfrm>
                <a:custGeom>
                  <a:avLst/>
                  <a:gdLst>
                    <a:gd name="connsiteX0" fmla="*/ 128534 w 250423"/>
                    <a:gd name="connsiteY0" fmla="*/ 0 h 124868"/>
                    <a:gd name="connsiteX1" fmla="*/ 128534 w 250423"/>
                    <a:gd name="connsiteY1" fmla="*/ 0 h 124868"/>
                    <a:gd name="connsiteX2" fmla="*/ 120973 w 250423"/>
                    <a:gd name="connsiteY2" fmla="*/ 0 h 124868"/>
                    <a:gd name="connsiteX3" fmla="*/ 120973 w 250423"/>
                    <a:gd name="connsiteY3" fmla="*/ 0 h 124868"/>
                    <a:gd name="connsiteX4" fmla="*/ 0 w 250423"/>
                    <a:gd name="connsiteY4" fmla="*/ 124868 h 124868"/>
                    <a:gd name="connsiteX5" fmla="*/ 26577 w 250423"/>
                    <a:gd name="connsiteY5" fmla="*/ 124868 h 124868"/>
                    <a:gd name="connsiteX6" fmla="*/ 26577 w 250423"/>
                    <a:gd name="connsiteY6" fmla="*/ 117307 h 124868"/>
                    <a:gd name="connsiteX7" fmla="*/ 8019 w 250423"/>
                    <a:gd name="connsiteY7" fmla="*/ 117307 h 124868"/>
                    <a:gd name="connsiteX8" fmla="*/ 16496 w 250423"/>
                    <a:gd name="connsiteY8" fmla="*/ 80191 h 124868"/>
                    <a:gd name="connsiteX9" fmla="*/ 32534 w 250423"/>
                    <a:gd name="connsiteY9" fmla="*/ 86835 h 124868"/>
                    <a:gd name="connsiteX10" fmla="*/ 35513 w 250423"/>
                    <a:gd name="connsiteY10" fmla="*/ 79732 h 124868"/>
                    <a:gd name="connsiteX11" fmla="*/ 19704 w 250423"/>
                    <a:gd name="connsiteY11" fmla="*/ 73088 h 124868"/>
                    <a:gd name="connsiteX12" fmla="*/ 41241 w 250423"/>
                    <a:gd name="connsiteY12" fmla="*/ 42386 h 124868"/>
                    <a:gd name="connsiteX13" fmla="*/ 52697 w 250423"/>
                    <a:gd name="connsiteY13" fmla="*/ 53842 h 124868"/>
                    <a:gd name="connsiteX14" fmla="*/ 57966 w 250423"/>
                    <a:gd name="connsiteY14" fmla="*/ 48573 h 124868"/>
                    <a:gd name="connsiteX15" fmla="*/ 46740 w 250423"/>
                    <a:gd name="connsiteY15" fmla="*/ 37346 h 124868"/>
                    <a:gd name="connsiteX16" fmla="*/ 77899 w 250423"/>
                    <a:gd name="connsiteY16" fmla="*/ 17184 h 124868"/>
                    <a:gd name="connsiteX17" fmla="*/ 83856 w 250423"/>
                    <a:gd name="connsiteY17" fmla="*/ 31389 h 124868"/>
                    <a:gd name="connsiteX18" fmla="*/ 90959 w 250423"/>
                    <a:gd name="connsiteY18" fmla="*/ 28410 h 124868"/>
                    <a:gd name="connsiteX19" fmla="*/ 85231 w 250423"/>
                    <a:gd name="connsiteY19" fmla="*/ 14434 h 124868"/>
                    <a:gd name="connsiteX20" fmla="*/ 121431 w 250423"/>
                    <a:gd name="connsiteY20" fmla="*/ 7561 h 124868"/>
                    <a:gd name="connsiteX21" fmla="*/ 121431 w 250423"/>
                    <a:gd name="connsiteY21" fmla="*/ 22453 h 124868"/>
                    <a:gd name="connsiteX22" fmla="*/ 128992 w 250423"/>
                    <a:gd name="connsiteY22" fmla="*/ 22453 h 124868"/>
                    <a:gd name="connsiteX23" fmla="*/ 128992 w 250423"/>
                    <a:gd name="connsiteY23" fmla="*/ 7561 h 124868"/>
                    <a:gd name="connsiteX24" fmla="*/ 165193 w 250423"/>
                    <a:gd name="connsiteY24" fmla="*/ 14434 h 124868"/>
                    <a:gd name="connsiteX25" fmla="*/ 159465 w 250423"/>
                    <a:gd name="connsiteY25" fmla="*/ 28410 h 124868"/>
                    <a:gd name="connsiteX26" fmla="*/ 166567 w 250423"/>
                    <a:gd name="connsiteY26" fmla="*/ 31389 h 124868"/>
                    <a:gd name="connsiteX27" fmla="*/ 172524 w 250423"/>
                    <a:gd name="connsiteY27" fmla="*/ 17184 h 124868"/>
                    <a:gd name="connsiteX28" fmla="*/ 230720 w 250423"/>
                    <a:gd name="connsiteY28" fmla="*/ 73088 h 124868"/>
                    <a:gd name="connsiteX29" fmla="*/ 214911 w 250423"/>
                    <a:gd name="connsiteY29" fmla="*/ 79732 h 124868"/>
                    <a:gd name="connsiteX30" fmla="*/ 217889 w 250423"/>
                    <a:gd name="connsiteY30" fmla="*/ 86835 h 124868"/>
                    <a:gd name="connsiteX31" fmla="*/ 233927 w 250423"/>
                    <a:gd name="connsiteY31" fmla="*/ 80191 h 124868"/>
                    <a:gd name="connsiteX32" fmla="*/ 242405 w 250423"/>
                    <a:gd name="connsiteY32" fmla="*/ 117307 h 124868"/>
                    <a:gd name="connsiteX33" fmla="*/ 223846 w 250423"/>
                    <a:gd name="connsiteY33" fmla="*/ 117307 h 124868"/>
                    <a:gd name="connsiteX34" fmla="*/ 223846 w 250423"/>
                    <a:gd name="connsiteY34" fmla="*/ 124868 h 124868"/>
                    <a:gd name="connsiteX35" fmla="*/ 250424 w 250423"/>
                    <a:gd name="connsiteY35" fmla="*/ 124868 h 124868"/>
                    <a:gd name="connsiteX36" fmla="*/ 129451 w 250423"/>
                    <a:gd name="connsiteY36" fmla="*/ 229 h 12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0423" h="124868">
                      <a:moveTo>
                        <a:pt x="128534" y="0"/>
                      </a:moveTo>
                      <a:lnTo>
                        <a:pt x="128534" y="0"/>
                      </a:lnTo>
                      <a:cubicBezTo>
                        <a:pt x="128534" y="0"/>
                        <a:pt x="120973" y="0"/>
                        <a:pt x="120973" y="0"/>
                      </a:cubicBezTo>
                      <a:lnTo>
                        <a:pt x="120973" y="0"/>
                      </a:lnTo>
                      <a:cubicBezTo>
                        <a:pt x="53842" y="2291"/>
                        <a:pt x="0" y="57279"/>
                        <a:pt x="0" y="124868"/>
                      </a:cubicBezTo>
                      <a:lnTo>
                        <a:pt x="26577" y="124868"/>
                      </a:lnTo>
                      <a:lnTo>
                        <a:pt x="26577" y="117307"/>
                      </a:lnTo>
                      <a:lnTo>
                        <a:pt x="8019" y="117307"/>
                      </a:lnTo>
                      <a:cubicBezTo>
                        <a:pt x="8936" y="104248"/>
                        <a:pt x="11685" y="91875"/>
                        <a:pt x="16496" y="80191"/>
                      </a:cubicBezTo>
                      <a:lnTo>
                        <a:pt x="32534" y="86835"/>
                      </a:lnTo>
                      <a:lnTo>
                        <a:pt x="35513" y="79732"/>
                      </a:lnTo>
                      <a:lnTo>
                        <a:pt x="19704" y="73088"/>
                      </a:lnTo>
                      <a:cubicBezTo>
                        <a:pt x="25203" y="61861"/>
                        <a:pt x="32534" y="51322"/>
                        <a:pt x="41241" y="42386"/>
                      </a:cubicBezTo>
                      <a:lnTo>
                        <a:pt x="52697" y="53842"/>
                      </a:lnTo>
                      <a:lnTo>
                        <a:pt x="57966" y="48573"/>
                      </a:lnTo>
                      <a:lnTo>
                        <a:pt x="46740" y="37346"/>
                      </a:lnTo>
                      <a:cubicBezTo>
                        <a:pt x="55904" y="29098"/>
                        <a:pt x="66444" y="22224"/>
                        <a:pt x="77899" y="17184"/>
                      </a:cubicBezTo>
                      <a:lnTo>
                        <a:pt x="83856" y="31389"/>
                      </a:lnTo>
                      <a:lnTo>
                        <a:pt x="90959" y="28410"/>
                      </a:lnTo>
                      <a:lnTo>
                        <a:pt x="85231" y="14434"/>
                      </a:lnTo>
                      <a:cubicBezTo>
                        <a:pt x="96687" y="10310"/>
                        <a:pt x="108830" y="7790"/>
                        <a:pt x="121431" y="7561"/>
                      </a:cubicBezTo>
                      <a:lnTo>
                        <a:pt x="121431" y="22453"/>
                      </a:lnTo>
                      <a:lnTo>
                        <a:pt x="128992" y="22453"/>
                      </a:lnTo>
                      <a:lnTo>
                        <a:pt x="128992" y="7561"/>
                      </a:lnTo>
                      <a:cubicBezTo>
                        <a:pt x="141594" y="8019"/>
                        <a:pt x="153737" y="10310"/>
                        <a:pt x="165193" y="14434"/>
                      </a:cubicBezTo>
                      <a:lnTo>
                        <a:pt x="159465" y="28410"/>
                      </a:lnTo>
                      <a:lnTo>
                        <a:pt x="166567" y="31389"/>
                      </a:lnTo>
                      <a:lnTo>
                        <a:pt x="172524" y="17184"/>
                      </a:lnTo>
                      <a:cubicBezTo>
                        <a:pt x="197956" y="28410"/>
                        <a:pt x="218577" y="48343"/>
                        <a:pt x="230720" y="73088"/>
                      </a:cubicBezTo>
                      <a:lnTo>
                        <a:pt x="214911" y="79732"/>
                      </a:lnTo>
                      <a:lnTo>
                        <a:pt x="217889" y="86835"/>
                      </a:lnTo>
                      <a:lnTo>
                        <a:pt x="233927" y="80191"/>
                      </a:lnTo>
                      <a:cubicBezTo>
                        <a:pt x="238739" y="91646"/>
                        <a:pt x="241488" y="104248"/>
                        <a:pt x="242405" y="117307"/>
                      </a:cubicBezTo>
                      <a:lnTo>
                        <a:pt x="223846" y="117307"/>
                      </a:lnTo>
                      <a:lnTo>
                        <a:pt x="223846" y="124868"/>
                      </a:lnTo>
                      <a:lnTo>
                        <a:pt x="250424" y="124868"/>
                      </a:lnTo>
                      <a:cubicBezTo>
                        <a:pt x="250424" y="57279"/>
                        <a:pt x="196582" y="2291"/>
                        <a:pt x="129451" y="229"/>
                      </a:cubicBez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pic>
        <p:nvPicPr>
          <p:cNvPr id="58" name="Picture 57" descr="Icon&#10;&#10;Description automatically generated">
            <a:extLst>
              <a:ext uri="{FF2B5EF4-FFF2-40B4-BE49-F238E27FC236}">
                <a16:creationId xmlns:a16="http://schemas.microsoft.com/office/drawing/2014/main" id="{D40677F3-DB2F-40B6-B86A-FCBD9CC1A9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4080" y="2113991"/>
            <a:ext cx="2281422" cy="1072269"/>
          </a:xfrm>
          <a:prstGeom prst="rect">
            <a:avLst/>
          </a:prstGeom>
        </p:spPr>
      </p:pic>
      <p:grpSp>
        <p:nvGrpSpPr>
          <p:cNvPr id="59" name="Group 58">
            <a:extLst>
              <a:ext uri="{FF2B5EF4-FFF2-40B4-BE49-F238E27FC236}">
                <a16:creationId xmlns:a16="http://schemas.microsoft.com/office/drawing/2014/main" id="{7D48CEA3-A8C1-48D2-82A1-F3512029E517}"/>
              </a:ext>
            </a:extLst>
          </p:cNvPr>
          <p:cNvGrpSpPr/>
          <p:nvPr/>
        </p:nvGrpSpPr>
        <p:grpSpPr>
          <a:xfrm>
            <a:off x="7154896" y="2326496"/>
            <a:ext cx="3155375" cy="547617"/>
            <a:chOff x="5570585" y="2877020"/>
            <a:chExt cx="3155375" cy="547617"/>
          </a:xfrm>
        </p:grpSpPr>
        <p:sp>
          <p:nvSpPr>
            <p:cNvPr id="60" name="Appoint Excellent Practitioners">
              <a:extLst>
                <a:ext uri="{FF2B5EF4-FFF2-40B4-BE49-F238E27FC236}">
                  <a16:creationId xmlns:a16="http://schemas.microsoft.com/office/drawing/2014/main" id="{BC9F26D3-9B94-4A51-AC45-84BE9CDB0B96}"/>
                </a:ext>
              </a:extLst>
            </p:cNvPr>
            <p:cNvSpPr/>
            <p:nvPr/>
          </p:nvSpPr>
          <p:spPr>
            <a:xfrm>
              <a:off x="5570585" y="2877020"/>
              <a:ext cx="2571463"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Provide Periodic Feedback</a:t>
              </a:r>
            </a:p>
          </p:txBody>
        </p:sp>
        <p:cxnSp>
          <p:nvCxnSpPr>
            <p:cNvPr id="61" name="Straight Connector 60">
              <a:extLst>
                <a:ext uri="{FF2B5EF4-FFF2-40B4-BE49-F238E27FC236}">
                  <a16:creationId xmlns:a16="http://schemas.microsoft.com/office/drawing/2014/main" id="{576C35C6-C8BE-4504-8965-45E3D49F2DA7}"/>
                </a:ext>
              </a:extLst>
            </p:cNvPr>
            <p:cNvCxnSpPr>
              <a:cxnSpLocks/>
            </p:cNvCxnSpPr>
            <p:nvPr/>
          </p:nvCxnSpPr>
          <p:spPr>
            <a:xfrm>
              <a:off x="5649846" y="3241757"/>
              <a:ext cx="2640589"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E8A3C54-88C0-440C-85D1-3172B1EB128E}"/>
                </a:ext>
              </a:extLst>
            </p:cNvPr>
            <p:cNvSpPr/>
            <p:nvPr/>
          </p:nvSpPr>
          <p:spPr>
            <a:xfrm rot="13500000">
              <a:off x="8360200" y="3058877"/>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63" name="Graphic 64">
              <a:extLst>
                <a:ext uri="{FF2B5EF4-FFF2-40B4-BE49-F238E27FC236}">
                  <a16:creationId xmlns:a16="http://schemas.microsoft.com/office/drawing/2014/main" id="{51097C5E-C277-4468-B3DF-2BE068345C4B}"/>
                </a:ext>
              </a:extLst>
            </p:cNvPr>
            <p:cNvSpPr/>
            <p:nvPr/>
          </p:nvSpPr>
          <p:spPr>
            <a:xfrm>
              <a:off x="8418781" y="3148360"/>
              <a:ext cx="248600" cy="186794"/>
            </a:xfrm>
            <a:custGeom>
              <a:avLst/>
              <a:gdLst>
                <a:gd name="connsiteX0" fmla="*/ 311695 w 338120"/>
                <a:gd name="connsiteY0" fmla="*/ 62838 h 254058"/>
                <a:gd name="connsiteX1" fmla="*/ 201000 w 338120"/>
                <a:gd name="connsiteY1" fmla="*/ 62838 h 254058"/>
                <a:gd name="connsiteX2" fmla="*/ 201000 w 338120"/>
                <a:gd name="connsiteY2" fmla="*/ 26425 h 254058"/>
                <a:gd name="connsiteX3" fmla="*/ 174574 w 338120"/>
                <a:gd name="connsiteY3" fmla="*/ 0 h 254058"/>
                <a:gd name="connsiteX4" fmla="*/ 26425 w 338120"/>
                <a:gd name="connsiteY4" fmla="*/ 0 h 254058"/>
                <a:gd name="connsiteX5" fmla="*/ 0 w 338120"/>
                <a:gd name="connsiteY5" fmla="*/ 26425 h 254058"/>
                <a:gd name="connsiteX6" fmla="*/ 0 w 338120"/>
                <a:gd name="connsiteY6" fmla="*/ 117770 h 254058"/>
                <a:gd name="connsiteX7" fmla="*/ 26425 w 338120"/>
                <a:gd name="connsiteY7" fmla="*/ 144195 h 254058"/>
                <a:gd name="connsiteX8" fmla="*/ 41823 w 338120"/>
                <a:gd name="connsiteY8" fmla="*/ 144195 h 254058"/>
                <a:gd name="connsiteX9" fmla="*/ 25385 w 338120"/>
                <a:gd name="connsiteY9" fmla="*/ 210155 h 254058"/>
                <a:gd name="connsiteX10" fmla="*/ 86975 w 338120"/>
                <a:gd name="connsiteY10" fmla="*/ 144195 h 254058"/>
                <a:gd name="connsiteX11" fmla="*/ 136913 w 338120"/>
                <a:gd name="connsiteY11" fmla="*/ 144195 h 254058"/>
                <a:gd name="connsiteX12" fmla="*/ 136913 w 338120"/>
                <a:gd name="connsiteY12" fmla="*/ 180608 h 254058"/>
                <a:gd name="connsiteX13" fmla="*/ 163338 w 338120"/>
                <a:gd name="connsiteY13" fmla="*/ 207034 h 254058"/>
                <a:gd name="connsiteX14" fmla="*/ 228882 w 338120"/>
                <a:gd name="connsiteY14" fmla="*/ 207034 h 254058"/>
                <a:gd name="connsiteX15" fmla="*/ 284438 w 338120"/>
                <a:gd name="connsiteY15" fmla="*/ 254059 h 254058"/>
                <a:gd name="connsiteX16" fmla="*/ 269664 w 338120"/>
                <a:gd name="connsiteY16" fmla="*/ 207034 h 254058"/>
                <a:gd name="connsiteX17" fmla="*/ 311695 w 338120"/>
                <a:gd name="connsiteY17" fmla="*/ 207034 h 254058"/>
                <a:gd name="connsiteX18" fmla="*/ 338121 w 338120"/>
                <a:gd name="connsiteY18" fmla="*/ 180608 h 254058"/>
                <a:gd name="connsiteX19" fmla="*/ 338121 w 338120"/>
                <a:gd name="connsiteY19" fmla="*/ 89056 h 254058"/>
                <a:gd name="connsiteX20" fmla="*/ 311695 w 338120"/>
                <a:gd name="connsiteY20" fmla="*/ 62630 h 254058"/>
                <a:gd name="connsiteX21" fmla="*/ 83854 w 338120"/>
                <a:gd name="connsiteY21" fmla="*/ 136913 h 254058"/>
                <a:gd name="connsiteX22" fmla="*/ 38702 w 338120"/>
                <a:gd name="connsiteY22" fmla="*/ 185186 h 254058"/>
                <a:gd name="connsiteX23" fmla="*/ 50770 w 338120"/>
                <a:gd name="connsiteY23" fmla="*/ 136913 h 254058"/>
                <a:gd name="connsiteX24" fmla="*/ 26425 w 338120"/>
                <a:gd name="connsiteY24" fmla="*/ 136913 h 254058"/>
                <a:gd name="connsiteX25" fmla="*/ 7075 w 338120"/>
                <a:gd name="connsiteY25" fmla="*/ 117562 h 254058"/>
                <a:gd name="connsiteX26" fmla="*/ 7075 w 338120"/>
                <a:gd name="connsiteY26" fmla="*/ 26425 h 254058"/>
                <a:gd name="connsiteX27" fmla="*/ 26425 w 338120"/>
                <a:gd name="connsiteY27" fmla="*/ 7075 h 254058"/>
                <a:gd name="connsiteX28" fmla="*/ 174782 w 338120"/>
                <a:gd name="connsiteY28" fmla="*/ 7075 h 254058"/>
                <a:gd name="connsiteX29" fmla="*/ 194133 w 338120"/>
                <a:gd name="connsiteY29" fmla="*/ 26425 h 254058"/>
                <a:gd name="connsiteX30" fmla="*/ 194133 w 338120"/>
                <a:gd name="connsiteY30" fmla="*/ 117770 h 254058"/>
                <a:gd name="connsiteX31" fmla="*/ 174782 w 338120"/>
                <a:gd name="connsiteY31" fmla="*/ 137121 h 254058"/>
                <a:gd name="connsiteX32" fmla="*/ 83854 w 338120"/>
                <a:gd name="connsiteY32" fmla="*/ 137121 h 254058"/>
                <a:gd name="connsiteX33" fmla="*/ 331046 w 338120"/>
                <a:gd name="connsiteY33" fmla="*/ 180400 h 254058"/>
                <a:gd name="connsiteX34" fmla="*/ 311695 w 338120"/>
                <a:gd name="connsiteY34" fmla="*/ 199751 h 254058"/>
                <a:gd name="connsiteX35" fmla="*/ 260093 w 338120"/>
                <a:gd name="connsiteY35" fmla="*/ 199751 h 254058"/>
                <a:gd name="connsiteX36" fmla="*/ 270497 w 338120"/>
                <a:gd name="connsiteY36" fmla="*/ 232627 h 254058"/>
                <a:gd name="connsiteX37" fmla="*/ 231587 w 338120"/>
                <a:gd name="connsiteY37" fmla="*/ 199751 h 254058"/>
                <a:gd name="connsiteX38" fmla="*/ 163338 w 338120"/>
                <a:gd name="connsiteY38" fmla="*/ 199751 h 254058"/>
                <a:gd name="connsiteX39" fmla="*/ 143987 w 338120"/>
                <a:gd name="connsiteY39" fmla="*/ 180400 h 254058"/>
                <a:gd name="connsiteX40" fmla="*/ 143987 w 338120"/>
                <a:gd name="connsiteY40" fmla="*/ 143987 h 254058"/>
                <a:gd name="connsiteX41" fmla="*/ 174782 w 338120"/>
                <a:gd name="connsiteY41" fmla="*/ 143987 h 254058"/>
                <a:gd name="connsiteX42" fmla="*/ 201208 w 338120"/>
                <a:gd name="connsiteY42" fmla="*/ 117562 h 254058"/>
                <a:gd name="connsiteX43" fmla="*/ 201208 w 338120"/>
                <a:gd name="connsiteY43" fmla="*/ 69913 h 254058"/>
                <a:gd name="connsiteX44" fmla="*/ 311903 w 338120"/>
                <a:gd name="connsiteY44" fmla="*/ 69913 h 254058"/>
                <a:gd name="connsiteX45" fmla="*/ 331254 w 338120"/>
                <a:gd name="connsiteY45" fmla="*/ 89264 h 254058"/>
                <a:gd name="connsiteX46" fmla="*/ 331254 w 338120"/>
                <a:gd name="connsiteY46" fmla="*/ 180608 h 25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8120" h="254058">
                  <a:moveTo>
                    <a:pt x="311695" y="62838"/>
                  </a:moveTo>
                  <a:lnTo>
                    <a:pt x="201000" y="62838"/>
                  </a:lnTo>
                  <a:lnTo>
                    <a:pt x="201000" y="26425"/>
                  </a:lnTo>
                  <a:cubicBezTo>
                    <a:pt x="201000" y="11860"/>
                    <a:pt x="189140" y="0"/>
                    <a:pt x="174574" y="0"/>
                  </a:cubicBezTo>
                  <a:lnTo>
                    <a:pt x="26425" y="0"/>
                  </a:lnTo>
                  <a:cubicBezTo>
                    <a:pt x="11860" y="0"/>
                    <a:pt x="0" y="11860"/>
                    <a:pt x="0" y="26425"/>
                  </a:cubicBezTo>
                  <a:lnTo>
                    <a:pt x="0" y="117770"/>
                  </a:lnTo>
                  <a:cubicBezTo>
                    <a:pt x="0" y="132335"/>
                    <a:pt x="11860" y="144195"/>
                    <a:pt x="26425" y="144195"/>
                  </a:cubicBezTo>
                  <a:lnTo>
                    <a:pt x="41823" y="144195"/>
                  </a:lnTo>
                  <a:lnTo>
                    <a:pt x="25385" y="210155"/>
                  </a:lnTo>
                  <a:lnTo>
                    <a:pt x="86975" y="144195"/>
                  </a:lnTo>
                  <a:lnTo>
                    <a:pt x="136913" y="144195"/>
                  </a:lnTo>
                  <a:lnTo>
                    <a:pt x="136913" y="180608"/>
                  </a:lnTo>
                  <a:cubicBezTo>
                    <a:pt x="136913" y="195174"/>
                    <a:pt x="148773" y="207034"/>
                    <a:pt x="163338" y="207034"/>
                  </a:cubicBezTo>
                  <a:lnTo>
                    <a:pt x="228882" y="207034"/>
                  </a:lnTo>
                  <a:lnTo>
                    <a:pt x="284438" y="254059"/>
                  </a:lnTo>
                  <a:lnTo>
                    <a:pt x="269664" y="207034"/>
                  </a:lnTo>
                  <a:lnTo>
                    <a:pt x="311695" y="207034"/>
                  </a:lnTo>
                  <a:cubicBezTo>
                    <a:pt x="326261" y="207034"/>
                    <a:pt x="338121" y="195174"/>
                    <a:pt x="338121" y="180608"/>
                  </a:cubicBezTo>
                  <a:lnTo>
                    <a:pt x="338121" y="89056"/>
                  </a:lnTo>
                  <a:cubicBezTo>
                    <a:pt x="338121" y="74491"/>
                    <a:pt x="326261" y="62630"/>
                    <a:pt x="311695" y="62630"/>
                  </a:cubicBezTo>
                  <a:close/>
                  <a:moveTo>
                    <a:pt x="83854" y="136913"/>
                  </a:moveTo>
                  <a:lnTo>
                    <a:pt x="38702" y="185186"/>
                  </a:lnTo>
                  <a:lnTo>
                    <a:pt x="50770" y="136913"/>
                  </a:lnTo>
                  <a:lnTo>
                    <a:pt x="26425" y="136913"/>
                  </a:lnTo>
                  <a:cubicBezTo>
                    <a:pt x="15814" y="136913"/>
                    <a:pt x="7075" y="128174"/>
                    <a:pt x="7075" y="117562"/>
                  </a:cubicBezTo>
                  <a:lnTo>
                    <a:pt x="7075" y="26425"/>
                  </a:lnTo>
                  <a:cubicBezTo>
                    <a:pt x="7075" y="15606"/>
                    <a:pt x="15606" y="7075"/>
                    <a:pt x="26425" y="7075"/>
                  </a:cubicBezTo>
                  <a:lnTo>
                    <a:pt x="174782" y="7075"/>
                  </a:lnTo>
                  <a:cubicBezTo>
                    <a:pt x="185394" y="7075"/>
                    <a:pt x="194133" y="15814"/>
                    <a:pt x="194133" y="26425"/>
                  </a:cubicBezTo>
                  <a:lnTo>
                    <a:pt x="194133" y="117770"/>
                  </a:lnTo>
                  <a:cubicBezTo>
                    <a:pt x="194133" y="128382"/>
                    <a:pt x="185394" y="137121"/>
                    <a:pt x="174782" y="137121"/>
                  </a:cubicBezTo>
                  <a:lnTo>
                    <a:pt x="83854" y="137121"/>
                  </a:lnTo>
                  <a:close/>
                  <a:moveTo>
                    <a:pt x="331046" y="180400"/>
                  </a:moveTo>
                  <a:cubicBezTo>
                    <a:pt x="331046" y="191012"/>
                    <a:pt x="322307" y="199751"/>
                    <a:pt x="311695" y="199751"/>
                  </a:cubicBezTo>
                  <a:lnTo>
                    <a:pt x="260093" y="199751"/>
                  </a:lnTo>
                  <a:lnTo>
                    <a:pt x="270497" y="232627"/>
                  </a:lnTo>
                  <a:lnTo>
                    <a:pt x="231587" y="199751"/>
                  </a:lnTo>
                  <a:lnTo>
                    <a:pt x="163338" y="199751"/>
                  </a:lnTo>
                  <a:cubicBezTo>
                    <a:pt x="152727" y="199751"/>
                    <a:pt x="143987" y="191012"/>
                    <a:pt x="143987" y="180400"/>
                  </a:cubicBezTo>
                  <a:lnTo>
                    <a:pt x="143987" y="143987"/>
                  </a:lnTo>
                  <a:lnTo>
                    <a:pt x="174782" y="143987"/>
                  </a:lnTo>
                  <a:cubicBezTo>
                    <a:pt x="189348" y="143987"/>
                    <a:pt x="201208" y="132127"/>
                    <a:pt x="201208" y="117562"/>
                  </a:cubicBezTo>
                  <a:lnTo>
                    <a:pt x="201208" y="69913"/>
                  </a:lnTo>
                  <a:lnTo>
                    <a:pt x="311903" y="69913"/>
                  </a:lnTo>
                  <a:cubicBezTo>
                    <a:pt x="322515" y="69913"/>
                    <a:pt x="331254" y="78652"/>
                    <a:pt x="331254" y="89264"/>
                  </a:cubicBezTo>
                  <a:lnTo>
                    <a:pt x="331254" y="180608"/>
                  </a:lnTo>
                  <a:close/>
                </a:path>
              </a:pathLst>
            </a:custGeom>
            <a:solidFill>
              <a:schemeClr val="bg2">
                <a:lumMod val="75000"/>
              </a:schemeClr>
            </a:solidFill>
            <a:ln w="20241"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spTree>
    <p:extLst>
      <p:ext uri="{BB962C8B-B14F-4D97-AF65-F5344CB8AC3E}">
        <p14:creationId xmlns:p14="http://schemas.microsoft.com/office/powerpoint/2010/main" val="42037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74E6CDC-7243-8CA1-50BB-E7D7EDB48F13}"/>
              </a:ext>
            </a:extLst>
          </p:cNvPr>
          <p:cNvGraphicFramePr>
            <a:graphicFrameLocks noChangeAspect="1"/>
          </p:cNvGraphicFramePr>
          <p:nvPr>
            <p:custDataLst>
              <p:tags r:id="rId1"/>
            </p:custDataLst>
            <p:extLst>
              <p:ext uri="{D42A27DB-BD31-4B8C-83A1-F6EECF244321}">
                <p14:modId xmlns:p14="http://schemas.microsoft.com/office/powerpoint/2010/main" val="3965740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174E6CDC-7243-8CA1-50BB-E7D7EDB48F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8CB045BA-AF69-4D6B-BB74-DC16E2F12CBF}"/>
              </a:ext>
            </a:extLst>
          </p:cNvPr>
          <p:cNvSpPr/>
          <p:nvPr/>
        </p:nvSpPr>
        <p:spPr>
          <a:xfrm>
            <a:off x="0" y="-16958"/>
            <a:ext cx="3446586" cy="6546439"/>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algn="ctr">
              <a:defRPr>
                <a:solidFill>
                  <a:srgbClr val="FFFFFF"/>
                </a:solidFill>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35" name="TextBox 34">
            <a:extLst>
              <a:ext uri="{FF2B5EF4-FFF2-40B4-BE49-F238E27FC236}">
                <a16:creationId xmlns:a16="http://schemas.microsoft.com/office/drawing/2014/main" id="{D8105440-6234-43EA-ABBF-5268D415E297}"/>
              </a:ext>
            </a:extLst>
          </p:cNvPr>
          <p:cNvSpPr txBox="1"/>
          <p:nvPr/>
        </p:nvSpPr>
        <p:spPr>
          <a:xfrm>
            <a:off x="818384" y="2024291"/>
            <a:ext cx="2628202" cy="1902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lvl1pPr>
              <a:lnSpc>
                <a:spcPct val="107000"/>
              </a:lnSpc>
              <a:defRPr sz="3200">
                <a:solidFill>
                  <a:schemeClr val="accent1"/>
                </a:solidFill>
              </a:defRPr>
            </a:lvl1pPr>
          </a:lstStyle>
          <a:p>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The Greeley/</a:t>
            </a:r>
            <a:r>
              <a:rPr lang="en-US" sz="2800" dirty="0" err="1">
                <a:solidFill>
                  <a:schemeClr val="bg1"/>
                </a:solidFill>
                <a:latin typeface="Segoe UI" panose="020B0502040204020203" pitchFamily="34" charset="0"/>
                <a:cs typeface="Segoe UI" panose="020B0502040204020203" pitchFamily="34" charset="0"/>
                <a:sym typeface="Segoe UI" panose="020B0502040204020203" pitchFamily="34" charset="0"/>
              </a:rPr>
              <a:t>Chartis</a:t>
            </a:r>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 Performance Pyramid</a:t>
            </a:r>
            <a:endParaRPr lang="en-US" sz="20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pic>
        <p:nvPicPr>
          <p:cNvPr id="36" name="Picture 35">
            <a:extLst>
              <a:ext uri="{FF2B5EF4-FFF2-40B4-BE49-F238E27FC236}">
                <a16:creationId xmlns:a16="http://schemas.microsoft.com/office/drawing/2014/main" id="{3C402085-D2FF-45A8-95E9-3014C234D8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425"/>
          <a:stretch/>
        </p:blipFill>
        <p:spPr>
          <a:xfrm>
            <a:off x="0" y="2024291"/>
            <a:ext cx="687886" cy="794408"/>
          </a:xfrm>
          <a:prstGeom prst="rect">
            <a:avLst/>
          </a:prstGeom>
        </p:spPr>
      </p:pic>
      <p:grpSp>
        <p:nvGrpSpPr>
          <p:cNvPr id="37" name="Group 36">
            <a:extLst>
              <a:ext uri="{FF2B5EF4-FFF2-40B4-BE49-F238E27FC236}">
                <a16:creationId xmlns:a16="http://schemas.microsoft.com/office/drawing/2014/main" id="{BCEA0B23-0D60-48EC-BE4B-5AC3D264BD36}"/>
              </a:ext>
            </a:extLst>
          </p:cNvPr>
          <p:cNvGrpSpPr/>
          <p:nvPr/>
        </p:nvGrpSpPr>
        <p:grpSpPr>
          <a:xfrm>
            <a:off x="3577084" y="3858794"/>
            <a:ext cx="8283359" cy="1998458"/>
            <a:chOff x="3577084" y="3973094"/>
            <a:chExt cx="8283359" cy="1998458"/>
          </a:xfrm>
        </p:grpSpPr>
        <p:pic>
          <p:nvPicPr>
            <p:cNvPr id="38" name="Picture 37" descr="Shape&#10;&#10;Description automatically generated">
              <a:extLst>
                <a:ext uri="{FF2B5EF4-FFF2-40B4-BE49-F238E27FC236}">
                  <a16:creationId xmlns:a16="http://schemas.microsoft.com/office/drawing/2014/main" id="{90373BBD-0D68-418A-98D1-D51B8DC51E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7084" y="3973094"/>
              <a:ext cx="4975412" cy="1998458"/>
            </a:xfrm>
            <a:prstGeom prst="rect">
              <a:avLst/>
            </a:prstGeom>
          </p:spPr>
        </p:pic>
        <p:sp>
          <p:nvSpPr>
            <p:cNvPr id="39" name="Appoint Excellent Practitioners">
              <a:extLst>
                <a:ext uri="{FF2B5EF4-FFF2-40B4-BE49-F238E27FC236}">
                  <a16:creationId xmlns:a16="http://schemas.microsoft.com/office/drawing/2014/main" id="{7D163576-D579-41B2-83B7-17CC6BFF493E}"/>
                </a:ext>
              </a:extLst>
            </p:cNvPr>
            <p:cNvSpPr/>
            <p:nvPr/>
          </p:nvSpPr>
          <p:spPr>
            <a:xfrm>
              <a:off x="8552798" y="4608556"/>
              <a:ext cx="2943841"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Appoint Excellent Practitioners</a:t>
              </a:r>
            </a:p>
          </p:txBody>
        </p:sp>
        <p:cxnSp>
          <p:nvCxnSpPr>
            <p:cNvPr id="40" name="Straight Connector 39">
              <a:extLst>
                <a:ext uri="{FF2B5EF4-FFF2-40B4-BE49-F238E27FC236}">
                  <a16:creationId xmlns:a16="http://schemas.microsoft.com/office/drawing/2014/main" id="{A70855B4-AE91-41AD-8EAA-BD1FD61075C9}"/>
                </a:ext>
              </a:extLst>
            </p:cNvPr>
            <p:cNvCxnSpPr>
              <a:cxnSpLocks/>
              <a:endCxn id="41" idx="7"/>
            </p:cNvCxnSpPr>
            <p:nvPr/>
          </p:nvCxnSpPr>
          <p:spPr>
            <a:xfrm>
              <a:off x="8641793" y="4987940"/>
              <a:ext cx="285289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8476BE62-F1AE-47AA-9621-193B6730C4F8}"/>
                </a:ext>
              </a:extLst>
            </p:cNvPr>
            <p:cNvSpPr/>
            <p:nvPr/>
          </p:nvSpPr>
          <p:spPr>
            <a:xfrm rot="13500000">
              <a:off x="11494683" y="480506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2" name="Graphic 4">
              <a:extLst>
                <a:ext uri="{FF2B5EF4-FFF2-40B4-BE49-F238E27FC236}">
                  <a16:creationId xmlns:a16="http://schemas.microsoft.com/office/drawing/2014/main" id="{F5749D52-BD73-43BE-9873-E0ADF586C5C2}"/>
                </a:ext>
              </a:extLst>
            </p:cNvPr>
            <p:cNvSpPr/>
            <p:nvPr/>
          </p:nvSpPr>
          <p:spPr>
            <a:xfrm>
              <a:off x="11585936" y="4878748"/>
              <a:ext cx="191351" cy="218385"/>
            </a:xfrm>
            <a:custGeom>
              <a:avLst/>
              <a:gdLst>
                <a:gd name="connsiteX0" fmla="*/ 506766 w 546444"/>
                <a:gd name="connsiteY0" fmla="*/ 344169 h 623645"/>
                <a:gd name="connsiteX1" fmla="*/ 466656 w 546444"/>
                <a:gd name="connsiteY1" fmla="*/ 384279 h 623645"/>
                <a:gd name="connsiteX2" fmla="*/ 484770 w 546444"/>
                <a:gd name="connsiteY2" fmla="*/ 417489 h 623645"/>
                <a:gd name="connsiteX3" fmla="*/ 329506 w 546444"/>
                <a:gd name="connsiteY3" fmla="*/ 610275 h 623645"/>
                <a:gd name="connsiteX4" fmla="*/ 181142 w 546444"/>
                <a:gd name="connsiteY4" fmla="*/ 511079 h 623645"/>
                <a:gd name="connsiteX5" fmla="*/ 168203 w 546444"/>
                <a:gd name="connsiteY5" fmla="*/ 492102 h 623645"/>
                <a:gd name="connsiteX6" fmla="*/ 169066 w 546444"/>
                <a:gd name="connsiteY6" fmla="*/ 401531 h 623645"/>
                <a:gd name="connsiteX7" fmla="*/ 170791 w 546444"/>
                <a:gd name="connsiteY7" fmla="*/ 301472 h 623645"/>
                <a:gd name="connsiteX8" fmla="*/ 301903 w 546444"/>
                <a:gd name="connsiteY8" fmla="*/ 187180 h 623645"/>
                <a:gd name="connsiteX9" fmla="*/ 324761 w 546444"/>
                <a:gd name="connsiteY9" fmla="*/ 72888 h 623645"/>
                <a:gd name="connsiteX10" fmla="*/ 268262 w 546444"/>
                <a:gd name="connsiteY10" fmla="*/ 22858 h 623645"/>
                <a:gd name="connsiteX11" fmla="*/ 261362 w 546444"/>
                <a:gd name="connsiteY11" fmla="*/ 8626 h 623645"/>
                <a:gd name="connsiteX12" fmla="*/ 240660 w 546444"/>
                <a:gd name="connsiteY12" fmla="*/ 0 h 623645"/>
                <a:gd name="connsiteX13" fmla="*/ 219958 w 546444"/>
                <a:gd name="connsiteY13" fmla="*/ 8195 h 623645"/>
                <a:gd name="connsiteX14" fmla="*/ 210901 w 546444"/>
                <a:gd name="connsiteY14" fmla="*/ 28465 h 623645"/>
                <a:gd name="connsiteX15" fmla="*/ 239366 w 546444"/>
                <a:gd name="connsiteY15" fmla="*/ 58224 h 623645"/>
                <a:gd name="connsiteX16" fmla="*/ 239366 w 546444"/>
                <a:gd name="connsiteY16" fmla="*/ 58224 h 623645"/>
                <a:gd name="connsiteX17" fmla="*/ 240229 w 546444"/>
                <a:gd name="connsiteY17" fmla="*/ 58224 h 623645"/>
                <a:gd name="connsiteX18" fmla="*/ 267400 w 546444"/>
                <a:gd name="connsiteY18" fmla="*/ 37522 h 623645"/>
                <a:gd name="connsiteX19" fmla="*/ 310960 w 546444"/>
                <a:gd name="connsiteY19" fmla="*/ 73319 h 623645"/>
                <a:gd name="connsiteX20" fmla="*/ 289827 w 546444"/>
                <a:gd name="connsiteY20" fmla="*/ 180711 h 623645"/>
                <a:gd name="connsiteX21" fmla="*/ 162596 w 546444"/>
                <a:gd name="connsiteY21" fmla="*/ 232897 h 623645"/>
                <a:gd name="connsiteX22" fmla="*/ 35366 w 546444"/>
                <a:gd name="connsiteY22" fmla="*/ 181142 h 623645"/>
                <a:gd name="connsiteX23" fmla="*/ 13801 w 546444"/>
                <a:gd name="connsiteY23" fmla="*/ 73319 h 623645"/>
                <a:gd name="connsiteX24" fmla="*/ 57362 w 546444"/>
                <a:gd name="connsiteY24" fmla="*/ 37522 h 623645"/>
                <a:gd name="connsiteX25" fmla="*/ 84102 w 546444"/>
                <a:gd name="connsiteY25" fmla="*/ 58224 h 623645"/>
                <a:gd name="connsiteX26" fmla="*/ 84102 w 546444"/>
                <a:gd name="connsiteY26" fmla="*/ 58224 h 623645"/>
                <a:gd name="connsiteX27" fmla="*/ 84964 w 546444"/>
                <a:gd name="connsiteY27" fmla="*/ 58224 h 623645"/>
                <a:gd name="connsiteX28" fmla="*/ 113861 w 546444"/>
                <a:gd name="connsiteY28" fmla="*/ 29759 h 623645"/>
                <a:gd name="connsiteX29" fmla="*/ 85395 w 546444"/>
                <a:gd name="connsiteY29" fmla="*/ 0 h 623645"/>
                <a:gd name="connsiteX30" fmla="*/ 84533 w 546444"/>
                <a:gd name="connsiteY30" fmla="*/ 0 h 623645"/>
                <a:gd name="connsiteX31" fmla="*/ 56499 w 546444"/>
                <a:gd name="connsiteY31" fmla="*/ 23290 h 623645"/>
                <a:gd name="connsiteX32" fmla="*/ 0 w 546444"/>
                <a:gd name="connsiteY32" fmla="*/ 73319 h 623645"/>
                <a:gd name="connsiteX33" fmla="*/ 22858 w 546444"/>
                <a:gd name="connsiteY33" fmla="*/ 187611 h 623645"/>
                <a:gd name="connsiteX34" fmla="*/ 156558 w 546444"/>
                <a:gd name="connsiteY34" fmla="*/ 301903 h 623645"/>
                <a:gd name="connsiteX35" fmla="*/ 154833 w 546444"/>
                <a:gd name="connsiteY35" fmla="*/ 401962 h 623645"/>
                <a:gd name="connsiteX36" fmla="*/ 154833 w 546444"/>
                <a:gd name="connsiteY36" fmla="*/ 476144 h 623645"/>
                <a:gd name="connsiteX37" fmla="*/ 105235 w 546444"/>
                <a:gd name="connsiteY37" fmla="*/ 446816 h 623645"/>
                <a:gd name="connsiteX38" fmla="*/ 57362 w 546444"/>
                <a:gd name="connsiteY38" fmla="*/ 467950 h 623645"/>
                <a:gd name="connsiteX39" fmla="*/ 45717 w 546444"/>
                <a:gd name="connsiteY39" fmla="*/ 543857 h 623645"/>
                <a:gd name="connsiteX40" fmla="*/ 95746 w 546444"/>
                <a:gd name="connsiteY40" fmla="*/ 579223 h 623645"/>
                <a:gd name="connsiteX41" fmla="*/ 163028 w 546444"/>
                <a:gd name="connsiteY41" fmla="*/ 531349 h 623645"/>
                <a:gd name="connsiteX42" fmla="*/ 165615 w 546444"/>
                <a:gd name="connsiteY42" fmla="*/ 513235 h 623645"/>
                <a:gd name="connsiteX43" fmla="*/ 169066 w 546444"/>
                <a:gd name="connsiteY43" fmla="*/ 518411 h 623645"/>
                <a:gd name="connsiteX44" fmla="*/ 328643 w 546444"/>
                <a:gd name="connsiteY44" fmla="*/ 623645 h 623645"/>
                <a:gd name="connsiteX45" fmla="*/ 496846 w 546444"/>
                <a:gd name="connsiteY45" fmla="*/ 422664 h 623645"/>
                <a:gd name="connsiteX46" fmla="*/ 506334 w 546444"/>
                <a:gd name="connsiteY46" fmla="*/ 423958 h 623645"/>
                <a:gd name="connsiteX47" fmla="*/ 546444 w 546444"/>
                <a:gd name="connsiteY47" fmla="*/ 383848 h 623645"/>
                <a:gd name="connsiteX48" fmla="*/ 506334 w 546444"/>
                <a:gd name="connsiteY48" fmla="*/ 343738 h 623645"/>
                <a:gd name="connsiteX49" fmla="*/ 239797 w 546444"/>
                <a:gd name="connsiteY49" fmla="*/ 44423 h 623645"/>
                <a:gd name="connsiteX50" fmla="*/ 224702 w 546444"/>
                <a:gd name="connsiteY50" fmla="*/ 28896 h 623645"/>
                <a:gd name="connsiteX51" fmla="*/ 229446 w 546444"/>
                <a:gd name="connsiteY51" fmla="*/ 18114 h 623645"/>
                <a:gd name="connsiteX52" fmla="*/ 240229 w 546444"/>
                <a:gd name="connsiteY52" fmla="*/ 13801 h 623645"/>
                <a:gd name="connsiteX53" fmla="*/ 251011 w 546444"/>
                <a:gd name="connsiteY53" fmla="*/ 18545 h 623645"/>
                <a:gd name="connsiteX54" fmla="*/ 255324 w 546444"/>
                <a:gd name="connsiteY54" fmla="*/ 29328 h 623645"/>
                <a:gd name="connsiteX55" fmla="*/ 239797 w 546444"/>
                <a:gd name="connsiteY55" fmla="*/ 44423 h 623645"/>
                <a:gd name="connsiteX56" fmla="*/ 74182 w 546444"/>
                <a:gd name="connsiteY56" fmla="*/ 18114 h 623645"/>
                <a:gd name="connsiteX57" fmla="*/ 84964 w 546444"/>
                <a:gd name="connsiteY57" fmla="*/ 13801 h 623645"/>
                <a:gd name="connsiteX58" fmla="*/ 100059 w 546444"/>
                <a:gd name="connsiteY58" fmla="*/ 29328 h 623645"/>
                <a:gd name="connsiteX59" fmla="*/ 84102 w 546444"/>
                <a:gd name="connsiteY59" fmla="*/ 44423 h 623645"/>
                <a:gd name="connsiteX60" fmla="*/ 69006 w 546444"/>
                <a:gd name="connsiteY60" fmla="*/ 28896 h 623645"/>
                <a:gd name="connsiteX61" fmla="*/ 73751 w 546444"/>
                <a:gd name="connsiteY61" fmla="*/ 18114 h 623645"/>
                <a:gd name="connsiteX62" fmla="*/ 149658 w 546444"/>
                <a:gd name="connsiteY62" fmla="*/ 530055 h 623645"/>
                <a:gd name="connsiteX63" fmla="*/ 95315 w 546444"/>
                <a:gd name="connsiteY63" fmla="*/ 566284 h 623645"/>
                <a:gd name="connsiteX64" fmla="*/ 58655 w 546444"/>
                <a:gd name="connsiteY64" fmla="*/ 539113 h 623645"/>
                <a:gd name="connsiteX65" fmla="*/ 67281 w 546444"/>
                <a:gd name="connsiteY65" fmla="*/ 478301 h 623645"/>
                <a:gd name="connsiteX66" fmla="*/ 101784 w 546444"/>
                <a:gd name="connsiteY66" fmla="*/ 461049 h 623645"/>
                <a:gd name="connsiteX67" fmla="*/ 104372 w 546444"/>
                <a:gd name="connsiteY67" fmla="*/ 461049 h 623645"/>
                <a:gd name="connsiteX68" fmla="*/ 153539 w 546444"/>
                <a:gd name="connsiteY68" fmla="*/ 496846 h 623645"/>
                <a:gd name="connsiteX69" fmla="*/ 149658 w 546444"/>
                <a:gd name="connsiteY69" fmla="*/ 530055 h 623645"/>
                <a:gd name="connsiteX70" fmla="*/ 66850 w 546444"/>
                <a:gd name="connsiteY70" fmla="*/ 230740 h 623645"/>
                <a:gd name="connsiteX71" fmla="*/ 162165 w 546444"/>
                <a:gd name="connsiteY71" fmla="*/ 246698 h 623645"/>
                <a:gd name="connsiteX72" fmla="*/ 263518 w 546444"/>
                <a:gd name="connsiteY72" fmla="*/ 222977 h 623645"/>
                <a:gd name="connsiteX73" fmla="*/ 162165 w 546444"/>
                <a:gd name="connsiteY73" fmla="*/ 288533 h 623645"/>
                <a:gd name="connsiteX74" fmla="*/ 66850 w 546444"/>
                <a:gd name="connsiteY74" fmla="*/ 230740 h 623645"/>
                <a:gd name="connsiteX75" fmla="*/ 506334 w 546444"/>
                <a:gd name="connsiteY75" fmla="*/ 411019 h 623645"/>
                <a:gd name="connsiteX76" fmla="*/ 501590 w 546444"/>
                <a:gd name="connsiteY76" fmla="*/ 410157 h 623645"/>
                <a:gd name="connsiteX77" fmla="*/ 501590 w 546444"/>
                <a:gd name="connsiteY77" fmla="*/ 408863 h 623645"/>
                <a:gd name="connsiteX78" fmla="*/ 490377 w 546444"/>
                <a:gd name="connsiteY78" fmla="*/ 405413 h 623645"/>
                <a:gd name="connsiteX79" fmla="*/ 479594 w 546444"/>
                <a:gd name="connsiteY79" fmla="*/ 384711 h 623645"/>
                <a:gd name="connsiteX80" fmla="*/ 505903 w 546444"/>
                <a:gd name="connsiteY80" fmla="*/ 358402 h 623645"/>
                <a:gd name="connsiteX81" fmla="*/ 532212 w 546444"/>
                <a:gd name="connsiteY81" fmla="*/ 384711 h 623645"/>
                <a:gd name="connsiteX82" fmla="*/ 505903 w 546444"/>
                <a:gd name="connsiteY82" fmla="*/ 411019 h 6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46444" h="623645">
                  <a:moveTo>
                    <a:pt x="506766" y="344169"/>
                  </a:moveTo>
                  <a:cubicBezTo>
                    <a:pt x="484770" y="344169"/>
                    <a:pt x="466656" y="362284"/>
                    <a:pt x="466656" y="384279"/>
                  </a:cubicBezTo>
                  <a:cubicBezTo>
                    <a:pt x="466656" y="398081"/>
                    <a:pt x="473988" y="410588"/>
                    <a:pt x="484770" y="417489"/>
                  </a:cubicBezTo>
                  <a:cubicBezTo>
                    <a:pt x="468381" y="462774"/>
                    <a:pt x="409294" y="610275"/>
                    <a:pt x="329506" y="610275"/>
                  </a:cubicBezTo>
                  <a:cubicBezTo>
                    <a:pt x="249717" y="610275"/>
                    <a:pt x="210901" y="555502"/>
                    <a:pt x="181142" y="511079"/>
                  </a:cubicBezTo>
                  <a:cubicBezTo>
                    <a:pt x="176829" y="504178"/>
                    <a:pt x="172516" y="497709"/>
                    <a:pt x="168203" y="492102"/>
                  </a:cubicBezTo>
                  <a:cubicBezTo>
                    <a:pt x="170360" y="461912"/>
                    <a:pt x="169497" y="431290"/>
                    <a:pt x="169066" y="401531"/>
                  </a:cubicBezTo>
                  <a:cubicBezTo>
                    <a:pt x="168203" y="368753"/>
                    <a:pt x="167772" y="334681"/>
                    <a:pt x="170791" y="301472"/>
                  </a:cubicBezTo>
                  <a:cubicBezTo>
                    <a:pt x="244110" y="295002"/>
                    <a:pt x="292846" y="205725"/>
                    <a:pt x="301903" y="187180"/>
                  </a:cubicBezTo>
                  <a:cubicBezTo>
                    <a:pt x="313117" y="165184"/>
                    <a:pt x="324761" y="119899"/>
                    <a:pt x="324761" y="72888"/>
                  </a:cubicBezTo>
                  <a:cubicBezTo>
                    <a:pt x="324761" y="40110"/>
                    <a:pt x="282064" y="26309"/>
                    <a:pt x="268262" y="22858"/>
                  </a:cubicBezTo>
                  <a:cubicBezTo>
                    <a:pt x="267400" y="17683"/>
                    <a:pt x="265243" y="12507"/>
                    <a:pt x="261362" y="8626"/>
                  </a:cubicBezTo>
                  <a:cubicBezTo>
                    <a:pt x="255755" y="3450"/>
                    <a:pt x="248423" y="0"/>
                    <a:pt x="240660" y="0"/>
                  </a:cubicBezTo>
                  <a:cubicBezTo>
                    <a:pt x="232897" y="0"/>
                    <a:pt x="225565" y="2588"/>
                    <a:pt x="219958" y="8195"/>
                  </a:cubicBezTo>
                  <a:cubicBezTo>
                    <a:pt x="214351" y="13370"/>
                    <a:pt x="211332" y="20702"/>
                    <a:pt x="210901" y="28465"/>
                  </a:cubicBezTo>
                  <a:cubicBezTo>
                    <a:pt x="210901" y="44423"/>
                    <a:pt x="223408" y="57793"/>
                    <a:pt x="239366" y="58224"/>
                  </a:cubicBezTo>
                  <a:lnTo>
                    <a:pt x="239366" y="58224"/>
                  </a:lnTo>
                  <a:cubicBezTo>
                    <a:pt x="239366" y="58224"/>
                    <a:pt x="239797" y="58224"/>
                    <a:pt x="240229" y="58224"/>
                  </a:cubicBezTo>
                  <a:cubicBezTo>
                    <a:pt x="253167" y="58224"/>
                    <a:pt x="263949" y="49598"/>
                    <a:pt x="267400" y="37522"/>
                  </a:cubicBezTo>
                  <a:cubicBezTo>
                    <a:pt x="280770" y="41404"/>
                    <a:pt x="310960" y="52186"/>
                    <a:pt x="310960" y="73319"/>
                  </a:cubicBezTo>
                  <a:cubicBezTo>
                    <a:pt x="310960" y="115586"/>
                    <a:pt x="300178" y="159146"/>
                    <a:pt x="289827" y="180711"/>
                  </a:cubicBezTo>
                  <a:cubicBezTo>
                    <a:pt x="267400" y="214351"/>
                    <a:pt x="222114" y="232897"/>
                    <a:pt x="162596" y="232897"/>
                  </a:cubicBezTo>
                  <a:cubicBezTo>
                    <a:pt x="89708" y="232897"/>
                    <a:pt x="53911" y="218233"/>
                    <a:pt x="35366" y="181142"/>
                  </a:cubicBezTo>
                  <a:cubicBezTo>
                    <a:pt x="24584" y="159577"/>
                    <a:pt x="13801" y="116017"/>
                    <a:pt x="13801" y="73319"/>
                  </a:cubicBezTo>
                  <a:cubicBezTo>
                    <a:pt x="13801" y="52186"/>
                    <a:pt x="43992" y="41404"/>
                    <a:pt x="57362" y="37522"/>
                  </a:cubicBezTo>
                  <a:cubicBezTo>
                    <a:pt x="60812" y="49167"/>
                    <a:pt x="71163" y="57793"/>
                    <a:pt x="84102" y="58224"/>
                  </a:cubicBezTo>
                  <a:lnTo>
                    <a:pt x="84102" y="58224"/>
                  </a:lnTo>
                  <a:cubicBezTo>
                    <a:pt x="84102" y="58224"/>
                    <a:pt x="84533" y="58224"/>
                    <a:pt x="84964" y="58224"/>
                  </a:cubicBezTo>
                  <a:cubicBezTo>
                    <a:pt x="100491" y="58224"/>
                    <a:pt x="113429" y="45717"/>
                    <a:pt x="113861" y="29759"/>
                  </a:cubicBezTo>
                  <a:cubicBezTo>
                    <a:pt x="113861" y="13801"/>
                    <a:pt x="101353" y="0"/>
                    <a:pt x="85395" y="0"/>
                  </a:cubicBezTo>
                  <a:cubicBezTo>
                    <a:pt x="85395" y="0"/>
                    <a:pt x="84964" y="0"/>
                    <a:pt x="84533" y="0"/>
                  </a:cubicBezTo>
                  <a:cubicBezTo>
                    <a:pt x="70732" y="0"/>
                    <a:pt x="59518" y="9920"/>
                    <a:pt x="56499" y="23290"/>
                  </a:cubicBezTo>
                  <a:cubicBezTo>
                    <a:pt x="42698" y="26740"/>
                    <a:pt x="0" y="40541"/>
                    <a:pt x="0" y="73319"/>
                  </a:cubicBezTo>
                  <a:cubicBezTo>
                    <a:pt x="0" y="120330"/>
                    <a:pt x="12076" y="165184"/>
                    <a:pt x="22858" y="187611"/>
                  </a:cubicBezTo>
                  <a:cubicBezTo>
                    <a:pt x="32347" y="206157"/>
                    <a:pt x="81945" y="297590"/>
                    <a:pt x="156558" y="301903"/>
                  </a:cubicBezTo>
                  <a:cubicBezTo>
                    <a:pt x="153539" y="335544"/>
                    <a:pt x="153971" y="369184"/>
                    <a:pt x="154833" y="401962"/>
                  </a:cubicBezTo>
                  <a:cubicBezTo>
                    <a:pt x="155264" y="426546"/>
                    <a:pt x="156127" y="451561"/>
                    <a:pt x="154833" y="476144"/>
                  </a:cubicBezTo>
                  <a:cubicBezTo>
                    <a:pt x="138444" y="458030"/>
                    <a:pt x="121624" y="448110"/>
                    <a:pt x="105235" y="446816"/>
                  </a:cubicBezTo>
                  <a:cubicBezTo>
                    <a:pt x="88846" y="445523"/>
                    <a:pt x="72457" y="452855"/>
                    <a:pt x="57362" y="467950"/>
                  </a:cubicBezTo>
                  <a:cubicBezTo>
                    <a:pt x="35797" y="489514"/>
                    <a:pt x="36228" y="521430"/>
                    <a:pt x="45717" y="543857"/>
                  </a:cubicBezTo>
                  <a:cubicBezTo>
                    <a:pt x="55636" y="566284"/>
                    <a:pt x="74613" y="580085"/>
                    <a:pt x="95746" y="579223"/>
                  </a:cubicBezTo>
                  <a:cubicBezTo>
                    <a:pt x="150952" y="577497"/>
                    <a:pt x="161302" y="542132"/>
                    <a:pt x="163028" y="531349"/>
                  </a:cubicBezTo>
                  <a:cubicBezTo>
                    <a:pt x="163890" y="525311"/>
                    <a:pt x="164753" y="519273"/>
                    <a:pt x="165615" y="513235"/>
                  </a:cubicBezTo>
                  <a:cubicBezTo>
                    <a:pt x="166909" y="514960"/>
                    <a:pt x="167772" y="516685"/>
                    <a:pt x="169066" y="518411"/>
                  </a:cubicBezTo>
                  <a:cubicBezTo>
                    <a:pt x="198393" y="562833"/>
                    <a:pt x="238935" y="623645"/>
                    <a:pt x="328643" y="623645"/>
                  </a:cubicBezTo>
                  <a:cubicBezTo>
                    <a:pt x="418351" y="623645"/>
                    <a:pt x="479594" y="470969"/>
                    <a:pt x="496846" y="422664"/>
                  </a:cubicBezTo>
                  <a:cubicBezTo>
                    <a:pt x="499865" y="423527"/>
                    <a:pt x="503315" y="423958"/>
                    <a:pt x="506334" y="423958"/>
                  </a:cubicBezTo>
                  <a:cubicBezTo>
                    <a:pt x="528330" y="423958"/>
                    <a:pt x="546444" y="405844"/>
                    <a:pt x="546444" y="383848"/>
                  </a:cubicBezTo>
                  <a:cubicBezTo>
                    <a:pt x="546444" y="361852"/>
                    <a:pt x="528330" y="343738"/>
                    <a:pt x="506334" y="343738"/>
                  </a:cubicBezTo>
                  <a:close/>
                  <a:moveTo>
                    <a:pt x="239797" y="44423"/>
                  </a:moveTo>
                  <a:cubicBezTo>
                    <a:pt x="231171" y="44423"/>
                    <a:pt x="224702" y="37091"/>
                    <a:pt x="224702" y="28896"/>
                  </a:cubicBezTo>
                  <a:cubicBezTo>
                    <a:pt x="224702" y="24584"/>
                    <a:pt x="226427" y="21133"/>
                    <a:pt x="229446" y="18114"/>
                  </a:cubicBezTo>
                  <a:cubicBezTo>
                    <a:pt x="232465" y="15095"/>
                    <a:pt x="236347" y="13801"/>
                    <a:pt x="240229" y="13801"/>
                  </a:cubicBezTo>
                  <a:cubicBezTo>
                    <a:pt x="244541" y="13801"/>
                    <a:pt x="247992" y="15526"/>
                    <a:pt x="251011" y="18545"/>
                  </a:cubicBezTo>
                  <a:cubicBezTo>
                    <a:pt x="254030" y="21565"/>
                    <a:pt x="255324" y="25446"/>
                    <a:pt x="255324" y="29328"/>
                  </a:cubicBezTo>
                  <a:cubicBezTo>
                    <a:pt x="255324" y="37954"/>
                    <a:pt x="247992" y="44854"/>
                    <a:pt x="239797" y="44423"/>
                  </a:cubicBezTo>
                  <a:close/>
                  <a:moveTo>
                    <a:pt x="74182" y="18114"/>
                  </a:moveTo>
                  <a:cubicBezTo>
                    <a:pt x="77201" y="15095"/>
                    <a:pt x="81083" y="13801"/>
                    <a:pt x="84964" y="13801"/>
                  </a:cubicBezTo>
                  <a:cubicBezTo>
                    <a:pt x="93590" y="13801"/>
                    <a:pt x="100059" y="21133"/>
                    <a:pt x="100059" y="29328"/>
                  </a:cubicBezTo>
                  <a:cubicBezTo>
                    <a:pt x="100059" y="37954"/>
                    <a:pt x="92727" y="44854"/>
                    <a:pt x="84102" y="44423"/>
                  </a:cubicBezTo>
                  <a:cubicBezTo>
                    <a:pt x="75476" y="44423"/>
                    <a:pt x="69006" y="37091"/>
                    <a:pt x="69006" y="28896"/>
                  </a:cubicBezTo>
                  <a:cubicBezTo>
                    <a:pt x="69006" y="24584"/>
                    <a:pt x="70732" y="21133"/>
                    <a:pt x="73751" y="18114"/>
                  </a:cubicBezTo>
                  <a:close/>
                  <a:moveTo>
                    <a:pt x="149658" y="530055"/>
                  </a:moveTo>
                  <a:cubicBezTo>
                    <a:pt x="148364" y="538250"/>
                    <a:pt x="140169" y="564990"/>
                    <a:pt x="95315" y="566284"/>
                  </a:cubicBezTo>
                  <a:cubicBezTo>
                    <a:pt x="80220" y="567146"/>
                    <a:pt x="65987" y="556795"/>
                    <a:pt x="58655" y="539113"/>
                  </a:cubicBezTo>
                  <a:cubicBezTo>
                    <a:pt x="50892" y="520998"/>
                    <a:pt x="50461" y="495121"/>
                    <a:pt x="67281" y="478301"/>
                  </a:cubicBezTo>
                  <a:cubicBezTo>
                    <a:pt x="78926" y="466656"/>
                    <a:pt x="90571" y="461049"/>
                    <a:pt x="101784" y="461049"/>
                  </a:cubicBezTo>
                  <a:cubicBezTo>
                    <a:pt x="102647" y="461049"/>
                    <a:pt x="103510" y="461049"/>
                    <a:pt x="104372" y="461049"/>
                  </a:cubicBezTo>
                  <a:cubicBezTo>
                    <a:pt x="119899" y="462343"/>
                    <a:pt x="136719" y="474419"/>
                    <a:pt x="153539" y="496846"/>
                  </a:cubicBezTo>
                  <a:cubicBezTo>
                    <a:pt x="152677" y="508060"/>
                    <a:pt x="151383" y="519273"/>
                    <a:pt x="149658" y="530055"/>
                  </a:cubicBezTo>
                  <a:close/>
                  <a:moveTo>
                    <a:pt x="66850" y="230740"/>
                  </a:moveTo>
                  <a:cubicBezTo>
                    <a:pt x="94021" y="244110"/>
                    <a:pt x="128093" y="246698"/>
                    <a:pt x="162165" y="246698"/>
                  </a:cubicBezTo>
                  <a:cubicBezTo>
                    <a:pt x="202706" y="246698"/>
                    <a:pt x="237210" y="238503"/>
                    <a:pt x="263518" y="222977"/>
                  </a:cubicBezTo>
                  <a:cubicBezTo>
                    <a:pt x="237210" y="258343"/>
                    <a:pt x="201412" y="288533"/>
                    <a:pt x="162165" y="288533"/>
                  </a:cubicBezTo>
                  <a:cubicBezTo>
                    <a:pt x="125937" y="288533"/>
                    <a:pt x="92296" y="262656"/>
                    <a:pt x="66850" y="230740"/>
                  </a:cubicBezTo>
                  <a:close/>
                  <a:moveTo>
                    <a:pt x="506334" y="411019"/>
                  </a:moveTo>
                  <a:cubicBezTo>
                    <a:pt x="506334" y="411019"/>
                    <a:pt x="502884" y="410157"/>
                    <a:pt x="501590" y="410157"/>
                  </a:cubicBezTo>
                  <a:cubicBezTo>
                    <a:pt x="501590" y="410157"/>
                    <a:pt x="501590" y="409294"/>
                    <a:pt x="501590" y="408863"/>
                  </a:cubicBezTo>
                  <a:lnTo>
                    <a:pt x="490377" y="405413"/>
                  </a:lnTo>
                  <a:cubicBezTo>
                    <a:pt x="483907" y="400668"/>
                    <a:pt x="479594" y="393336"/>
                    <a:pt x="479594" y="384711"/>
                  </a:cubicBezTo>
                  <a:cubicBezTo>
                    <a:pt x="479594" y="370047"/>
                    <a:pt x="491671" y="358402"/>
                    <a:pt x="505903" y="358402"/>
                  </a:cubicBezTo>
                  <a:cubicBezTo>
                    <a:pt x="520136" y="358402"/>
                    <a:pt x="532212" y="370478"/>
                    <a:pt x="532212" y="384711"/>
                  </a:cubicBezTo>
                  <a:cubicBezTo>
                    <a:pt x="532212" y="398943"/>
                    <a:pt x="520136" y="411019"/>
                    <a:pt x="505903" y="411019"/>
                  </a:cubicBezTo>
                  <a:close/>
                </a:path>
              </a:pathLst>
            </a:custGeom>
            <a:solidFill>
              <a:schemeClr val="bg2">
                <a:lumMod val="75000"/>
              </a:schemeClr>
            </a:solidFill>
            <a:ln w="1270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43" name="Group 42">
            <a:extLst>
              <a:ext uri="{FF2B5EF4-FFF2-40B4-BE49-F238E27FC236}">
                <a16:creationId xmlns:a16="http://schemas.microsoft.com/office/drawing/2014/main" id="{C7326821-A5C0-449B-9089-F90C8F95389F}"/>
              </a:ext>
            </a:extLst>
          </p:cNvPr>
          <p:cNvGrpSpPr/>
          <p:nvPr/>
        </p:nvGrpSpPr>
        <p:grpSpPr>
          <a:xfrm>
            <a:off x="4049989" y="3240971"/>
            <a:ext cx="7491055" cy="1658854"/>
            <a:chOff x="4049989" y="3355271"/>
            <a:chExt cx="7491055" cy="1658854"/>
          </a:xfrm>
        </p:grpSpPr>
        <p:pic>
          <p:nvPicPr>
            <p:cNvPr id="44" name="Picture 43" descr="Shape&#10;&#10;Description automatically generated">
              <a:extLst>
                <a:ext uri="{FF2B5EF4-FFF2-40B4-BE49-F238E27FC236}">
                  <a16:creationId xmlns:a16="http://schemas.microsoft.com/office/drawing/2014/main" id="{3E50367C-E7F3-4D32-BF48-6C454E5FF4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9989" y="3355271"/>
              <a:ext cx="4029601" cy="1658854"/>
            </a:xfrm>
            <a:prstGeom prst="rect">
              <a:avLst/>
            </a:prstGeom>
          </p:spPr>
        </p:pic>
        <p:grpSp>
          <p:nvGrpSpPr>
            <p:cNvPr id="45" name="Group 44">
              <a:extLst>
                <a:ext uri="{FF2B5EF4-FFF2-40B4-BE49-F238E27FC236}">
                  <a16:creationId xmlns:a16="http://schemas.microsoft.com/office/drawing/2014/main" id="{510BA30C-A82B-474A-9A5D-66DE567D8F2B}"/>
                </a:ext>
              </a:extLst>
            </p:cNvPr>
            <p:cNvGrpSpPr/>
            <p:nvPr/>
          </p:nvGrpSpPr>
          <p:grpSpPr>
            <a:xfrm>
              <a:off x="8103871" y="3668219"/>
              <a:ext cx="3437173" cy="784443"/>
              <a:chOff x="6519560" y="4104443"/>
              <a:chExt cx="3437173" cy="784443"/>
            </a:xfrm>
          </p:grpSpPr>
          <p:sp>
            <p:nvSpPr>
              <p:cNvPr id="46" name="Appoint Excellent Practitioners">
                <a:extLst>
                  <a:ext uri="{FF2B5EF4-FFF2-40B4-BE49-F238E27FC236}">
                    <a16:creationId xmlns:a16="http://schemas.microsoft.com/office/drawing/2014/main" id="{F920D99C-B0AB-464D-85E8-EF6B23481790}"/>
                  </a:ext>
                </a:extLst>
              </p:cNvPr>
              <p:cNvSpPr/>
              <p:nvPr/>
            </p:nvSpPr>
            <p:spPr>
              <a:xfrm>
                <a:off x="6519560" y="4104443"/>
                <a:ext cx="3025483" cy="60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Set, Communicate &amp;</a:t>
                </a:r>
              </a:p>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Achieve Buy-In to Expectations</a:t>
                </a:r>
              </a:p>
            </p:txBody>
          </p:sp>
          <p:cxnSp>
            <p:nvCxnSpPr>
              <p:cNvPr id="47" name="Straight Connector 46">
                <a:extLst>
                  <a:ext uri="{FF2B5EF4-FFF2-40B4-BE49-F238E27FC236}">
                    <a16:creationId xmlns:a16="http://schemas.microsoft.com/office/drawing/2014/main" id="{CE458C81-9658-47C3-BB79-245A47B0F7B3}"/>
                  </a:ext>
                </a:extLst>
              </p:cNvPr>
              <p:cNvCxnSpPr>
                <a:cxnSpLocks/>
              </p:cNvCxnSpPr>
              <p:nvPr/>
            </p:nvCxnSpPr>
            <p:spPr>
              <a:xfrm>
                <a:off x="6556421" y="4706006"/>
                <a:ext cx="3005868"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2C82A7AF-C425-4B19-A124-9A345554083D}"/>
                  </a:ext>
                </a:extLst>
              </p:cNvPr>
              <p:cNvSpPr/>
              <p:nvPr/>
            </p:nvSpPr>
            <p:spPr>
              <a:xfrm rot="13500000">
                <a:off x="9590973" y="4523126"/>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49" name="Group 48">
                <a:extLst>
                  <a:ext uri="{FF2B5EF4-FFF2-40B4-BE49-F238E27FC236}">
                    <a16:creationId xmlns:a16="http://schemas.microsoft.com/office/drawing/2014/main" id="{9E09471F-D391-474C-A88B-836322BA59D6}"/>
                  </a:ext>
                </a:extLst>
              </p:cNvPr>
              <p:cNvGrpSpPr/>
              <p:nvPr/>
            </p:nvGrpSpPr>
            <p:grpSpPr>
              <a:xfrm>
                <a:off x="9644434" y="4572059"/>
                <a:ext cx="267894" cy="267894"/>
                <a:chOff x="11238842" y="3926405"/>
                <a:chExt cx="382512" cy="382512"/>
              </a:xfrm>
              <a:solidFill>
                <a:schemeClr val="bg2">
                  <a:lumMod val="75000"/>
                </a:schemeClr>
              </a:solidFill>
            </p:grpSpPr>
            <p:sp>
              <p:nvSpPr>
                <p:cNvPr id="50" name="Freeform: Shape 49">
                  <a:extLst>
                    <a:ext uri="{FF2B5EF4-FFF2-40B4-BE49-F238E27FC236}">
                      <a16:creationId xmlns:a16="http://schemas.microsoft.com/office/drawing/2014/main" id="{B3FB4FCA-F754-4088-B33F-DA1AF412C938}"/>
                    </a:ext>
                  </a:extLst>
                </p:cNvPr>
                <p:cNvSpPr/>
                <p:nvPr/>
              </p:nvSpPr>
              <p:spPr>
                <a:xfrm>
                  <a:off x="11238842" y="3926405"/>
                  <a:ext cx="382512" cy="382512"/>
                </a:xfrm>
                <a:custGeom>
                  <a:avLst/>
                  <a:gdLst>
                    <a:gd name="connsiteX0" fmla="*/ 191256 w 382512"/>
                    <a:gd name="connsiteY0" fmla="*/ 382513 h 382512"/>
                    <a:gd name="connsiteX1" fmla="*/ 0 w 382512"/>
                    <a:gd name="connsiteY1" fmla="*/ 191256 h 382512"/>
                    <a:gd name="connsiteX2" fmla="*/ 191256 w 382512"/>
                    <a:gd name="connsiteY2" fmla="*/ 0 h 382512"/>
                    <a:gd name="connsiteX3" fmla="*/ 382513 w 382512"/>
                    <a:gd name="connsiteY3" fmla="*/ 191256 h 382512"/>
                    <a:gd name="connsiteX4" fmla="*/ 191256 w 382512"/>
                    <a:gd name="connsiteY4" fmla="*/ 382513 h 382512"/>
                    <a:gd name="connsiteX5" fmla="*/ 191256 w 382512"/>
                    <a:gd name="connsiteY5" fmla="*/ 12830 h 382512"/>
                    <a:gd name="connsiteX6" fmla="*/ 12830 w 382512"/>
                    <a:gd name="connsiteY6" fmla="*/ 191256 h 382512"/>
                    <a:gd name="connsiteX7" fmla="*/ 191256 w 382512"/>
                    <a:gd name="connsiteY7" fmla="*/ 369683 h 382512"/>
                    <a:gd name="connsiteX8" fmla="*/ 369683 w 382512"/>
                    <a:gd name="connsiteY8" fmla="*/ 191256 h 382512"/>
                    <a:gd name="connsiteX9" fmla="*/ 191256 w 382512"/>
                    <a:gd name="connsiteY9" fmla="*/ 12830 h 38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512" h="382512">
                      <a:moveTo>
                        <a:pt x="191256" y="382513"/>
                      </a:moveTo>
                      <a:cubicBezTo>
                        <a:pt x="85768" y="382513"/>
                        <a:pt x="0" y="296744"/>
                        <a:pt x="0" y="191256"/>
                      </a:cubicBezTo>
                      <a:cubicBezTo>
                        <a:pt x="0" y="85768"/>
                        <a:pt x="85768" y="0"/>
                        <a:pt x="191256" y="0"/>
                      </a:cubicBezTo>
                      <a:cubicBezTo>
                        <a:pt x="296744" y="0"/>
                        <a:pt x="382513" y="85768"/>
                        <a:pt x="382513" y="191256"/>
                      </a:cubicBezTo>
                      <a:cubicBezTo>
                        <a:pt x="382513" y="296744"/>
                        <a:pt x="296744" y="382513"/>
                        <a:pt x="191256" y="382513"/>
                      </a:cubicBezTo>
                      <a:close/>
                      <a:moveTo>
                        <a:pt x="191256" y="12830"/>
                      </a:moveTo>
                      <a:cubicBezTo>
                        <a:pt x="92896" y="12830"/>
                        <a:pt x="12830" y="92896"/>
                        <a:pt x="12830" y="191256"/>
                      </a:cubicBezTo>
                      <a:cubicBezTo>
                        <a:pt x="12830" y="289617"/>
                        <a:pt x="92896" y="369683"/>
                        <a:pt x="191256" y="369683"/>
                      </a:cubicBezTo>
                      <a:cubicBezTo>
                        <a:pt x="289617" y="369683"/>
                        <a:pt x="369683" y="289617"/>
                        <a:pt x="369683" y="191256"/>
                      </a:cubicBezTo>
                      <a:cubicBezTo>
                        <a:pt x="369683" y="92896"/>
                        <a:pt x="289854" y="12830"/>
                        <a:pt x="19125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81" name="Freeform: Shape 80">
                  <a:extLst>
                    <a:ext uri="{FF2B5EF4-FFF2-40B4-BE49-F238E27FC236}">
                      <a16:creationId xmlns:a16="http://schemas.microsoft.com/office/drawing/2014/main" id="{AEF6A204-3D9A-47F2-BFB2-AB6B3144030A}"/>
                    </a:ext>
                  </a:extLst>
                </p:cNvPr>
                <p:cNvSpPr/>
                <p:nvPr/>
              </p:nvSpPr>
              <p:spPr>
                <a:xfrm>
                  <a:off x="11281132" y="3968695"/>
                  <a:ext cx="297932" cy="297932"/>
                </a:xfrm>
                <a:custGeom>
                  <a:avLst/>
                  <a:gdLst>
                    <a:gd name="connsiteX0" fmla="*/ 148966 w 297932"/>
                    <a:gd name="connsiteY0" fmla="*/ 297932 h 297932"/>
                    <a:gd name="connsiteX1" fmla="*/ 0 w 297932"/>
                    <a:gd name="connsiteY1" fmla="*/ 148966 h 297932"/>
                    <a:gd name="connsiteX2" fmla="*/ 148966 w 297932"/>
                    <a:gd name="connsiteY2" fmla="*/ 0 h 297932"/>
                    <a:gd name="connsiteX3" fmla="*/ 297932 w 297932"/>
                    <a:gd name="connsiteY3" fmla="*/ 148966 h 297932"/>
                    <a:gd name="connsiteX4" fmla="*/ 148966 w 297932"/>
                    <a:gd name="connsiteY4" fmla="*/ 297932 h 297932"/>
                    <a:gd name="connsiteX5" fmla="*/ 148966 w 297932"/>
                    <a:gd name="connsiteY5" fmla="*/ 12830 h 297932"/>
                    <a:gd name="connsiteX6" fmla="*/ 12830 w 297932"/>
                    <a:gd name="connsiteY6" fmla="*/ 148966 h 297932"/>
                    <a:gd name="connsiteX7" fmla="*/ 148966 w 297932"/>
                    <a:gd name="connsiteY7" fmla="*/ 285103 h 297932"/>
                    <a:gd name="connsiteX8" fmla="*/ 285103 w 297932"/>
                    <a:gd name="connsiteY8" fmla="*/ 148966 h 297932"/>
                    <a:gd name="connsiteX9" fmla="*/ 148966 w 297932"/>
                    <a:gd name="connsiteY9" fmla="*/ 12830 h 2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932" h="297932">
                      <a:moveTo>
                        <a:pt x="148966" y="297932"/>
                      </a:moveTo>
                      <a:cubicBezTo>
                        <a:pt x="66762" y="297932"/>
                        <a:pt x="0" y="231171"/>
                        <a:pt x="0" y="148966"/>
                      </a:cubicBezTo>
                      <a:cubicBezTo>
                        <a:pt x="0" y="66762"/>
                        <a:pt x="66999" y="0"/>
                        <a:pt x="148966" y="0"/>
                      </a:cubicBezTo>
                      <a:cubicBezTo>
                        <a:pt x="230933" y="0"/>
                        <a:pt x="297932" y="66762"/>
                        <a:pt x="297932" y="148966"/>
                      </a:cubicBezTo>
                      <a:cubicBezTo>
                        <a:pt x="297932" y="231171"/>
                        <a:pt x="231171" y="297932"/>
                        <a:pt x="148966" y="297932"/>
                      </a:cubicBezTo>
                      <a:close/>
                      <a:moveTo>
                        <a:pt x="148966" y="12830"/>
                      </a:moveTo>
                      <a:cubicBezTo>
                        <a:pt x="73889" y="12830"/>
                        <a:pt x="12830" y="73889"/>
                        <a:pt x="12830" y="148966"/>
                      </a:cubicBezTo>
                      <a:cubicBezTo>
                        <a:pt x="12830" y="224043"/>
                        <a:pt x="73889" y="285103"/>
                        <a:pt x="148966" y="285103"/>
                      </a:cubicBezTo>
                      <a:cubicBezTo>
                        <a:pt x="224043" y="285103"/>
                        <a:pt x="285103" y="224043"/>
                        <a:pt x="285103" y="148966"/>
                      </a:cubicBezTo>
                      <a:cubicBezTo>
                        <a:pt x="285103" y="73889"/>
                        <a:pt x="224043" y="12830"/>
                        <a:pt x="14896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82" name="Freeform: Shape 81">
                  <a:extLst>
                    <a:ext uri="{FF2B5EF4-FFF2-40B4-BE49-F238E27FC236}">
                      <a16:creationId xmlns:a16="http://schemas.microsoft.com/office/drawing/2014/main" id="{19B359EC-97C2-48AC-98CC-E3FF8613932C}"/>
                    </a:ext>
                  </a:extLst>
                </p:cNvPr>
                <p:cNvSpPr/>
                <p:nvPr/>
              </p:nvSpPr>
              <p:spPr>
                <a:xfrm>
                  <a:off x="11350417" y="4051853"/>
                  <a:ext cx="159982" cy="132332"/>
                </a:xfrm>
                <a:custGeom>
                  <a:avLst/>
                  <a:gdLst>
                    <a:gd name="connsiteX0" fmla="*/ 55448 w 159982"/>
                    <a:gd name="connsiteY0" fmla="*/ 131857 h 132332"/>
                    <a:gd name="connsiteX1" fmla="*/ 51171 w 159982"/>
                    <a:gd name="connsiteY1" fmla="*/ 130194 h 132332"/>
                    <a:gd name="connsiteX2" fmla="*/ 1991 w 159982"/>
                    <a:gd name="connsiteY2" fmla="*/ 84340 h 132332"/>
                    <a:gd name="connsiteX3" fmla="*/ 1753 w 159982"/>
                    <a:gd name="connsiteY3" fmla="*/ 75312 h 132332"/>
                    <a:gd name="connsiteX4" fmla="*/ 10782 w 159982"/>
                    <a:gd name="connsiteY4" fmla="*/ 75074 h 132332"/>
                    <a:gd name="connsiteX5" fmla="*/ 54972 w 159982"/>
                    <a:gd name="connsiteY5" fmla="*/ 116414 h 132332"/>
                    <a:gd name="connsiteX6" fmla="*/ 148581 w 159982"/>
                    <a:gd name="connsiteY6" fmla="*/ 2373 h 132332"/>
                    <a:gd name="connsiteX7" fmla="*/ 157609 w 159982"/>
                    <a:gd name="connsiteY7" fmla="*/ 1422 h 132332"/>
                    <a:gd name="connsiteX8" fmla="*/ 158560 w 159982"/>
                    <a:gd name="connsiteY8" fmla="*/ 10451 h 132332"/>
                    <a:gd name="connsiteX9" fmla="*/ 60674 w 159982"/>
                    <a:gd name="connsiteY9" fmla="*/ 129956 h 132332"/>
                    <a:gd name="connsiteX10" fmla="*/ 56160 w 159982"/>
                    <a:gd name="connsiteY10" fmla="*/ 132332 h 132332"/>
                    <a:gd name="connsiteX11" fmla="*/ 55685 w 159982"/>
                    <a:gd name="connsiteY11" fmla="*/ 132332 h 1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82" h="132332">
                      <a:moveTo>
                        <a:pt x="55448" y="131857"/>
                      </a:moveTo>
                      <a:cubicBezTo>
                        <a:pt x="53785" y="131857"/>
                        <a:pt x="52359" y="131144"/>
                        <a:pt x="51171" y="130194"/>
                      </a:cubicBezTo>
                      <a:lnTo>
                        <a:pt x="1991" y="84340"/>
                      </a:lnTo>
                      <a:cubicBezTo>
                        <a:pt x="-623" y="81964"/>
                        <a:pt x="-623" y="77925"/>
                        <a:pt x="1753" y="75312"/>
                      </a:cubicBezTo>
                      <a:cubicBezTo>
                        <a:pt x="4129" y="72698"/>
                        <a:pt x="8168" y="72460"/>
                        <a:pt x="10782" y="75074"/>
                      </a:cubicBezTo>
                      <a:lnTo>
                        <a:pt x="54972" y="116414"/>
                      </a:lnTo>
                      <a:lnTo>
                        <a:pt x="148581" y="2373"/>
                      </a:lnTo>
                      <a:cubicBezTo>
                        <a:pt x="150719" y="-478"/>
                        <a:pt x="154758" y="-716"/>
                        <a:pt x="157609" y="1422"/>
                      </a:cubicBezTo>
                      <a:cubicBezTo>
                        <a:pt x="160460" y="3561"/>
                        <a:pt x="160698" y="7600"/>
                        <a:pt x="158560" y="10451"/>
                      </a:cubicBezTo>
                      <a:lnTo>
                        <a:pt x="60674" y="129956"/>
                      </a:lnTo>
                      <a:cubicBezTo>
                        <a:pt x="59487" y="131382"/>
                        <a:pt x="57823" y="132094"/>
                        <a:pt x="56160" y="132332"/>
                      </a:cubicBezTo>
                      <a:cubicBezTo>
                        <a:pt x="56160" y="132332"/>
                        <a:pt x="55923" y="132332"/>
                        <a:pt x="55685" y="132332"/>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grpSp>
        <p:nvGrpSpPr>
          <p:cNvPr id="83" name="Group 82">
            <a:extLst>
              <a:ext uri="{FF2B5EF4-FFF2-40B4-BE49-F238E27FC236}">
                <a16:creationId xmlns:a16="http://schemas.microsoft.com/office/drawing/2014/main" id="{54181284-C3F2-489E-8674-5E7BF10DE549}"/>
              </a:ext>
            </a:extLst>
          </p:cNvPr>
          <p:cNvGrpSpPr/>
          <p:nvPr/>
        </p:nvGrpSpPr>
        <p:grpSpPr>
          <a:xfrm>
            <a:off x="4502563" y="2651355"/>
            <a:ext cx="6214921" cy="1379969"/>
            <a:chOff x="4502563" y="2765655"/>
            <a:chExt cx="6214921" cy="1379969"/>
          </a:xfrm>
        </p:grpSpPr>
        <p:pic>
          <p:nvPicPr>
            <p:cNvPr id="84" name="Picture 83" descr="A picture containing text, businesscard, vector graphics&#10;&#10;Description automatically generated">
              <a:extLst>
                <a:ext uri="{FF2B5EF4-FFF2-40B4-BE49-F238E27FC236}">
                  <a16:creationId xmlns:a16="http://schemas.microsoft.com/office/drawing/2014/main" id="{CE87343C-95DF-4006-A83A-525B6E1036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2563" y="2765655"/>
              <a:ext cx="3124453" cy="1379969"/>
            </a:xfrm>
            <a:prstGeom prst="rect">
              <a:avLst/>
            </a:prstGeom>
          </p:spPr>
        </p:pic>
        <p:grpSp>
          <p:nvGrpSpPr>
            <p:cNvPr id="85" name="Group 84">
              <a:extLst>
                <a:ext uri="{FF2B5EF4-FFF2-40B4-BE49-F238E27FC236}">
                  <a16:creationId xmlns:a16="http://schemas.microsoft.com/office/drawing/2014/main" id="{FC5C858F-943A-426E-8C69-7420BFCA17EC}"/>
                </a:ext>
              </a:extLst>
            </p:cNvPr>
            <p:cNvGrpSpPr/>
            <p:nvPr/>
          </p:nvGrpSpPr>
          <p:grpSpPr>
            <a:xfrm>
              <a:off x="7698627" y="2969559"/>
              <a:ext cx="3018857" cy="786267"/>
              <a:chOff x="6114316" y="3405783"/>
              <a:chExt cx="3018857" cy="786267"/>
            </a:xfrm>
          </p:grpSpPr>
          <p:sp>
            <p:nvSpPr>
              <p:cNvPr id="86" name="Appoint Excellent Practitioners">
                <a:extLst>
                  <a:ext uri="{FF2B5EF4-FFF2-40B4-BE49-F238E27FC236}">
                    <a16:creationId xmlns:a16="http://schemas.microsoft.com/office/drawing/2014/main" id="{ED533CE7-399B-46E5-A952-7CD850AD7B11}"/>
                  </a:ext>
                </a:extLst>
              </p:cNvPr>
              <p:cNvSpPr/>
              <p:nvPr/>
            </p:nvSpPr>
            <p:spPr>
              <a:xfrm>
                <a:off x="6114316" y="3405783"/>
                <a:ext cx="2242697" cy="55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Measure Performance</a:t>
                </a:r>
                <a:b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b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Against Expectations</a:t>
                </a:r>
              </a:p>
            </p:txBody>
          </p:sp>
          <p:cxnSp>
            <p:nvCxnSpPr>
              <p:cNvPr id="87" name="Straight Connector 86">
                <a:extLst>
                  <a:ext uri="{FF2B5EF4-FFF2-40B4-BE49-F238E27FC236}">
                    <a16:creationId xmlns:a16="http://schemas.microsoft.com/office/drawing/2014/main" id="{C375AE3E-9957-42BA-9C4C-6E55CF2ACB9B}"/>
                  </a:ext>
                </a:extLst>
              </p:cNvPr>
              <p:cNvCxnSpPr>
                <a:cxnSpLocks/>
              </p:cNvCxnSpPr>
              <p:nvPr/>
            </p:nvCxnSpPr>
            <p:spPr>
              <a:xfrm>
                <a:off x="6192371" y="4009170"/>
                <a:ext cx="247501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76160C00-68AA-48AE-B0F2-0F55DAD6DECC}"/>
                  </a:ext>
                </a:extLst>
              </p:cNvPr>
              <p:cNvSpPr/>
              <p:nvPr/>
            </p:nvSpPr>
            <p:spPr>
              <a:xfrm rot="13500000">
                <a:off x="8767413" y="382629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89" name="Group 88">
                <a:extLst>
                  <a:ext uri="{FF2B5EF4-FFF2-40B4-BE49-F238E27FC236}">
                    <a16:creationId xmlns:a16="http://schemas.microsoft.com/office/drawing/2014/main" id="{9B728183-E038-450D-BEDD-7CEAB39E5FFE}"/>
                  </a:ext>
                </a:extLst>
              </p:cNvPr>
              <p:cNvGrpSpPr/>
              <p:nvPr/>
            </p:nvGrpSpPr>
            <p:grpSpPr>
              <a:xfrm>
                <a:off x="8839024" y="3920098"/>
                <a:ext cx="223258" cy="171170"/>
                <a:chOff x="10723396" y="3180196"/>
                <a:chExt cx="353525" cy="271044"/>
              </a:xfrm>
            </p:grpSpPr>
            <p:sp>
              <p:nvSpPr>
                <p:cNvPr id="90" name="Freeform: Shape 89">
                  <a:extLst>
                    <a:ext uri="{FF2B5EF4-FFF2-40B4-BE49-F238E27FC236}">
                      <a16:creationId xmlns:a16="http://schemas.microsoft.com/office/drawing/2014/main" id="{68838C81-6D3F-4F4B-944A-84DA70BC6B52}"/>
                    </a:ext>
                  </a:extLst>
                </p:cNvPr>
                <p:cNvSpPr/>
                <p:nvPr/>
              </p:nvSpPr>
              <p:spPr>
                <a:xfrm>
                  <a:off x="10840703" y="3281694"/>
                  <a:ext cx="134949" cy="94624"/>
                </a:xfrm>
                <a:custGeom>
                  <a:avLst/>
                  <a:gdLst>
                    <a:gd name="connsiteX0" fmla="*/ 129451 w 134949"/>
                    <a:gd name="connsiteY0" fmla="*/ 0 h 94624"/>
                    <a:gd name="connsiteX1" fmla="*/ 98749 w 134949"/>
                    <a:gd name="connsiteY1" fmla="*/ 30702 h 94624"/>
                    <a:gd name="connsiteX2" fmla="*/ 59570 w 134949"/>
                    <a:gd name="connsiteY2" fmla="*/ 15580 h 94624"/>
                    <a:gd name="connsiteX3" fmla="*/ 0 w 134949"/>
                    <a:gd name="connsiteY3" fmla="*/ 75150 h 94624"/>
                    <a:gd name="connsiteX4" fmla="*/ 2749 w 134949"/>
                    <a:gd name="connsiteY4" fmla="*/ 93021 h 94624"/>
                    <a:gd name="connsiteX5" fmla="*/ 10081 w 134949"/>
                    <a:gd name="connsiteY5" fmla="*/ 90730 h 94624"/>
                    <a:gd name="connsiteX6" fmla="*/ 7790 w 134949"/>
                    <a:gd name="connsiteY6" fmla="*/ 75150 h 94624"/>
                    <a:gd name="connsiteX7" fmla="*/ 59799 w 134949"/>
                    <a:gd name="connsiteY7" fmla="*/ 23141 h 94624"/>
                    <a:gd name="connsiteX8" fmla="*/ 93708 w 134949"/>
                    <a:gd name="connsiteY8" fmla="*/ 35971 h 94624"/>
                    <a:gd name="connsiteX9" fmla="*/ 63236 w 134949"/>
                    <a:gd name="connsiteY9" fmla="*/ 66444 h 94624"/>
                    <a:gd name="connsiteX10" fmla="*/ 59799 w 134949"/>
                    <a:gd name="connsiteY10" fmla="*/ 65756 h 94624"/>
                    <a:gd name="connsiteX11" fmla="*/ 50406 w 134949"/>
                    <a:gd name="connsiteY11" fmla="*/ 75150 h 94624"/>
                    <a:gd name="connsiteX12" fmla="*/ 51093 w 134949"/>
                    <a:gd name="connsiteY12" fmla="*/ 78587 h 94624"/>
                    <a:gd name="connsiteX13" fmla="*/ 40324 w 134949"/>
                    <a:gd name="connsiteY13" fmla="*/ 89355 h 94624"/>
                    <a:gd name="connsiteX14" fmla="*/ 45594 w 134949"/>
                    <a:gd name="connsiteY14" fmla="*/ 94625 h 94624"/>
                    <a:gd name="connsiteX15" fmla="*/ 56363 w 134949"/>
                    <a:gd name="connsiteY15" fmla="*/ 83856 h 94624"/>
                    <a:gd name="connsiteX16" fmla="*/ 59799 w 134949"/>
                    <a:gd name="connsiteY16" fmla="*/ 84544 h 94624"/>
                    <a:gd name="connsiteX17" fmla="*/ 69193 w 134949"/>
                    <a:gd name="connsiteY17" fmla="*/ 75150 h 94624"/>
                    <a:gd name="connsiteX18" fmla="*/ 68506 w 134949"/>
                    <a:gd name="connsiteY18" fmla="*/ 71713 h 94624"/>
                    <a:gd name="connsiteX19" fmla="*/ 98978 w 134949"/>
                    <a:gd name="connsiteY19" fmla="*/ 41241 h 94624"/>
                    <a:gd name="connsiteX20" fmla="*/ 111809 w 134949"/>
                    <a:gd name="connsiteY20" fmla="*/ 75150 h 94624"/>
                    <a:gd name="connsiteX21" fmla="*/ 109517 w 134949"/>
                    <a:gd name="connsiteY21" fmla="*/ 90730 h 94624"/>
                    <a:gd name="connsiteX22" fmla="*/ 116620 w 134949"/>
                    <a:gd name="connsiteY22" fmla="*/ 93021 h 94624"/>
                    <a:gd name="connsiteX23" fmla="*/ 119369 w 134949"/>
                    <a:gd name="connsiteY23" fmla="*/ 75150 h 94624"/>
                    <a:gd name="connsiteX24" fmla="*/ 104248 w 134949"/>
                    <a:gd name="connsiteY24" fmla="*/ 35971 h 94624"/>
                    <a:gd name="connsiteX25" fmla="*/ 134949 w 134949"/>
                    <a:gd name="connsiteY25" fmla="*/ 5270 h 94624"/>
                    <a:gd name="connsiteX26" fmla="*/ 129680 w 134949"/>
                    <a:gd name="connsiteY26" fmla="*/ 0 h 9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949" h="94624">
                      <a:moveTo>
                        <a:pt x="129451" y="0"/>
                      </a:moveTo>
                      <a:lnTo>
                        <a:pt x="98749" y="30702"/>
                      </a:lnTo>
                      <a:cubicBezTo>
                        <a:pt x="88210" y="21537"/>
                        <a:pt x="74692" y="15580"/>
                        <a:pt x="59570" y="15580"/>
                      </a:cubicBezTo>
                      <a:cubicBezTo>
                        <a:pt x="26807" y="15580"/>
                        <a:pt x="0" y="42386"/>
                        <a:pt x="0" y="75150"/>
                      </a:cubicBezTo>
                      <a:cubicBezTo>
                        <a:pt x="0" y="81107"/>
                        <a:pt x="916" y="87293"/>
                        <a:pt x="2749" y="93021"/>
                      </a:cubicBezTo>
                      <a:lnTo>
                        <a:pt x="10081" y="90730"/>
                      </a:lnTo>
                      <a:cubicBezTo>
                        <a:pt x="8477" y="85689"/>
                        <a:pt x="7790" y="80420"/>
                        <a:pt x="7790" y="75150"/>
                      </a:cubicBezTo>
                      <a:cubicBezTo>
                        <a:pt x="7790" y="46511"/>
                        <a:pt x="31160" y="23141"/>
                        <a:pt x="59799" y="23141"/>
                      </a:cubicBezTo>
                      <a:cubicBezTo>
                        <a:pt x="72859" y="23141"/>
                        <a:pt x="84544" y="28181"/>
                        <a:pt x="93708" y="35971"/>
                      </a:cubicBezTo>
                      <a:lnTo>
                        <a:pt x="63236" y="66444"/>
                      </a:lnTo>
                      <a:cubicBezTo>
                        <a:pt x="63236" y="66444"/>
                        <a:pt x="61174" y="65756"/>
                        <a:pt x="59799" y="65756"/>
                      </a:cubicBezTo>
                      <a:cubicBezTo>
                        <a:pt x="54530" y="65756"/>
                        <a:pt x="50406" y="69880"/>
                        <a:pt x="50406" y="75150"/>
                      </a:cubicBezTo>
                      <a:cubicBezTo>
                        <a:pt x="50406" y="76296"/>
                        <a:pt x="50635" y="77441"/>
                        <a:pt x="51093" y="78587"/>
                      </a:cubicBezTo>
                      <a:lnTo>
                        <a:pt x="40324" y="89355"/>
                      </a:lnTo>
                      <a:lnTo>
                        <a:pt x="45594" y="94625"/>
                      </a:lnTo>
                      <a:lnTo>
                        <a:pt x="56363" y="83856"/>
                      </a:lnTo>
                      <a:cubicBezTo>
                        <a:pt x="56363" y="83856"/>
                        <a:pt x="58425" y="84544"/>
                        <a:pt x="59799" y="84544"/>
                      </a:cubicBezTo>
                      <a:cubicBezTo>
                        <a:pt x="65069" y="84544"/>
                        <a:pt x="69193" y="80420"/>
                        <a:pt x="69193" y="75150"/>
                      </a:cubicBezTo>
                      <a:cubicBezTo>
                        <a:pt x="69193" y="74004"/>
                        <a:pt x="68964" y="72859"/>
                        <a:pt x="68506" y="71713"/>
                      </a:cubicBezTo>
                      <a:lnTo>
                        <a:pt x="98978" y="41241"/>
                      </a:lnTo>
                      <a:cubicBezTo>
                        <a:pt x="106768" y="50405"/>
                        <a:pt x="111809" y="62090"/>
                        <a:pt x="111809" y="75150"/>
                      </a:cubicBezTo>
                      <a:cubicBezTo>
                        <a:pt x="111809" y="80420"/>
                        <a:pt x="111121" y="85689"/>
                        <a:pt x="109517" y="90730"/>
                      </a:cubicBezTo>
                      <a:lnTo>
                        <a:pt x="116620" y="93021"/>
                      </a:lnTo>
                      <a:cubicBezTo>
                        <a:pt x="118453" y="87293"/>
                        <a:pt x="119369" y="81336"/>
                        <a:pt x="119369" y="75150"/>
                      </a:cubicBezTo>
                      <a:cubicBezTo>
                        <a:pt x="119369" y="60028"/>
                        <a:pt x="113642" y="46511"/>
                        <a:pt x="104248" y="35971"/>
                      </a:cubicBezTo>
                      <a:lnTo>
                        <a:pt x="134949" y="5270"/>
                      </a:lnTo>
                      <a:lnTo>
                        <a:pt x="129680" y="0"/>
                      </a:ln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91" name="Freeform: Shape 90">
                  <a:extLst>
                    <a:ext uri="{FF2B5EF4-FFF2-40B4-BE49-F238E27FC236}">
                      <a16:creationId xmlns:a16="http://schemas.microsoft.com/office/drawing/2014/main" id="{36E88299-F6EA-4E28-89CE-54D0A3C0E81A}"/>
                    </a:ext>
                  </a:extLst>
                </p:cNvPr>
                <p:cNvSpPr/>
                <p:nvPr/>
              </p:nvSpPr>
              <p:spPr>
                <a:xfrm>
                  <a:off x="10723396" y="3180196"/>
                  <a:ext cx="353525" cy="271044"/>
                </a:xfrm>
                <a:custGeom>
                  <a:avLst/>
                  <a:gdLst>
                    <a:gd name="connsiteX0" fmla="*/ 353526 w 353525"/>
                    <a:gd name="connsiteY0" fmla="*/ 176877 h 271044"/>
                    <a:gd name="connsiteX1" fmla="*/ 176878 w 353525"/>
                    <a:gd name="connsiteY1" fmla="*/ 0 h 271044"/>
                    <a:gd name="connsiteX2" fmla="*/ 0 w 353525"/>
                    <a:gd name="connsiteY2" fmla="*/ 176877 h 271044"/>
                    <a:gd name="connsiteX3" fmla="*/ 22912 w 353525"/>
                    <a:gd name="connsiteY3" fmla="*/ 263483 h 271044"/>
                    <a:gd name="connsiteX4" fmla="*/ 2749 w 353525"/>
                    <a:gd name="connsiteY4" fmla="*/ 263483 h 271044"/>
                    <a:gd name="connsiteX5" fmla="*/ 2749 w 353525"/>
                    <a:gd name="connsiteY5" fmla="*/ 271044 h 271044"/>
                    <a:gd name="connsiteX6" fmla="*/ 350777 w 353525"/>
                    <a:gd name="connsiteY6" fmla="*/ 271044 h 271044"/>
                    <a:gd name="connsiteX7" fmla="*/ 350777 w 353525"/>
                    <a:gd name="connsiteY7" fmla="*/ 263483 h 271044"/>
                    <a:gd name="connsiteX8" fmla="*/ 330614 w 353525"/>
                    <a:gd name="connsiteY8" fmla="*/ 263483 h 271044"/>
                    <a:gd name="connsiteX9" fmla="*/ 353526 w 353525"/>
                    <a:gd name="connsiteY9" fmla="*/ 176877 h 271044"/>
                    <a:gd name="connsiteX10" fmla="*/ 7561 w 353525"/>
                    <a:gd name="connsiteY10" fmla="*/ 176877 h 271044"/>
                    <a:gd name="connsiteX11" fmla="*/ 176878 w 353525"/>
                    <a:gd name="connsiteY11" fmla="*/ 7561 h 271044"/>
                    <a:gd name="connsiteX12" fmla="*/ 346194 w 353525"/>
                    <a:gd name="connsiteY12" fmla="*/ 176877 h 271044"/>
                    <a:gd name="connsiteX13" fmla="*/ 322366 w 353525"/>
                    <a:gd name="connsiteY13" fmla="*/ 263483 h 271044"/>
                    <a:gd name="connsiteX14" fmla="*/ 31389 w 353525"/>
                    <a:gd name="connsiteY14" fmla="*/ 263483 h 271044"/>
                    <a:gd name="connsiteX15" fmla="*/ 7561 w 353525"/>
                    <a:gd name="connsiteY15" fmla="*/ 176877 h 27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525" h="271044">
                      <a:moveTo>
                        <a:pt x="353526" y="176877"/>
                      </a:moveTo>
                      <a:cubicBezTo>
                        <a:pt x="353526" y="79274"/>
                        <a:pt x="274252" y="0"/>
                        <a:pt x="176878" y="0"/>
                      </a:cubicBezTo>
                      <a:cubicBezTo>
                        <a:pt x="79503" y="0"/>
                        <a:pt x="0" y="79274"/>
                        <a:pt x="0" y="176877"/>
                      </a:cubicBezTo>
                      <a:cubicBezTo>
                        <a:pt x="0" y="207350"/>
                        <a:pt x="8019" y="237135"/>
                        <a:pt x="22912" y="263483"/>
                      </a:cubicBezTo>
                      <a:lnTo>
                        <a:pt x="2749" y="263483"/>
                      </a:lnTo>
                      <a:lnTo>
                        <a:pt x="2749" y="271044"/>
                      </a:lnTo>
                      <a:lnTo>
                        <a:pt x="350777" y="271044"/>
                      </a:lnTo>
                      <a:lnTo>
                        <a:pt x="350777" y="263483"/>
                      </a:lnTo>
                      <a:lnTo>
                        <a:pt x="330614" y="263483"/>
                      </a:lnTo>
                      <a:cubicBezTo>
                        <a:pt x="345507" y="237135"/>
                        <a:pt x="353526" y="207350"/>
                        <a:pt x="353526" y="176877"/>
                      </a:cubicBezTo>
                      <a:close/>
                      <a:moveTo>
                        <a:pt x="7561" y="176877"/>
                      </a:moveTo>
                      <a:cubicBezTo>
                        <a:pt x="7561" y="83398"/>
                        <a:pt x="83398" y="7561"/>
                        <a:pt x="176878" y="7561"/>
                      </a:cubicBezTo>
                      <a:cubicBezTo>
                        <a:pt x="270357" y="7561"/>
                        <a:pt x="346194" y="83398"/>
                        <a:pt x="346194" y="176877"/>
                      </a:cubicBezTo>
                      <a:cubicBezTo>
                        <a:pt x="346194" y="207579"/>
                        <a:pt x="337946" y="237364"/>
                        <a:pt x="322366" y="263483"/>
                      </a:cubicBezTo>
                      <a:lnTo>
                        <a:pt x="31389" y="263483"/>
                      </a:lnTo>
                      <a:cubicBezTo>
                        <a:pt x="15809" y="237364"/>
                        <a:pt x="7561" y="207350"/>
                        <a:pt x="7561" y="176877"/>
                      </a:cubicBez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92" name="Freeform: Shape 91">
                  <a:extLst>
                    <a:ext uri="{FF2B5EF4-FFF2-40B4-BE49-F238E27FC236}">
                      <a16:creationId xmlns:a16="http://schemas.microsoft.com/office/drawing/2014/main" id="{73B9E047-2284-45D1-A355-D990F4D3FA4D}"/>
                    </a:ext>
                  </a:extLst>
                </p:cNvPr>
                <p:cNvSpPr/>
                <p:nvPr/>
              </p:nvSpPr>
              <p:spPr>
                <a:xfrm>
                  <a:off x="10820770" y="3394648"/>
                  <a:ext cx="158777" cy="37804"/>
                </a:xfrm>
                <a:custGeom>
                  <a:avLst/>
                  <a:gdLst>
                    <a:gd name="connsiteX0" fmla="*/ 0 w 158777"/>
                    <a:gd name="connsiteY0" fmla="*/ 37804 h 37804"/>
                    <a:gd name="connsiteX1" fmla="*/ 158777 w 158777"/>
                    <a:gd name="connsiteY1" fmla="*/ 37804 h 37804"/>
                    <a:gd name="connsiteX2" fmla="*/ 158777 w 158777"/>
                    <a:gd name="connsiteY2" fmla="*/ 0 h 37804"/>
                    <a:gd name="connsiteX3" fmla="*/ 0 w 158777"/>
                    <a:gd name="connsiteY3" fmla="*/ 0 h 37804"/>
                    <a:gd name="connsiteX4" fmla="*/ 0 w 158777"/>
                    <a:gd name="connsiteY4" fmla="*/ 37804 h 37804"/>
                    <a:gd name="connsiteX5" fmla="*/ 7561 w 158777"/>
                    <a:gd name="connsiteY5" fmla="*/ 7561 h 37804"/>
                    <a:gd name="connsiteX6" fmla="*/ 151217 w 158777"/>
                    <a:gd name="connsiteY6" fmla="*/ 7561 h 37804"/>
                    <a:gd name="connsiteX7" fmla="*/ 151217 w 158777"/>
                    <a:gd name="connsiteY7" fmla="*/ 30243 h 37804"/>
                    <a:gd name="connsiteX8" fmla="*/ 7561 w 158777"/>
                    <a:gd name="connsiteY8" fmla="*/ 30243 h 37804"/>
                    <a:gd name="connsiteX9" fmla="*/ 7561 w 158777"/>
                    <a:gd name="connsiteY9" fmla="*/ 7561 h 3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77" h="37804">
                      <a:moveTo>
                        <a:pt x="0" y="37804"/>
                      </a:moveTo>
                      <a:lnTo>
                        <a:pt x="158777" y="37804"/>
                      </a:lnTo>
                      <a:lnTo>
                        <a:pt x="158777" y="0"/>
                      </a:lnTo>
                      <a:lnTo>
                        <a:pt x="0" y="0"/>
                      </a:lnTo>
                      <a:lnTo>
                        <a:pt x="0" y="37804"/>
                      </a:lnTo>
                      <a:close/>
                      <a:moveTo>
                        <a:pt x="7561" y="7561"/>
                      </a:moveTo>
                      <a:lnTo>
                        <a:pt x="151217" y="7561"/>
                      </a:lnTo>
                      <a:lnTo>
                        <a:pt x="151217" y="30243"/>
                      </a:lnTo>
                      <a:lnTo>
                        <a:pt x="7561" y="30243"/>
                      </a:lnTo>
                      <a:lnTo>
                        <a:pt x="7561" y="7561"/>
                      </a:ln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93" name="Freeform: Shape 92">
                  <a:extLst>
                    <a:ext uri="{FF2B5EF4-FFF2-40B4-BE49-F238E27FC236}">
                      <a16:creationId xmlns:a16="http://schemas.microsoft.com/office/drawing/2014/main" id="{0D42E3E2-C1CE-4AEA-BA9C-0683B2B41CF3}"/>
                    </a:ext>
                  </a:extLst>
                </p:cNvPr>
                <p:cNvSpPr/>
                <p:nvPr/>
              </p:nvSpPr>
              <p:spPr>
                <a:xfrm>
                  <a:off x="10775405" y="3235871"/>
                  <a:ext cx="250423" cy="124868"/>
                </a:xfrm>
                <a:custGeom>
                  <a:avLst/>
                  <a:gdLst>
                    <a:gd name="connsiteX0" fmla="*/ 128534 w 250423"/>
                    <a:gd name="connsiteY0" fmla="*/ 0 h 124868"/>
                    <a:gd name="connsiteX1" fmla="*/ 128534 w 250423"/>
                    <a:gd name="connsiteY1" fmla="*/ 0 h 124868"/>
                    <a:gd name="connsiteX2" fmla="*/ 120973 w 250423"/>
                    <a:gd name="connsiteY2" fmla="*/ 0 h 124868"/>
                    <a:gd name="connsiteX3" fmla="*/ 120973 w 250423"/>
                    <a:gd name="connsiteY3" fmla="*/ 0 h 124868"/>
                    <a:gd name="connsiteX4" fmla="*/ 0 w 250423"/>
                    <a:gd name="connsiteY4" fmla="*/ 124868 h 124868"/>
                    <a:gd name="connsiteX5" fmla="*/ 26577 w 250423"/>
                    <a:gd name="connsiteY5" fmla="*/ 124868 h 124868"/>
                    <a:gd name="connsiteX6" fmla="*/ 26577 w 250423"/>
                    <a:gd name="connsiteY6" fmla="*/ 117307 h 124868"/>
                    <a:gd name="connsiteX7" fmla="*/ 8019 w 250423"/>
                    <a:gd name="connsiteY7" fmla="*/ 117307 h 124868"/>
                    <a:gd name="connsiteX8" fmla="*/ 16496 w 250423"/>
                    <a:gd name="connsiteY8" fmla="*/ 80191 h 124868"/>
                    <a:gd name="connsiteX9" fmla="*/ 32534 w 250423"/>
                    <a:gd name="connsiteY9" fmla="*/ 86835 h 124868"/>
                    <a:gd name="connsiteX10" fmla="*/ 35513 w 250423"/>
                    <a:gd name="connsiteY10" fmla="*/ 79732 h 124868"/>
                    <a:gd name="connsiteX11" fmla="*/ 19704 w 250423"/>
                    <a:gd name="connsiteY11" fmla="*/ 73088 h 124868"/>
                    <a:gd name="connsiteX12" fmla="*/ 41241 w 250423"/>
                    <a:gd name="connsiteY12" fmla="*/ 42386 h 124868"/>
                    <a:gd name="connsiteX13" fmla="*/ 52697 w 250423"/>
                    <a:gd name="connsiteY13" fmla="*/ 53842 h 124868"/>
                    <a:gd name="connsiteX14" fmla="*/ 57966 w 250423"/>
                    <a:gd name="connsiteY14" fmla="*/ 48573 h 124868"/>
                    <a:gd name="connsiteX15" fmla="*/ 46740 w 250423"/>
                    <a:gd name="connsiteY15" fmla="*/ 37346 h 124868"/>
                    <a:gd name="connsiteX16" fmla="*/ 77899 w 250423"/>
                    <a:gd name="connsiteY16" fmla="*/ 17184 h 124868"/>
                    <a:gd name="connsiteX17" fmla="*/ 83856 w 250423"/>
                    <a:gd name="connsiteY17" fmla="*/ 31389 h 124868"/>
                    <a:gd name="connsiteX18" fmla="*/ 90959 w 250423"/>
                    <a:gd name="connsiteY18" fmla="*/ 28410 h 124868"/>
                    <a:gd name="connsiteX19" fmla="*/ 85231 w 250423"/>
                    <a:gd name="connsiteY19" fmla="*/ 14434 h 124868"/>
                    <a:gd name="connsiteX20" fmla="*/ 121431 w 250423"/>
                    <a:gd name="connsiteY20" fmla="*/ 7561 h 124868"/>
                    <a:gd name="connsiteX21" fmla="*/ 121431 w 250423"/>
                    <a:gd name="connsiteY21" fmla="*/ 22453 h 124868"/>
                    <a:gd name="connsiteX22" fmla="*/ 128992 w 250423"/>
                    <a:gd name="connsiteY22" fmla="*/ 22453 h 124868"/>
                    <a:gd name="connsiteX23" fmla="*/ 128992 w 250423"/>
                    <a:gd name="connsiteY23" fmla="*/ 7561 h 124868"/>
                    <a:gd name="connsiteX24" fmla="*/ 165193 w 250423"/>
                    <a:gd name="connsiteY24" fmla="*/ 14434 h 124868"/>
                    <a:gd name="connsiteX25" fmla="*/ 159465 w 250423"/>
                    <a:gd name="connsiteY25" fmla="*/ 28410 h 124868"/>
                    <a:gd name="connsiteX26" fmla="*/ 166567 w 250423"/>
                    <a:gd name="connsiteY26" fmla="*/ 31389 h 124868"/>
                    <a:gd name="connsiteX27" fmla="*/ 172524 w 250423"/>
                    <a:gd name="connsiteY27" fmla="*/ 17184 h 124868"/>
                    <a:gd name="connsiteX28" fmla="*/ 230720 w 250423"/>
                    <a:gd name="connsiteY28" fmla="*/ 73088 h 124868"/>
                    <a:gd name="connsiteX29" fmla="*/ 214911 w 250423"/>
                    <a:gd name="connsiteY29" fmla="*/ 79732 h 124868"/>
                    <a:gd name="connsiteX30" fmla="*/ 217889 w 250423"/>
                    <a:gd name="connsiteY30" fmla="*/ 86835 h 124868"/>
                    <a:gd name="connsiteX31" fmla="*/ 233927 w 250423"/>
                    <a:gd name="connsiteY31" fmla="*/ 80191 h 124868"/>
                    <a:gd name="connsiteX32" fmla="*/ 242405 w 250423"/>
                    <a:gd name="connsiteY32" fmla="*/ 117307 h 124868"/>
                    <a:gd name="connsiteX33" fmla="*/ 223846 w 250423"/>
                    <a:gd name="connsiteY33" fmla="*/ 117307 h 124868"/>
                    <a:gd name="connsiteX34" fmla="*/ 223846 w 250423"/>
                    <a:gd name="connsiteY34" fmla="*/ 124868 h 124868"/>
                    <a:gd name="connsiteX35" fmla="*/ 250424 w 250423"/>
                    <a:gd name="connsiteY35" fmla="*/ 124868 h 124868"/>
                    <a:gd name="connsiteX36" fmla="*/ 129451 w 250423"/>
                    <a:gd name="connsiteY36" fmla="*/ 229 h 12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0423" h="124868">
                      <a:moveTo>
                        <a:pt x="128534" y="0"/>
                      </a:moveTo>
                      <a:lnTo>
                        <a:pt x="128534" y="0"/>
                      </a:lnTo>
                      <a:cubicBezTo>
                        <a:pt x="128534" y="0"/>
                        <a:pt x="120973" y="0"/>
                        <a:pt x="120973" y="0"/>
                      </a:cubicBezTo>
                      <a:lnTo>
                        <a:pt x="120973" y="0"/>
                      </a:lnTo>
                      <a:cubicBezTo>
                        <a:pt x="53842" y="2291"/>
                        <a:pt x="0" y="57279"/>
                        <a:pt x="0" y="124868"/>
                      </a:cubicBezTo>
                      <a:lnTo>
                        <a:pt x="26577" y="124868"/>
                      </a:lnTo>
                      <a:lnTo>
                        <a:pt x="26577" y="117307"/>
                      </a:lnTo>
                      <a:lnTo>
                        <a:pt x="8019" y="117307"/>
                      </a:lnTo>
                      <a:cubicBezTo>
                        <a:pt x="8936" y="104248"/>
                        <a:pt x="11685" y="91875"/>
                        <a:pt x="16496" y="80191"/>
                      </a:cubicBezTo>
                      <a:lnTo>
                        <a:pt x="32534" y="86835"/>
                      </a:lnTo>
                      <a:lnTo>
                        <a:pt x="35513" y="79732"/>
                      </a:lnTo>
                      <a:lnTo>
                        <a:pt x="19704" y="73088"/>
                      </a:lnTo>
                      <a:cubicBezTo>
                        <a:pt x="25203" y="61861"/>
                        <a:pt x="32534" y="51322"/>
                        <a:pt x="41241" y="42386"/>
                      </a:cubicBezTo>
                      <a:lnTo>
                        <a:pt x="52697" y="53842"/>
                      </a:lnTo>
                      <a:lnTo>
                        <a:pt x="57966" y="48573"/>
                      </a:lnTo>
                      <a:lnTo>
                        <a:pt x="46740" y="37346"/>
                      </a:lnTo>
                      <a:cubicBezTo>
                        <a:pt x="55904" y="29098"/>
                        <a:pt x="66444" y="22224"/>
                        <a:pt x="77899" y="17184"/>
                      </a:cubicBezTo>
                      <a:lnTo>
                        <a:pt x="83856" y="31389"/>
                      </a:lnTo>
                      <a:lnTo>
                        <a:pt x="90959" y="28410"/>
                      </a:lnTo>
                      <a:lnTo>
                        <a:pt x="85231" y="14434"/>
                      </a:lnTo>
                      <a:cubicBezTo>
                        <a:pt x="96687" y="10310"/>
                        <a:pt x="108830" y="7790"/>
                        <a:pt x="121431" y="7561"/>
                      </a:cubicBezTo>
                      <a:lnTo>
                        <a:pt x="121431" y="22453"/>
                      </a:lnTo>
                      <a:lnTo>
                        <a:pt x="128992" y="22453"/>
                      </a:lnTo>
                      <a:lnTo>
                        <a:pt x="128992" y="7561"/>
                      </a:lnTo>
                      <a:cubicBezTo>
                        <a:pt x="141594" y="8019"/>
                        <a:pt x="153737" y="10310"/>
                        <a:pt x="165193" y="14434"/>
                      </a:cubicBezTo>
                      <a:lnTo>
                        <a:pt x="159465" y="28410"/>
                      </a:lnTo>
                      <a:lnTo>
                        <a:pt x="166567" y="31389"/>
                      </a:lnTo>
                      <a:lnTo>
                        <a:pt x="172524" y="17184"/>
                      </a:lnTo>
                      <a:cubicBezTo>
                        <a:pt x="197956" y="28410"/>
                        <a:pt x="218577" y="48343"/>
                        <a:pt x="230720" y="73088"/>
                      </a:cubicBezTo>
                      <a:lnTo>
                        <a:pt x="214911" y="79732"/>
                      </a:lnTo>
                      <a:lnTo>
                        <a:pt x="217889" y="86835"/>
                      </a:lnTo>
                      <a:lnTo>
                        <a:pt x="233927" y="80191"/>
                      </a:lnTo>
                      <a:cubicBezTo>
                        <a:pt x="238739" y="91646"/>
                        <a:pt x="241488" y="104248"/>
                        <a:pt x="242405" y="117307"/>
                      </a:cubicBezTo>
                      <a:lnTo>
                        <a:pt x="223846" y="117307"/>
                      </a:lnTo>
                      <a:lnTo>
                        <a:pt x="223846" y="124868"/>
                      </a:lnTo>
                      <a:lnTo>
                        <a:pt x="250424" y="124868"/>
                      </a:lnTo>
                      <a:cubicBezTo>
                        <a:pt x="250424" y="57279"/>
                        <a:pt x="196582" y="2291"/>
                        <a:pt x="129451" y="229"/>
                      </a:cubicBez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grpSp>
        <p:nvGrpSpPr>
          <p:cNvPr id="94" name="Group 93">
            <a:extLst>
              <a:ext uri="{FF2B5EF4-FFF2-40B4-BE49-F238E27FC236}">
                <a16:creationId xmlns:a16="http://schemas.microsoft.com/office/drawing/2014/main" id="{9B93B154-D5C2-4130-A805-65A526356A4C}"/>
              </a:ext>
            </a:extLst>
          </p:cNvPr>
          <p:cNvGrpSpPr/>
          <p:nvPr/>
        </p:nvGrpSpPr>
        <p:grpSpPr>
          <a:xfrm>
            <a:off x="4924080" y="2113991"/>
            <a:ext cx="5386191" cy="1072269"/>
            <a:chOff x="4924080" y="2228291"/>
            <a:chExt cx="5386191" cy="1072269"/>
          </a:xfrm>
        </p:grpSpPr>
        <p:pic>
          <p:nvPicPr>
            <p:cNvPr id="95" name="Picture 94" descr="Icon&#10;&#10;Description automatically generated">
              <a:extLst>
                <a:ext uri="{FF2B5EF4-FFF2-40B4-BE49-F238E27FC236}">
                  <a16:creationId xmlns:a16="http://schemas.microsoft.com/office/drawing/2014/main" id="{BE006819-73AB-4C7C-B991-8EE9838F41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4080" y="2228291"/>
              <a:ext cx="2281422" cy="1072269"/>
            </a:xfrm>
            <a:prstGeom prst="rect">
              <a:avLst/>
            </a:prstGeom>
          </p:spPr>
        </p:pic>
        <p:grpSp>
          <p:nvGrpSpPr>
            <p:cNvPr id="96" name="Group 95">
              <a:extLst>
                <a:ext uri="{FF2B5EF4-FFF2-40B4-BE49-F238E27FC236}">
                  <a16:creationId xmlns:a16="http://schemas.microsoft.com/office/drawing/2014/main" id="{40A6A89C-A2AB-41F0-9769-D3E671A6EFD2}"/>
                </a:ext>
              </a:extLst>
            </p:cNvPr>
            <p:cNvGrpSpPr/>
            <p:nvPr/>
          </p:nvGrpSpPr>
          <p:grpSpPr>
            <a:xfrm>
              <a:off x="7154896" y="2440796"/>
              <a:ext cx="3155375" cy="547617"/>
              <a:chOff x="5570585" y="2877020"/>
              <a:chExt cx="3155375" cy="547617"/>
            </a:xfrm>
          </p:grpSpPr>
          <p:sp>
            <p:nvSpPr>
              <p:cNvPr id="97" name="Appoint Excellent Practitioners">
                <a:extLst>
                  <a:ext uri="{FF2B5EF4-FFF2-40B4-BE49-F238E27FC236}">
                    <a16:creationId xmlns:a16="http://schemas.microsoft.com/office/drawing/2014/main" id="{2F7CF8B1-E639-4F34-91CA-B391A55449B1}"/>
                  </a:ext>
                </a:extLst>
              </p:cNvPr>
              <p:cNvSpPr/>
              <p:nvPr/>
            </p:nvSpPr>
            <p:spPr>
              <a:xfrm>
                <a:off x="5570585" y="2877020"/>
                <a:ext cx="2571463"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Provide Periodic Feedback</a:t>
                </a:r>
              </a:p>
            </p:txBody>
          </p:sp>
          <p:cxnSp>
            <p:nvCxnSpPr>
              <p:cNvPr id="98" name="Straight Connector 97">
                <a:extLst>
                  <a:ext uri="{FF2B5EF4-FFF2-40B4-BE49-F238E27FC236}">
                    <a16:creationId xmlns:a16="http://schemas.microsoft.com/office/drawing/2014/main" id="{D087041F-070D-4A30-AA6F-93B86343A7E5}"/>
                  </a:ext>
                </a:extLst>
              </p:cNvPr>
              <p:cNvCxnSpPr>
                <a:cxnSpLocks/>
              </p:cNvCxnSpPr>
              <p:nvPr/>
            </p:nvCxnSpPr>
            <p:spPr>
              <a:xfrm>
                <a:off x="5649846" y="3241757"/>
                <a:ext cx="2640589"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25FBED92-9C1E-4C81-B2E7-3A4D88844909}"/>
                  </a:ext>
                </a:extLst>
              </p:cNvPr>
              <p:cNvSpPr/>
              <p:nvPr/>
            </p:nvSpPr>
            <p:spPr>
              <a:xfrm rot="13500000">
                <a:off x="8360200" y="3058877"/>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0" name="Graphic 64">
                <a:extLst>
                  <a:ext uri="{FF2B5EF4-FFF2-40B4-BE49-F238E27FC236}">
                    <a16:creationId xmlns:a16="http://schemas.microsoft.com/office/drawing/2014/main" id="{A87FA50B-1DCC-4E69-BE9B-3E71D5C7F13F}"/>
                  </a:ext>
                </a:extLst>
              </p:cNvPr>
              <p:cNvSpPr/>
              <p:nvPr/>
            </p:nvSpPr>
            <p:spPr>
              <a:xfrm>
                <a:off x="8418781" y="3148360"/>
                <a:ext cx="248600" cy="186794"/>
              </a:xfrm>
              <a:custGeom>
                <a:avLst/>
                <a:gdLst>
                  <a:gd name="connsiteX0" fmla="*/ 311695 w 338120"/>
                  <a:gd name="connsiteY0" fmla="*/ 62838 h 254058"/>
                  <a:gd name="connsiteX1" fmla="*/ 201000 w 338120"/>
                  <a:gd name="connsiteY1" fmla="*/ 62838 h 254058"/>
                  <a:gd name="connsiteX2" fmla="*/ 201000 w 338120"/>
                  <a:gd name="connsiteY2" fmla="*/ 26425 h 254058"/>
                  <a:gd name="connsiteX3" fmla="*/ 174574 w 338120"/>
                  <a:gd name="connsiteY3" fmla="*/ 0 h 254058"/>
                  <a:gd name="connsiteX4" fmla="*/ 26425 w 338120"/>
                  <a:gd name="connsiteY4" fmla="*/ 0 h 254058"/>
                  <a:gd name="connsiteX5" fmla="*/ 0 w 338120"/>
                  <a:gd name="connsiteY5" fmla="*/ 26425 h 254058"/>
                  <a:gd name="connsiteX6" fmla="*/ 0 w 338120"/>
                  <a:gd name="connsiteY6" fmla="*/ 117770 h 254058"/>
                  <a:gd name="connsiteX7" fmla="*/ 26425 w 338120"/>
                  <a:gd name="connsiteY7" fmla="*/ 144195 h 254058"/>
                  <a:gd name="connsiteX8" fmla="*/ 41823 w 338120"/>
                  <a:gd name="connsiteY8" fmla="*/ 144195 h 254058"/>
                  <a:gd name="connsiteX9" fmla="*/ 25385 w 338120"/>
                  <a:gd name="connsiteY9" fmla="*/ 210155 h 254058"/>
                  <a:gd name="connsiteX10" fmla="*/ 86975 w 338120"/>
                  <a:gd name="connsiteY10" fmla="*/ 144195 h 254058"/>
                  <a:gd name="connsiteX11" fmla="*/ 136913 w 338120"/>
                  <a:gd name="connsiteY11" fmla="*/ 144195 h 254058"/>
                  <a:gd name="connsiteX12" fmla="*/ 136913 w 338120"/>
                  <a:gd name="connsiteY12" fmla="*/ 180608 h 254058"/>
                  <a:gd name="connsiteX13" fmla="*/ 163338 w 338120"/>
                  <a:gd name="connsiteY13" fmla="*/ 207034 h 254058"/>
                  <a:gd name="connsiteX14" fmla="*/ 228882 w 338120"/>
                  <a:gd name="connsiteY14" fmla="*/ 207034 h 254058"/>
                  <a:gd name="connsiteX15" fmla="*/ 284438 w 338120"/>
                  <a:gd name="connsiteY15" fmla="*/ 254059 h 254058"/>
                  <a:gd name="connsiteX16" fmla="*/ 269664 w 338120"/>
                  <a:gd name="connsiteY16" fmla="*/ 207034 h 254058"/>
                  <a:gd name="connsiteX17" fmla="*/ 311695 w 338120"/>
                  <a:gd name="connsiteY17" fmla="*/ 207034 h 254058"/>
                  <a:gd name="connsiteX18" fmla="*/ 338121 w 338120"/>
                  <a:gd name="connsiteY18" fmla="*/ 180608 h 254058"/>
                  <a:gd name="connsiteX19" fmla="*/ 338121 w 338120"/>
                  <a:gd name="connsiteY19" fmla="*/ 89056 h 254058"/>
                  <a:gd name="connsiteX20" fmla="*/ 311695 w 338120"/>
                  <a:gd name="connsiteY20" fmla="*/ 62630 h 254058"/>
                  <a:gd name="connsiteX21" fmla="*/ 83854 w 338120"/>
                  <a:gd name="connsiteY21" fmla="*/ 136913 h 254058"/>
                  <a:gd name="connsiteX22" fmla="*/ 38702 w 338120"/>
                  <a:gd name="connsiteY22" fmla="*/ 185186 h 254058"/>
                  <a:gd name="connsiteX23" fmla="*/ 50770 w 338120"/>
                  <a:gd name="connsiteY23" fmla="*/ 136913 h 254058"/>
                  <a:gd name="connsiteX24" fmla="*/ 26425 w 338120"/>
                  <a:gd name="connsiteY24" fmla="*/ 136913 h 254058"/>
                  <a:gd name="connsiteX25" fmla="*/ 7075 w 338120"/>
                  <a:gd name="connsiteY25" fmla="*/ 117562 h 254058"/>
                  <a:gd name="connsiteX26" fmla="*/ 7075 w 338120"/>
                  <a:gd name="connsiteY26" fmla="*/ 26425 h 254058"/>
                  <a:gd name="connsiteX27" fmla="*/ 26425 w 338120"/>
                  <a:gd name="connsiteY27" fmla="*/ 7075 h 254058"/>
                  <a:gd name="connsiteX28" fmla="*/ 174782 w 338120"/>
                  <a:gd name="connsiteY28" fmla="*/ 7075 h 254058"/>
                  <a:gd name="connsiteX29" fmla="*/ 194133 w 338120"/>
                  <a:gd name="connsiteY29" fmla="*/ 26425 h 254058"/>
                  <a:gd name="connsiteX30" fmla="*/ 194133 w 338120"/>
                  <a:gd name="connsiteY30" fmla="*/ 117770 h 254058"/>
                  <a:gd name="connsiteX31" fmla="*/ 174782 w 338120"/>
                  <a:gd name="connsiteY31" fmla="*/ 137121 h 254058"/>
                  <a:gd name="connsiteX32" fmla="*/ 83854 w 338120"/>
                  <a:gd name="connsiteY32" fmla="*/ 137121 h 254058"/>
                  <a:gd name="connsiteX33" fmla="*/ 331046 w 338120"/>
                  <a:gd name="connsiteY33" fmla="*/ 180400 h 254058"/>
                  <a:gd name="connsiteX34" fmla="*/ 311695 w 338120"/>
                  <a:gd name="connsiteY34" fmla="*/ 199751 h 254058"/>
                  <a:gd name="connsiteX35" fmla="*/ 260093 w 338120"/>
                  <a:gd name="connsiteY35" fmla="*/ 199751 h 254058"/>
                  <a:gd name="connsiteX36" fmla="*/ 270497 w 338120"/>
                  <a:gd name="connsiteY36" fmla="*/ 232627 h 254058"/>
                  <a:gd name="connsiteX37" fmla="*/ 231587 w 338120"/>
                  <a:gd name="connsiteY37" fmla="*/ 199751 h 254058"/>
                  <a:gd name="connsiteX38" fmla="*/ 163338 w 338120"/>
                  <a:gd name="connsiteY38" fmla="*/ 199751 h 254058"/>
                  <a:gd name="connsiteX39" fmla="*/ 143987 w 338120"/>
                  <a:gd name="connsiteY39" fmla="*/ 180400 h 254058"/>
                  <a:gd name="connsiteX40" fmla="*/ 143987 w 338120"/>
                  <a:gd name="connsiteY40" fmla="*/ 143987 h 254058"/>
                  <a:gd name="connsiteX41" fmla="*/ 174782 w 338120"/>
                  <a:gd name="connsiteY41" fmla="*/ 143987 h 254058"/>
                  <a:gd name="connsiteX42" fmla="*/ 201208 w 338120"/>
                  <a:gd name="connsiteY42" fmla="*/ 117562 h 254058"/>
                  <a:gd name="connsiteX43" fmla="*/ 201208 w 338120"/>
                  <a:gd name="connsiteY43" fmla="*/ 69913 h 254058"/>
                  <a:gd name="connsiteX44" fmla="*/ 311903 w 338120"/>
                  <a:gd name="connsiteY44" fmla="*/ 69913 h 254058"/>
                  <a:gd name="connsiteX45" fmla="*/ 331254 w 338120"/>
                  <a:gd name="connsiteY45" fmla="*/ 89264 h 254058"/>
                  <a:gd name="connsiteX46" fmla="*/ 331254 w 338120"/>
                  <a:gd name="connsiteY46" fmla="*/ 180608 h 25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8120" h="254058">
                    <a:moveTo>
                      <a:pt x="311695" y="62838"/>
                    </a:moveTo>
                    <a:lnTo>
                      <a:pt x="201000" y="62838"/>
                    </a:lnTo>
                    <a:lnTo>
                      <a:pt x="201000" y="26425"/>
                    </a:lnTo>
                    <a:cubicBezTo>
                      <a:pt x="201000" y="11860"/>
                      <a:pt x="189140" y="0"/>
                      <a:pt x="174574" y="0"/>
                    </a:cubicBezTo>
                    <a:lnTo>
                      <a:pt x="26425" y="0"/>
                    </a:lnTo>
                    <a:cubicBezTo>
                      <a:pt x="11860" y="0"/>
                      <a:pt x="0" y="11860"/>
                      <a:pt x="0" y="26425"/>
                    </a:cubicBezTo>
                    <a:lnTo>
                      <a:pt x="0" y="117770"/>
                    </a:lnTo>
                    <a:cubicBezTo>
                      <a:pt x="0" y="132335"/>
                      <a:pt x="11860" y="144195"/>
                      <a:pt x="26425" y="144195"/>
                    </a:cubicBezTo>
                    <a:lnTo>
                      <a:pt x="41823" y="144195"/>
                    </a:lnTo>
                    <a:lnTo>
                      <a:pt x="25385" y="210155"/>
                    </a:lnTo>
                    <a:lnTo>
                      <a:pt x="86975" y="144195"/>
                    </a:lnTo>
                    <a:lnTo>
                      <a:pt x="136913" y="144195"/>
                    </a:lnTo>
                    <a:lnTo>
                      <a:pt x="136913" y="180608"/>
                    </a:lnTo>
                    <a:cubicBezTo>
                      <a:pt x="136913" y="195174"/>
                      <a:pt x="148773" y="207034"/>
                      <a:pt x="163338" y="207034"/>
                    </a:cubicBezTo>
                    <a:lnTo>
                      <a:pt x="228882" y="207034"/>
                    </a:lnTo>
                    <a:lnTo>
                      <a:pt x="284438" y="254059"/>
                    </a:lnTo>
                    <a:lnTo>
                      <a:pt x="269664" y="207034"/>
                    </a:lnTo>
                    <a:lnTo>
                      <a:pt x="311695" y="207034"/>
                    </a:lnTo>
                    <a:cubicBezTo>
                      <a:pt x="326261" y="207034"/>
                      <a:pt x="338121" y="195174"/>
                      <a:pt x="338121" y="180608"/>
                    </a:cubicBezTo>
                    <a:lnTo>
                      <a:pt x="338121" y="89056"/>
                    </a:lnTo>
                    <a:cubicBezTo>
                      <a:pt x="338121" y="74491"/>
                      <a:pt x="326261" y="62630"/>
                      <a:pt x="311695" y="62630"/>
                    </a:cubicBezTo>
                    <a:close/>
                    <a:moveTo>
                      <a:pt x="83854" y="136913"/>
                    </a:moveTo>
                    <a:lnTo>
                      <a:pt x="38702" y="185186"/>
                    </a:lnTo>
                    <a:lnTo>
                      <a:pt x="50770" y="136913"/>
                    </a:lnTo>
                    <a:lnTo>
                      <a:pt x="26425" y="136913"/>
                    </a:lnTo>
                    <a:cubicBezTo>
                      <a:pt x="15814" y="136913"/>
                      <a:pt x="7075" y="128174"/>
                      <a:pt x="7075" y="117562"/>
                    </a:cubicBezTo>
                    <a:lnTo>
                      <a:pt x="7075" y="26425"/>
                    </a:lnTo>
                    <a:cubicBezTo>
                      <a:pt x="7075" y="15606"/>
                      <a:pt x="15606" y="7075"/>
                      <a:pt x="26425" y="7075"/>
                    </a:cubicBezTo>
                    <a:lnTo>
                      <a:pt x="174782" y="7075"/>
                    </a:lnTo>
                    <a:cubicBezTo>
                      <a:pt x="185394" y="7075"/>
                      <a:pt x="194133" y="15814"/>
                      <a:pt x="194133" y="26425"/>
                    </a:cubicBezTo>
                    <a:lnTo>
                      <a:pt x="194133" y="117770"/>
                    </a:lnTo>
                    <a:cubicBezTo>
                      <a:pt x="194133" y="128382"/>
                      <a:pt x="185394" y="137121"/>
                      <a:pt x="174782" y="137121"/>
                    </a:cubicBezTo>
                    <a:lnTo>
                      <a:pt x="83854" y="137121"/>
                    </a:lnTo>
                    <a:close/>
                    <a:moveTo>
                      <a:pt x="331046" y="180400"/>
                    </a:moveTo>
                    <a:cubicBezTo>
                      <a:pt x="331046" y="191012"/>
                      <a:pt x="322307" y="199751"/>
                      <a:pt x="311695" y="199751"/>
                    </a:cubicBezTo>
                    <a:lnTo>
                      <a:pt x="260093" y="199751"/>
                    </a:lnTo>
                    <a:lnTo>
                      <a:pt x="270497" y="232627"/>
                    </a:lnTo>
                    <a:lnTo>
                      <a:pt x="231587" y="199751"/>
                    </a:lnTo>
                    <a:lnTo>
                      <a:pt x="163338" y="199751"/>
                    </a:lnTo>
                    <a:cubicBezTo>
                      <a:pt x="152727" y="199751"/>
                      <a:pt x="143987" y="191012"/>
                      <a:pt x="143987" y="180400"/>
                    </a:cubicBezTo>
                    <a:lnTo>
                      <a:pt x="143987" y="143987"/>
                    </a:lnTo>
                    <a:lnTo>
                      <a:pt x="174782" y="143987"/>
                    </a:lnTo>
                    <a:cubicBezTo>
                      <a:pt x="189348" y="143987"/>
                      <a:pt x="201208" y="132127"/>
                      <a:pt x="201208" y="117562"/>
                    </a:cubicBezTo>
                    <a:lnTo>
                      <a:pt x="201208" y="69913"/>
                    </a:lnTo>
                    <a:lnTo>
                      <a:pt x="311903" y="69913"/>
                    </a:lnTo>
                    <a:cubicBezTo>
                      <a:pt x="322515" y="69913"/>
                      <a:pt x="331254" y="78652"/>
                      <a:pt x="331254" y="89264"/>
                    </a:cubicBezTo>
                    <a:lnTo>
                      <a:pt x="331254" y="180608"/>
                    </a:lnTo>
                    <a:close/>
                  </a:path>
                </a:pathLst>
              </a:custGeom>
              <a:solidFill>
                <a:schemeClr val="bg2">
                  <a:lumMod val="75000"/>
                </a:schemeClr>
              </a:solidFill>
              <a:ln w="20241"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pic>
        <p:nvPicPr>
          <p:cNvPr id="101" name="Picture 100" descr="Icon&#10;&#10;Description automatically generated">
            <a:extLst>
              <a:ext uri="{FF2B5EF4-FFF2-40B4-BE49-F238E27FC236}">
                <a16:creationId xmlns:a16="http://schemas.microsoft.com/office/drawing/2014/main" id="{744A0BFC-8F02-4B82-9B91-21E3867B38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02351" y="1618784"/>
            <a:ext cx="1524879" cy="777689"/>
          </a:xfrm>
          <a:prstGeom prst="rect">
            <a:avLst/>
          </a:prstGeom>
        </p:spPr>
      </p:pic>
      <p:grpSp>
        <p:nvGrpSpPr>
          <p:cNvPr id="102" name="Group 101">
            <a:extLst>
              <a:ext uri="{FF2B5EF4-FFF2-40B4-BE49-F238E27FC236}">
                <a16:creationId xmlns:a16="http://schemas.microsoft.com/office/drawing/2014/main" id="{A74CB5E2-A67F-4FDE-BA29-7355D7EC307E}"/>
              </a:ext>
            </a:extLst>
          </p:cNvPr>
          <p:cNvGrpSpPr/>
          <p:nvPr/>
        </p:nvGrpSpPr>
        <p:grpSpPr>
          <a:xfrm>
            <a:off x="6787292" y="1678509"/>
            <a:ext cx="3119449" cy="554763"/>
            <a:chOff x="5202981" y="2229033"/>
            <a:chExt cx="3119449" cy="554763"/>
          </a:xfrm>
        </p:grpSpPr>
        <p:sp>
          <p:nvSpPr>
            <p:cNvPr id="103" name="Appoint Excellent Practitioners">
              <a:extLst>
                <a:ext uri="{FF2B5EF4-FFF2-40B4-BE49-F238E27FC236}">
                  <a16:creationId xmlns:a16="http://schemas.microsoft.com/office/drawing/2014/main" id="{4B2C94E7-C1A8-4F1D-8368-FEBBE2EBD01D}"/>
                </a:ext>
              </a:extLst>
            </p:cNvPr>
            <p:cNvSpPr/>
            <p:nvPr/>
          </p:nvSpPr>
          <p:spPr>
            <a:xfrm>
              <a:off x="5202981" y="2229033"/>
              <a:ext cx="2620781"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Manage Poor Performance</a:t>
              </a:r>
            </a:p>
          </p:txBody>
        </p:sp>
        <p:cxnSp>
          <p:nvCxnSpPr>
            <p:cNvPr id="104" name="Straight Connector 103">
              <a:extLst>
                <a:ext uri="{FF2B5EF4-FFF2-40B4-BE49-F238E27FC236}">
                  <a16:creationId xmlns:a16="http://schemas.microsoft.com/office/drawing/2014/main" id="{0E07C2F0-D6C9-42A6-8419-73F48F118492}"/>
                </a:ext>
              </a:extLst>
            </p:cNvPr>
            <p:cNvCxnSpPr>
              <a:cxnSpLocks/>
            </p:cNvCxnSpPr>
            <p:nvPr/>
          </p:nvCxnSpPr>
          <p:spPr>
            <a:xfrm>
              <a:off x="5282242" y="2600916"/>
              <a:ext cx="254152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BA44663A-6AA2-4753-902D-C7ED444F0039}"/>
                </a:ext>
              </a:extLst>
            </p:cNvPr>
            <p:cNvSpPr/>
            <p:nvPr/>
          </p:nvSpPr>
          <p:spPr>
            <a:xfrm rot="13500000">
              <a:off x="7956670" y="2418036"/>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106" name="Group 105">
              <a:extLst>
                <a:ext uri="{FF2B5EF4-FFF2-40B4-BE49-F238E27FC236}">
                  <a16:creationId xmlns:a16="http://schemas.microsoft.com/office/drawing/2014/main" id="{5D9A22CA-C6E6-4835-85B8-399EF2DCC969}"/>
                </a:ext>
              </a:extLst>
            </p:cNvPr>
            <p:cNvGrpSpPr/>
            <p:nvPr/>
          </p:nvGrpSpPr>
          <p:grpSpPr>
            <a:xfrm>
              <a:off x="8058098" y="2505270"/>
              <a:ext cx="190779" cy="191292"/>
              <a:chOff x="9486846" y="1918211"/>
              <a:chExt cx="286361" cy="287131"/>
            </a:xfrm>
            <a:solidFill>
              <a:schemeClr val="bg2">
                <a:lumMod val="75000"/>
              </a:schemeClr>
            </a:solidFill>
          </p:grpSpPr>
          <p:grpSp>
            <p:nvGrpSpPr>
              <p:cNvPr id="107" name="Graphic 74">
                <a:extLst>
                  <a:ext uri="{FF2B5EF4-FFF2-40B4-BE49-F238E27FC236}">
                    <a16:creationId xmlns:a16="http://schemas.microsoft.com/office/drawing/2014/main" id="{4A455E71-E501-4FAE-B470-1CD2111CFB41}"/>
                  </a:ext>
                </a:extLst>
              </p:cNvPr>
              <p:cNvGrpSpPr/>
              <p:nvPr/>
            </p:nvGrpSpPr>
            <p:grpSpPr>
              <a:xfrm>
                <a:off x="9486846" y="1981443"/>
                <a:ext cx="284602" cy="223899"/>
                <a:chOff x="9486846" y="1981443"/>
                <a:chExt cx="284602" cy="223899"/>
              </a:xfrm>
              <a:grpFill/>
            </p:grpSpPr>
            <p:sp>
              <p:nvSpPr>
                <p:cNvPr id="116" name="Freeform: Shape 115">
                  <a:extLst>
                    <a:ext uri="{FF2B5EF4-FFF2-40B4-BE49-F238E27FC236}">
                      <a16:creationId xmlns:a16="http://schemas.microsoft.com/office/drawing/2014/main" id="{1FCD43C8-6D98-4ADB-9030-AB367B22FEC0}"/>
                    </a:ext>
                  </a:extLst>
                </p:cNvPr>
                <p:cNvSpPr/>
                <p:nvPr/>
              </p:nvSpPr>
              <p:spPr>
                <a:xfrm>
                  <a:off x="9489925" y="2199404"/>
                  <a:ext cx="281523" cy="5938"/>
                </a:xfrm>
                <a:custGeom>
                  <a:avLst/>
                  <a:gdLst>
                    <a:gd name="connsiteX0" fmla="*/ 0 w 281523"/>
                    <a:gd name="connsiteY0" fmla="*/ 0 h 5938"/>
                    <a:gd name="connsiteX1" fmla="*/ 281523 w 281523"/>
                    <a:gd name="connsiteY1" fmla="*/ 0 h 5938"/>
                    <a:gd name="connsiteX2" fmla="*/ 281523 w 281523"/>
                    <a:gd name="connsiteY2" fmla="*/ 5938 h 5938"/>
                    <a:gd name="connsiteX3" fmla="*/ 0 w 281523"/>
                    <a:gd name="connsiteY3" fmla="*/ 5938 h 5938"/>
                  </a:gdLst>
                  <a:ahLst/>
                  <a:cxnLst>
                    <a:cxn ang="0">
                      <a:pos x="connsiteX0" y="connsiteY0"/>
                    </a:cxn>
                    <a:cxn ang="0">
                      <a:pos x="connsiteX1" y="connsiteY1"/>
                    </a:cxn>
                    <a:cxn ang="0">
                      <a:pos x="connsiteX2" y="connsiteY2"/>
                    </a:cxn>
                    <a:cxn ang="0">
                      <a:pos x="connsiteX3" y="connsiteY3"/>
                    </a:cxn>
                  </a:cxnLst>
                  <a:rect l="l" t="t" r="r" b="b"/>
                  <a:pathLst>
                    <a:path w="281523" h="5938">
                      <a:moveTo>
                        <a:pt x="0" y="0"/>
                      </a:moveTo>
                      <a:lnTo>
                        <a:pt x="281523" y="0"/>
                      </a:lnTo>
                      <a:lnTo>
                        <a:pt x="281523" y="5938"/>
                      </a:lnTo>
                      <a:lnTo>
                        <a:pt x="0" y="5938"/>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7" name="Freeform: Shape 116">
                  <a:extLst>
                    <a:ext uri="{FF2B5EF4-FFF2-40B4-BE49-F238E27FC236}">
                      <a16:creationId xmlns:a16="http://schemas.microsoft.com/office/drawing/2014/main" id="{72FFFFB5-1705-4A2E-9E5A-F132D982A5F7}"/>
                    </a:ext>
                  </a:extLst>
                </p:cNvPr>
                <p:cNvSpPr/>
                <p:nvPr/>
              </p:nvSpPr>
              <p:spPr>
                <a:xfrm>
                  <a:off x="9568663" y="2017733"/>
                  <a:ext cx="51465" cy="187608"/>
                </a:xfrm>
                <a:custGeom>
                  <a:avLst/>
                  <a:gdLst>
                    <a:gd name="connsiteX0" fmla="*/ 51246 w 51465"/>
                    <a:gd name="connsiteY0" fmla="*/ 187609 h 187608"/>
                    <a:gd name="connsiteX1" fmla="*/ 0 w 51465"/>
                    <a:gd name="connsiteY1" fmla="*/ 187609 h 187608"/>
                    <a:gd name="connsiteX2" fmla="*/ 0 w 51465"/>
                    <a:gd name="connsiteY2" fmla="*/ 0 h 187608"/>
                    <a:gd name="connsiteX3" fmla="*/ 51466 w 51465"/>
                    <a:gd name="connsiteY3" fmla="*/ 0 h 187608"/>
                    <a:gd name="connsiteX4" fmla="*/ 51466 w 51465"/>
                    <a:gd name="connsiteY4" fmla="*/ 187609 h 187608"/>
                    <a:gd name="connsiteX5" fmla="*/ 5938 w 51465"/>
                    <a:gd name="connsiteY5" fmla="*/ 181670 h 187608"/>
                    <a:gd name="connsiteX6" fmla="*/ 45308 w 51465"/>
                    <a:gd name="connsiteY6" fmla="*/ 181670 h 187608"/>
                    <a:gd name="connsiteX7" fmla="*/ 45308 w 51465"/>
                    <a:gd name="connsiteY7" fmla="*/ 6158 h 187608"/>
                    <a:gd name="connsiteX8" fmla="*/ 5938 w 51465"/>
                    <a:gd name="connsiteY8" fmla="*/ 6158 h 187608"/>
                    <a:gd name="connsiteX9" fmla="*/ 5938 w 51465"/>
                    <a:gd name="connsiteY9" fmla="*/ 181890 h 1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65" h="187608">
                      <a:moveTo>
                        <a:pt x="51246" y="187609"/>
                      </a:moveTo>
                      <a:lnTo>
                        <a:pt x="0" y="187609"/>
                      </a:lnTo>
                      <a:lnTo>
                        <a:pt x="0" y="0"/>
                      </a:lnTo>
                      <a:lnTo>
                        <a:pt x="51466" y="0"/>
                      </a:lnTo>
                      <a:lnTo>
                        <a:pt x="51466" y="187609"/>
                      </a:lnTo>
                      <a:close/>
                      <a:moveTo>
                        <a:pt x="5938" y="181670"/>
                      </a:moveTo>
                      <a:lnTo>
                        <a:pt x="45308" y="181670"/>
                      </a:lnTo>
                      <a:lnTo>
                        <a:pt x="45308" y="6158"/>
                      </a:lnTo>
                      <a:lnTo>
                        <a:pt x="5938" y="6158"/>
                      </a:lnTo>
                      <a:lnTo>
                        <a:pt x="5938" y="181890"/>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8" name="Freeform: Shape 117">
                  <a:extLst>
                    <a:ext uri="{FF2B5EF4-FFF2-40B4-BE49-F238E27FC236}">
                      <a16:creationId xmlns:a16="http://schemas.microsoft.com/office/drawing/2014/main" id="{0218BF0C-6492-4D4E-AEDD-455EF2594461}"/>
                    </a:ext>
                  </a:extLst>
                </p:cNvPr>
                <p:cNvSpPr/>
                <p:nvPr/>
              </p:nvSpPr>
              <p:spPr>
                <a:xfrm>
                  <a:off x="9654660" y="2054023"/>
                  <a:ext cx="51465" cy="151318"/>
                </a:xfrm>
                <a:custGeom>
                  <a:avLst/>
                  <a:gdLst>
                    <a:gd name="connsiteX0" fmla="*/ 51466 w 51465"/>
                    <a:gd name="connsiteY0" fmla="*/ 151319 h 151318"/>
                    <a:gd name="connsiteX1" fmla="*/ 0 w 51465"/>
                    <a:gd name="connsiteY1" fmla="*/ 151319 h 151318"/>
                    <a:gd name="connsiteX2" fmla="*/ 0 w 51465"/>
                    <a:gd name="connsiteY2" fmla="*/ 0 h 151318"/>
                    <a:gd name="connsiteX3" fmla="*/ 51466 w 51465"/>
                    <a:gd name="connsiteY3" fmla="*/ 0 h 151318"/>
                    <a:gd name="connsiteX4" fmla="*/ 51466 w 51465"/>
                    <a:gd name="connsiteY4" fmla="*/ 151319 h 151318"/>
                    <a:gd name="connsiteX5" fmla="*/ 6158 w 51465"/>
                    <a:gd name="connsiteY5" fmla="*/ 145380 h 151318"/>
                    <a:gd name="connsiteX6" fmla="*/ 45528 w 51465"/>
                    <a:gd name="connsiteY6" fmla="*/ 145380 h 151318"/>
                    <a:gd name="connsiteX7" fmla="*/ 45528 w 51465"/>
                    <a:gd name="connsiteY7" fmla="*/ 6158 h 151318"/>
                    <a:gd name="connsiteX8" fmla="*/ 6158 w 51465"/>
                    <a:gd name="connsiteY8" fmla="*/ 6158 h 151318"/>
                    <a:gd name="connsiteX9" fmla="*/ 6158 w 51465"/>
                    <a:gd name="connsiteY9" fmla="*/ 145380 h 15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65" h="151318">
                      <a:moveTo>
                        <a:pt x="51466" y="151319"/>
                      </a:moveTo>
                      <a:lnTo>
                        <a:pt x="0" y="151319"/>
                      </a:lnTo>
                      <a:lnTo>
                        <a:pt x="0" y="0"/>
                      </a:lnTo>
                      <a:lnTo>
                        <a:pt x="51466" y="0"/>
                      </a:lnTo>
                      <a:lnTo>
                        <a:pt x="51466" y="151319"/>
                      </a:lnTo>
                      <a:close/>
                      <a:moveTo>
                        <a:pt x="6158" y="145380"/>
                      </a:moveTo>
                      <a:lnTo>
                        <a:pt x="45528" y="145380"/>
                      </a:lnTo>
                      <a:lnTo>
                        <a:pt x="45528" y="6158"/>
                      </a:lnTo>
                      <a:lnTo>
                        <a:pt x="6158" y="6158"/>
                      </a:lnTo>
                      <a:lnTo>
                        <a:pt x="6158" y="145380"/>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9" name="Freeform: Shape 118">
                  <a:extLst>
                    <a:ext uri="{FF2B5EF4-FFF2-40B4-BE49-F238E27FC236}">
                      <a16:creationId xmlns:a16="http://schemas.microsoft.com/office/drawing/2014/main" id="{1D3B540F-FFD3-4002-B5E2-A0DDEF7FEC35}"/>
                    </a:ext>
                  </a:extLst>
                </p:cNvPr>
                <p:cNvSpPr/>
                <p:nvPr/>
              </p:nvSpPr>
              <p:spPr>
                <a:xfrm>
                  <a:off x="9486846" y="1981443"/>
                  <a:ext cx="51465" cy="223898"/>
                </a:xfrm>
                <a:custGeom>
                  <a:avLst/>
                  <a:gdLst>
                    <a:gd name="connsiteX0" fmla="*/ 51466 w 51465"/>
                    <a:gd name="connsiteY0" fmla="*/ 223899 h 223898"/>
                    <a:gd name="connsiteX1" fmla="*/ 0 w 51465"/>
                    <a:gd name="connsiteY1" fmla="*/ 223899 h 223898"/>
                    <a:gd name="connsiteX2" fmla="*/ 0 w 51465"/>
                    <a:gd name="connsiteY2" fmla="*/ 0 h 223898"/>
                    <a:gd name="connsiteX3" fmla="*/ 51466 w 51465"/>
                    <a:gd name="connsiteY3" fmla="*/ 0 h 223898"/>
                    <a:gd name="connsiteX4" fmla="*/ 51466 w 51465"/>
                    <a:gd name="connsiteY4" fmla="*/ 223899 h 223898"/>
                    <a:gd name="connsiteX5" fmla="*/ 6158 w 51465"/>
                    <a:gd name="connsiteY5" fmla="*/ 217961 h 223898"/>
                    <a:gd name="connsiteX6" fmla="*/ 45528 w 51465"/>
                    <a:gd name="connsiteY6" fmla="*/ 217961 h 223898"/>
                    <a:gd name="connsiteX7" fmla="*/ 45528 w 51465"/>
                    <a:gd name="connsiteY7" fmla="*/ 5938 h 223898"/>
                    <a:gd name="connsiteX8" fmla="*/ 5938 w 51465"/>
                    <a:gd name="connsiteY8" fmla="*/ 5938 h 223898"/>
                    <a:gd name="connsiteX9" fmla="*/ 5938 w 51465"/>
                    <a:gd name="connsiteY9" fmla="*/ 217961 h 2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65" h="223898">
                      <a:moveTo>
                        <a:pt x="51466" y="223899"/>
                      </a:moveTo>
                      <a:lnTo>
                        <a:pt x="0" y="223899"/>
                      </a:lnTo>
                      <a:lnTo>
                        <a:pt x="0" y="0"/>
                      </a:lnTo>
                      <a:lnTo>
                        <a:pt x="51466" y="0"/>
                      </a:lnTo>
                      <a:lnTo>
                        <a:pt x="51466" y="223899"/>
                      </a:lnTo>
                      <a:close/>
                      <a:moveTo>
                        <a:pt x="6158" y="217961"/>
                      </a:moveTo>
                      <a:lnTo>
                        <a:pt x="45528" y="217961"/>
                      </a:lnTo>
                      <a:lnTo>
                        <a:pt x="45528" y="5938"/>
                      </a:lnTo>
                      <a:lnTo>
                        <a:pt x="5938" y="5938"/>
                      </a:lnTo>
                      <a:lnTo>
                        <a:pt x="5938" y="217961"/>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108" name="Graphic 74">
                <a:extLst>
                  <a:ext uri="{FF2B5EF4-FFF2-40B4-BE49-F238E27FC236}">
                    <a16:creationId xmlns:a16="http://schemas.microsoft.com/office/drawing/2014/main" id="{26A7F74B-CA7F-4D51-8089-D9A9E19759A6}"/>
                  </a:ext>
                </a:extLst>
              </p:cNvPr>
              <p:cNvGrpSpPr/>
              <p:nvPr/>
            </p:nvGrpSpPr>
            <p:grpSpPr>
              <a:xfrm>
                <a:off x="9492014" y="1918211"/>
                <a:ext cx="281193" cy="142411"/>
                <a:chOff x="9492014" y="1918211"/>
                <a:chExt cx="281193" cy="142411"/>
              </a:xfrm>
              <a:grpFill/>
            </p:grpSpPr>
            <p:sp>
              <p:nvSpPr>
                <p:cNvPr id="109" name="Freeform: Shape 108">
                  <a:extLst>
                    <a:ext uri="{FF2B5EF4-FFF2-40B4-BE49-F238E27FC236}">
                      <a16:creationId xmlns:a16="http://schemas.microsoft.com/office/drawing/2014/main" id="{939C7336-14E9-4DB2-B6CB-CCE5113F3235}"/>
                    </a:ext>
                  </a:extLst>
                </p:cNvPr>
                <p:cNvSpPr/>
                <p:nvPr/>
              </p:nvSpPr>
              <p:spPr>
                <a:xfrm>
                  <a:off x="9492014" y="1918211"/>
                  <a:ext cx="42603" cy="42338"/>
                </a:xfrm>
                <a:custGeom>
                  <a:avLst/>
                  <a:gdLst>
                    <a:gd name="connsiteX0" fmla="*/ 21224 w 42603"/>
                    <a:gd name="connsiteY0" fmla="*/ 42338 h 42338"/>
                    <a:gd name="connsiteX1" fmla="*/ 13086 w 42603"/>
                    <a:gd name="connsiteY1" fmla="*/ 40799 h 42338"/>
                    <a:gd name="connsiteX2" fmla="*/ 1650 w 42603"/>
                    <a:gd name="connsiteY2" fmla="*/ 29362 h 42338"/>
                    <a:gd name="connsiteX3" fmla="*/ 1650 w 42603"/>
                    <a:gd name="connsiteY3" fmla="*/ 13086 h 42338"/>
                    <a:gd name="connsiteX4" fmla="*/ 13306 w 42603"/>
                    <a:gd name="connsiteY4" fmla="*/ 1650 h 42338"/>
                    <a:gd name="connsiteX5" fmla="*/ 29582 w 42603"/>
                    <a:gd name="connsiteY5" fmla="*/ 1650 h 42338"/>
                    <a:gd name="connsiteX6" fmla="*/ 41019 w 42603"/>
                    <a:gd name="connsiteY6" fmla="*/ 29362 h 42338"/>
                    <a:gd name="connsiteX7" fmla="*/ 41019 w 42603"/>
                    <a:gd name="connsiteY7" fmla="*/ 29362 h 42338"/>
                    <a:gd name="connsiteX8" fmla="*/ 21444 w 42603"/>
                    <a:gd name="connsiteY8" fmla="*/ 42338 h 42338"/>
                    <a:gd name="connsiteX9" fmla="*/ 21224 w 42603"/>
                    <a:gd name="connsiteY9" fmla="*/ 6048 h 42338"/>
                    <a:gd name="connsiteX10" fmla="*/ 15506 w 42603"/>
                    <a:gd name="connsiteY10" fmla="*/ 7148 h 42338"/>
                    <a:gd name="connsiteX11" fmla="*/ 7368 w 42603"/>
                    <a:gd name="connsiteY11" fmla="*/ 15286 h 42338"/>
                    <a:gd name="connsiteX12" fmla="*/ 7368 w 42603"/>
                    <a:gd name="connsiteY12" fmla="*/ 26943 h 42338"/>
                    <a:gd name="connsiteX13" fmla="*/ 15506 w 42603"/>
                    <a:gd name="connsiteY13" fmla="*/ 35080 h 42338"/>
                    <a:gd name="connsiteX14" fmla="*/ 35300 w 42603"/>
                    <a:gd name="connsiteY14" fmla="*/ 26943 h 42338"/>
                    <a:gd name="connsiteX15" fmla="*/ 27163 w 42603"/>
                    <a:gd name="connsiteY15" fmla="*/ 7148 h 42338"/>
                    <a:gd name="connsiteX16" fmla="*/ 21444 w 42603"/>
                    <a:gd name="connsiteY16" fmla="*/ 6048 h 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03" h="42338">
                      <a:moveTo>
                        <a:pt x="21224" y="42338"/>
                      </a:moveTo>
                      <a:cubicBezTo>
                        <a:pt x="18585" y="42338"/>
                        <a:pt x="15726" y="41899"/>
                        <a:pt x="13086" y="40799"/>
                      </a:cubicBezTo>
                      <a:cubicBezTo>
                        <a:pt x="7808" y="38599"/>
                        <a:pt x="3849" y="34641"/>
                        <a:pt x="1650" y="29362"/>
                      </a:cubicBezTo>
                      <a:cubicBezTo>
                        <a:pt x="-550" y="24083"/>
                        <a:pt x="-550" y="18365"/>
                        <a:pt x="1650" y="13086"/>
                      </a:cubicBezTo>
                      <a:cubicBezTo>
                        <a:pt x="3849" y="8028"/>
                        <a:pt x="8028" y="3849"/>
                        <a:pt x="13306" y="1650"/>
                      </a:cubicBezTo>
                      <a:cubicBezTo>
                        <a:pt x="18585" y="-550"/>
                        <a:pt x="24303" y="-550"/>
                        <a:pt x="29582" y="1650"/>
                      </a:cubicBezTo>
                      <a:cubicBezTo>
                        <a:pt x="40359" y="6048"/>
                        <a:pt x="45418" y="18585"/>
                        <a:pt x="41019" y="29362"/>
                      </a:cubicBezTo>
                      <a:lnTo>
                        <a:pt x="41019" y="29362"/>
                      </a:lnTo>
                      <a:cubicBezTo>
                        <a:pt x="37720" y="37500"/>
                        <a:pt x="29802" y="42338"/>
                        <a:pt x="21444" y="42338"/>
                      </a:cubicBezTo>
                      <a:close/>
                      <a:moveTo>
                        <a:pt x="21224" y="6048"/>
                      </a:moveTo>
                      <a:cubicBezTo>
                        <a:pt x="19245" y="6048"/>
                        <a:pt x="17265" y="6488"/>
                        <a:pt x="15506" y="7148"/>
                      </a:cubicBezTo>
                      <a:cubicBezTo>
                        <a:pt x="11767" y="8688"/>
                        <a:pt x="8908" y="11547"/>
                        <a:pt x="7368" y="15286"/>
                      </a:cubicBezTo>
                      <a:cubicBezTo>
                        <a:pt x="5828" y="19025"/>
                        <a:pt x="5828" y="23204"/>
                        <a:pt x="7368" y="26943"/>
                      </a:cubicBezTo>
                      <a:cubicBezTo>
                        <a:pt x="8908" y="30682"/>
                        <a:pt x="11767" y="33541"/>
                        <a:pt x="15506" y="35080"/>
                      </a:cubicBezTo>
                      <a:cubicBezTo>
                        <a:pt x="23204" y="38380"/>
                        <a:pt x="32221" y="34641"/>
                        <a:pt x="35300" y="26943"/>
                      </a:cubicBezTo>
                      <a:cubicBezTo>
                        <a:pt x="38599" y="19245"/>
                        <a:pt x="34860" y="10227"/>
                        <a:pt x="27163" y="7148"/>
                      </a:cubicBezTo>
                      <a:cubicBezTo>
                        <a:pt x="25183" y="6268"/>
                        <a:pt x="23424" y="6048"/>
                        <a:pt x="21444" y="6048"/>
                      </a:cubicBez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0" name="Freeform: Shape 109">
                  <a:extLst>
                    <a:ext uri="{FF2B5EF4-FFF2-40B4-BE49-F238E27FC236}">
                      <a16:creationId xmlns:a16="http://schemas.microsoft.com/office/drawing/2014/main" id="{251A7AC5-40C7-4BB4-91B8-F0CF82DBB321}"/>
                    </a:ext>
                  </a:extLst>
                </p:cNvPr>
                <p:cNvSpPr/>
                <p:nvPr/>
              </p:nvSpPr>
              <p:spPr>
                <a:xfrm>
                  <a:off x="9576031" y="1952961"/>
                  <a:ext cx="42383" cy="42338"/>
                </a:xfrm>
                <a:custGeom>
                  <a:avLst/>
                  <a:gdLst>
                    <a:gd name="connsiteX0" fmla="*/ 21224 w 42383"/>
                    <a:gd name="connsiteY0" fmla="*/ 42338 h 42338"/>
                    <a:gd name="connsiteX1" fmla="*/ 13086 w 42383"/>
                    <a:gd name="connsiteY1" fmla="*/ 40799 h 42338"/>
                    <a:gd name="connsiteX2" fmla="*/ 1650 w 42383"/>
                    <a:gd name="connsiteY2" fmla="*/ 29362 h 42338"/>
                    <a:gd name="connsiteX3" fmla="*/ 1650 w 42383"/>
                    <a:gd name="connsiteY3" fmla="*/ 13086 h 42338"/>
                    <a:gd name="connsiteX4" fmla="*/ 13086 w 42383"/>
                    <a:gd name="connsiteY4" fmla="*/ 1650 h 42338"/>
                    <a:gd name="connsiteX5" fmla="*/ 29362 w 42383"/>
                    <a:gd name="connsiteY5" fmla="*/ 1650 h 42338"/>
                    <a:gd name="connsiteX6" fmla="*/ 40799 w 42383"/>
                    <a:gd name="connsiteY6" fmla="*/ 29362 h 42338"/>
                    <a:gd name="connsiteX7" fmla="*/ 40799 w 42383"/>
                    <a:gd name="connsiteY7" fmla="*/ 29362 h 42338"/>
                    <a:gd name="connsiteX8" fmla="*/ 21224 w 42383"/>
                    <a:gd name="connsiteY8" fmla="*/ 42338 h 42338"/>
                    <a:gd name="connsiteX9" fmla="*/ 21224 w 42383"/>
                    <a:gd name="connsiteY9" fmla="*/ 6048 h 42338"/>
                    <a:gd name="connsiteX10" fmla="*/ 15506 w 42383"/>
                    <a:gd name="connsiteY10" fmla="*/ 7148 h 42338"/>
                    <a:gd name="connsiteX11" fmla="*/ 7368 w 42383"/>
                    <a:gd name="connsiteY11" fmla="*/ 15286 h 42338"/>
                    <a:gd name="connsiteX12" fmla="*/ 7368 w 42383"/>
                    <a:gd name="connsiteY12" fmla="*/ 26943 h 42338"/>
                    <a:gd name="connsiteX13" fmla="*/ 15506 w 42383"/>
                    <a:gd name="connsiteY13" fmla="*/ 35080 h 42338"/>
                    <a:gd name="connsiteX14" fmla="*/ 35300 w 42383"/>
                    <a:gd name="connsiteY14" fmla="*/ 26943 h 42338"/>
                    <a:gd name="connsiteX15" fmla="*/ 27163 w 42383"/>
                    <a:gd name="connsiteY15" fmla="*/ 7148 h 42338"/>
                    <a:gd name="connsiteX16" fmla="*/ 21444 w 42383"/>
                    <a:gd name="connsiteY16" fmla="*/ 6048 h 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83" h="42338">
                      <a:moveTo>
                        <a:pt x="21224" y="42338"/>
                      </a:moveTo>
                      <a:cubicBezTo>
                        <a:pt x="18585" y="42338"/>
                        <a:pt x="15726" y="41899"/>
                        <a:pt x="13086" y="40799"/>
                      </a:cubicBezTo>
                      <a:cubicBezTo>
                        <a:pt x="7808" y="38599"/>
                        <a:pt x="3849" y="34641"/>
                        <a:pt x="1650" y="29362"/>
                      </a:cubicBezTo>
                      <a:cubicBezTo>
                        <a:pt x="-550" y="24083"/>
                        <a:pt x="-550" y="18365"/>
                        <a:pt x="1650" y="13086"/>
                      </a:cubicBezTo>
                      <a:cubicBezTo>
                        <a:pt x="3849" y="7808"/>
                        <a:pt x="7808" y="3849"/>
                        <a:pt x="13086" y="1650"/>
                      </a:cubicBezTo>
                      <a:cubicBezTo>
                        <a:pt x="18365" y="-550"/>
                        <a:pt x="24083" y="-550"/>
                        <a:pt x="29362" y="1650"/>
                      </a:cubicBezTo>
                      <a:cubicBezTo>
                        <a:pt x="40139" y="6048"/>
                        <a:pt x="45198" y="18585"/>
                        <a:pt x="40799" y="29362"/>
                      </a:cubicBezTo>
                      <a:lnTo>
                        <a:pt x="40799" y="29362"/>
                      </a:lnTo>
                      <a:cubicBezTo>
                        <a:pt x="37500" y="37500"/>
                        <a:pt x="29582" y="42338"/>
                        <a:pt x="21224" y="42338"/>
                      </a:cubicBezTo>
                      <a:close/>
                      <a:moveTo>
                        <a:pt x="21224" y="6048"/>
                      </a:moveTo>
                      <a:cubicBezTo>
                        <a:pt x="19245" y="6048"/>
                        <a:pt x="17265" y="6488"/>
                        <a:pt x="15506" y="7148"/>
                      </a:cubicBezTo>
                      <a:cubicBezTo>
                        <a:pt x="11767" y="8688"/>
                        <a:pt x="8908" y="11547"/>
                        <a:pt x="7368" y="15286"/>
                      </a:cubicBezTo>
                      <a:cubicBezTo>
                        <a:pt x="5828" y="19025"/>
                        <a:pt x="5828" y="23204"/>
                        <a:pt x="7368" y="26943"/>
                      </a:cubicBezTo>
                      <a:cubicBezTo>
                        <a:pt x="8908" y="30682"/>
                        <a:pt x="11767" y="33541"/>
                        <a:pt x="15506" y="35080"/>
                      </a:cubicBezTo>
                      <a:cubicBezTo>
                        <a:pt x="23204" y="38380"/>
                        <a:pt x="32221" y="34641"/>
                        <a:pt x="35300" y="26943"/>
                      </a:cubicBezTo>
                      <a:cubicBezTo>
                        <a:pt x="38599" y="19245"/>
                        <a:pt x="34860" y="10227"/>
                        <a:pt x="27163" y="7148"/>
                      </a:cubicBezTo>
                      <a:cubicBezTo>
                        <a:pt x="25183" y="6268"/>
                        <a:pt x="23424" y="6048"/>
                        <a:pt x="21444" y="6048"/>
                      </a:cubicBez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1" name="Freeform: Shape 110">
                  <a:extLst>
                    <a:ext uri="{FF2B5EF4-FFF2-40B4-BE49-F238E27FC236}">
                      <a16:creationId xmlns:a16="http://schemas.microsoft.com/office/drawing/2014/main" id="{F59650BC-F21C-468F-AEA1-44F410B8E039}"/>
                    </a:ext>
                  </a:extLst>
                </p:cNvPr>
                <p:cNvSpPr/>
                <p:nvPr/>
              </p:nvSpPr>
              <p:spPr>
                <a:xfrm>
                  <a:off x="9659828" y="1987712"/>
                  <a:ext cx="42448" cy="42338"/>
                </a:xfrm>
                <a:custGeom>
                  <a:avLst/>
                  <a:gdLst>
                    <a:gd name="connsiteX0" fmla="*/ 21224 w 42448"/>
                    <a:gd name="connsiteY0" fmla="*/ 42338 h 42338"/>
                    <a:gd name="connsiteX1" fmla="*/ 13086 w 42448"/>
                    <a:gd name="connsiteY1" fmla="*/ 40799 h 42338"/>
                    <a:gd name="connsiteX2" fmla="*/ 1650 w 42448"/>
                    <a:gd name="connsiteY2" fmla="*/ 29362 h 42338"/>
                    <a:gd name="connsiteX3" fmla="*/ 1650 w 42448"/>
                    <a:gd name="connsiteY3" fmla="*/ 13086 h 42338"/>
                    <a:gd name="connsiteX4" fmla="*/ 13086 w 42448"/>
                    <a:gd name="connsiteY4" fmla="*/ 1650 h 42338"/>
                    <a:gd name="connsiteX5" fmla="*/ 29362 w 42448"/>
                    <a:gd name="connsiteY5" fmla="*/ 1650 h 42338"/>
                    <a:gd name="connsiteX6" fmla="*/ 40799 w 42448"/>
                    <a:gd name="connsiteY6" fmla="*/ 13086 h 42338"/>
                    <a:gd name="connsiteX7" fmla="*/ 40799 w 42448"/>
                    <a:gd name="connsiteY7" fmla="*/ 29362 h 42338"/>
                    <a:gd name="connsiteX8" fmla="*/ 29362 w 42448"/>
                    <a:gd name="connsiteY8" fmla="*/ 40799 h 42338"/>
                    <a:gd name="connsiteX9" fmla="*/ 21224 w 42448"/>
                    <a:gd name="connsiteY9" fmla="*/ 42338 h 42338"/>
                    <a:gd name="connsiteX10" fmla="*/ 21224 w 42448"/>
                    <a:gd name="connsiteY10" fmla="*/ 6048 h 42338"/>
                    <a:gd name="connsiteX11" fmla="*/ 15506 w 42448"/>
                    <a:gd name="connsiteY11" fmla="*/ 7148 h 42338"/>
                    <a:gd name="connsiteX12" fmla="*/ 7368 w 42448"/>
                    <a:gd name="connsiteY12" fmla="*/ 15286 h 42338"/>
                    <a:gd name="connsiteX13" fmla="*/ 7368 w 42448"/>
                    <a:gd name="connsiteY13" fmla="*/ 26943 h 42338"/>
                    <a:gd name="connsiteX14" fmla="*/ 15506 w 42448"/>
                    <a:gd name="connsiteY14" fmla="*/ 35080 h 42338"/>
                    <a:gd name="connsiteX15" fmla="*/ 27163 w 42448"/>
                    <a:gd name="connsiteY15" fmla="*/ 35080 h 42338"/>
                    <a:gd name="connsiteX16" fmla="*/ 35300 w 42448"/>
                    <a:gd name="connsiteY16" fmla="*/ 26943 h 42338"/>
                    <a:gd name="connsiteX17" fmla="*/ 35300 w 42448"/>
                    <a:gd name="connsiteY17" fmla="*/ 26943 h 42338"/>
                    <a:gd name="connsiteX18" fmla="*/ 35300 w 42448"/>
                    <a:gd name="connsiteY18" fmla="*/ 15286 h 42338"/>
                    <a:gd name="connsiteX19" fmla="*/ 27163 w 42448"/>
                    <a:gd name="connsiteY19" fmla="*/ 7148 h 42338"/>
                    <a:gd name="connsiteX20" fmla="*/ 21444 w 42448"/>
                    <a:gd name="connsiteY20" fmla="*/ 6048 h 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448" h="42338">
                      <a:moveTo>
                        <a:pt x="21224" y="42338"/>
                      </a:moveTo>
                      <a:cubicBezTo>
                        <a:pt x="18585" y="42338"/>
                        <a:pt x="15726" y="41899"/>
                        <a:pt x="13086" y="40799"/>
                      </a:cubicBezTo>
                      <a:cubicBezTo>
                        <a:pt x="7808" y="38599"/>
                        <a:pt x="3849" y="34641"/>
                        <a:pt x="1650" y="29362"/>
                      </a:cubicBezTo>
                      <a:cubicBezTo>
                        <a:pt x="-550" y="24083"/>
                        <a:pt x="-550" y="18365"/>
                        <a:pt x="1650" y="13086"/>
                      </a:cubicBezTo>
                      <a:cubicBezTo>
                        <a:pt x="3849" y="7808"/>
                        <a:pt x="7808" y="3849"/>
                        <a:pt x="13086" y="1650"/>
                      </a:cubicBezTo>
                      <a:cubicBezTo>
                        <a:pt x="18365" y="-550"/>
                        <a:pt x="24083" y="-550"/>
                        <a:pt x="29362" y="1650"/>
                      </a:cubicBezTo>
                      <a:cubicBezTo>
                        <a:pt x="34641" y="3849"/>
                        <a:pt x="38599" y="7808"/>
                        <a:pt x="40799" y="13086"/>
                      </a:cubicBezTo>
                      <a:cubicBezTo>
                        <a:pt x="42998" y="18365"/>
                        <a:pt x="42998" y="24083"/>
                        <a:pt x="40799" y="29362"/>
                      </a:cubicBezTo>
                      <a:cubicBezTo>
                        <a:pt x="38599" y="34641"/>
                        <a:pt x="34641" y="38599"/>
                        <a:pt x="29362" y="40799"/>
                      </a:cubicBezTo>
                      <a:cubicBezTo>
                        <a:pt x="26723" y="41899"/>
                        <a:pt x="24083" y="42338"/>
                        <a:pt x="21224" y="42338"/>
                      </a:cubicBezTo>
                      <a:close/>
                      <a:moveTo>
                        <a:pt x="21224" y="6048"/>
                      </a:moveTo>
                      <a:cubicBezTo>
                        <a:pt x="19245" y="6048"/>
                        <a:pt x="17265" y="6488"/>
                        <a:pt x="15506" y="7148"/>
                      </a:cubicBezTo>
                      <a:cubicBezTo>
                        <a:pt x="11767" y="8688"/>
                        <a:pt x="8908" y="11547"/>
                        <a:pt x="7368" y="15286"/>
                      </a:cubicBezTo>
                      <a:cubicBezTo>
                        <a:pt x="5828" y="19025"/>
                        <a:pt x="5828" y="23204"/>
                        <a:pt x="7368" y="26943"/>
                      </a:cubicBezTo>
                      <a:cubicBezTo>
                        <a:pt x="8908" y="30682"/>
                        <a:pt x="11767" y="33541"/>
                        <a:pt x="15506" y="35080"/>
                      </a:cubicBezTo>
                      <a:cubicBezTo>
                        <a:pt x="19245" y="36620"/>
                        <a:pt x="23424" y="36620"/>
                        <a:pt x="27163" y="35080"/>
                      </a:cubicBezTo>
                      <a:cubicBezTo>
                        <a:pt x="30902" y="33541"/>
                        <a:pt x="33761" y="30682"/>
                        <a:pt x="35300" y="26943"/>
                      </a:cubicBezTo>
                      <a:lnTo>
                        <a:pt x="35300" y="26943"/>
                      </a:lnTo>
                      <a:cubicBezTo>
                        <a:pt x="36840" y="23204"/>
                        <a:pt x="36840" y="19025"/>
                        <a:pt x="35300" y="15286"/>
                      </a:cubicBezTo>
                      <a:cubicBezTo>
                        <a:pt x="33761" y="11547"/>
                        <a:pt x="30902" y="8688"/>
                        <a:pt x="27163" y="7148"/>
                      </a:cubicBezTo>
                      <a:cubicBezTo>
                        <a:pt x="25183" y="6268"/>
                        <a:pt x="23424" y="6048"/>
                        <a:pt x="21444" y="6048"/>
                      </a:cubicBez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2" name="Freeform: Shape 111">
                  <a:extLst>
                    <a:ext uri="{FF2B5EF4-FFF2-40B4-BE49-F238E27FC236}">
                      <a16:creationId xmlns:a16="http://schemas.microsoft.com/office/drawing/2014/main" id="{3791EE83-C316-4774-9CE6-AED0EDCD2A71}"/>
                    </a:ext>
                  </a:extLst>
                </p:cNvPr>
                <p:cNvSpPr/>
                <p:nvPr/>
              </p:nvSpPr>
              <p:spPr>
                <a:xfrm rot="-4050002">
                  <a:off x="9552168" y="1929780"/>
                  <a:ext cx="5938" cy="54545"/>
                </a:xfrm>
                <a:custGeom>
                  <a:avLst/>
                  <a:gdLst>
                    <a:gd name="connsiteX0" fmla="*/ 0 w 5938"/>
                    <a:gd name="connsiteY0" fmla="*/ 0 h 54545"/>
                    <a:gd name="connsiteX1" fmla="*/ 5938 w 5938"/>
                    <a:gd name="connsiteY1" fmla="*/ 0 h 54545"/>
                    <a:gd name="connsiteX2" fmla="*/ 5938 w 5938"/>
                    <a:gd name="connsiteY2" fmla="*/ 54545 h 54545"/>
                    <a:gd name="connsiteX3" fmla="*/ 0 w 5938"/>
                    <a:gd name="connsiteY3" fmla="*/ 54545 h 54545"/>
                  </a:gdLst>
                  <a:ahLst/>
                  <a:cxnLst>
                    <a:cxn ang="0">
                      <a:pos x="connsiteX0" y="connsiteY0"/>
                    </a:cxn>
                    <a:cxn ang="0">
                      <a:pos x="connsiteX1" y="connsiteY1"/>
                    </a:cxn>
                    <a:cxn ang="0">
                      <a:pos x="connsiteX2" y="connsiteY2"/>
                    </a:cxn>
                    <a:cxn ang="0">
                      <a:pos x="connsiteX3" y="connsiteY3"/>
                    </a:cxn>
                  </a:cxnLst>
                  <a:rect l="l" t="t" r="r" b="b"/>
                  <a:pathLst>
                    <a:path w="5938" h="54545">
                      <a:moveTo>
                        <a:pt x="0" y="0"/>
                      </a:moveTo>
                      <a:lnTo>
                        <a:pt x="5938" y="0"/>
                      </a:lnTo>
                      <a:lnTo>
                        <a:pt x="5938" y="54545"/>
                      </a:lnTo>
                      <a:lnTo>
                        <a:pt x="0" y="54545"/>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3" name="Freeform: Shape 112">
                  <a:extLst>
                    <a:ext uri="{FF2B5EF4-FFF2-40B4-BE49-F238E27FC236}">
                      <a16:creationId xmlns:a16="http://schemas.microsoft.com/office/drawing/2014/main" id="{E2308F47-468B-4625-8DA1-8CE458D890F5}"/>
                    </a:ext>
                  </a:extLst>
                </p:cNvPr>
                <p:cNvSpPr/>
                <p:nvPr/>
              </p:nvSpPr>
              <p:spPr>
                <a:xfrm rot="-4050002">
                  <a:off x="9636220" y="1964430"/>
                  <a:ext cx="5938" cy="54545"/>
                </a:xfrm>
                <a:custGeom>
                  <a:avLst/>
                  <a:gdLst>
                    <a:gd name="connsiteX0" fmla="*/ 0 w 5938"/>
                    <a:gd name="connsiteY0" fmla="*/ 0 h 54545"/>
                    <a:gd name="connsiteX1" fmla="*/ 5938 w 5938"/>
                    <a:gd name="connsiteY1" fmla="*/ 0 h 54545"/>
                    <a:gd name="connsiteX2" fmla="*/ 5938 w 5938"/>
                    <a:gd name="connsiteY2" fmla="*/ 54545 h 54545"/>
                    <a:gd name="connsiteX3" fmla="*/ 0 w 5938"/>
                    <a:gd name="connsiteY3" fmla="*/ 54545 h 54545"/>
                  </a:gdLst>
                  <a:ahLst/>
                  <a:cxnLst>
                    <a:cxn ang="0">
                      <a:pos x="connsiteX0" y="connsiteY0"/>
                    </a:cxn>
                    <a:cxn ang="0">
                      <a:pos x="connsiteX1" y="connsiteY1"/>
                    </a:cxn>
                    <a:cxn ang="0">
                      <a:pos x="connsiteX2" y="connsiteY2"/>
                    </a:cxn>
                    <a:cxn ang="0">
                      <a:pos x="connsiteX3" y="connsiteY3"/>
                    </a:cxn>
                  </a:cxnLst>
                  <a:rect l="l" t="t" r="r" b="b"/>
                  <a:pathLst>
                    <a:path w="5938" h="54545">
                      <a:moveTo>
                        <a:pt x="0" y="0"/>
                      </a:moveTo>
                      <a:lnTo>
                        <a:pt x="5938" y="0"/>
                      </a:lnTo>
                      <a:lnTo>
                        <a:pt x="5938" y="54545"/>
                      </a:lnTo>
                      <a:lnTo>
                        <a:pt x="0" y="54545"/>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4" name="Freeform: Shape 113">
                  <a:extLst>
                    <a:ext uri="{FF2B5EF4-FFF2-40B4-BE49-F238E27FC236}">
                      <a16:creationId xmlns:a16="http://schemas.microsoft.com/office/drawing/2014/main" id="{170DE335-9BE2-4AF8-B7CB-7E3947F84BBE}"/>
                    </a:ext>
                  </a:extLst>
                </p:cNvPr>
                <p:cNvSpPr/>
                <p:nvPr/>
              </p:nvSpPr>
              <p:spPr>
                <a:xfrm rot="-4050002">
                  <a:off x="9730593" y="1992245"/>
                  <a:ext cx="5938" cy="77198"/>
                </a:xfrm>
                <a:custGeom>
                  <a:avLst/>
                  <a:gdLst>
                    <a:gd name="connsiteX0" fmla="*/ 0 w 5938"/>
                    <a:gd name="connsiteY0" fmla="*/ 0 h 77198"/>
                    <a:gd name="connsiteX1" fmla="*/ 5938 w 5938"/>
                    <a:gd name="connsiteY1" fmla="*/ 0 h 77198"/>
                    <a:gd name="connsiteX2" fmla="*/ 5938 w 5938"/>
                    <a:gd name="connsiteY2" fmla="*/ 77199 h 77198"/>
                    <a:gd name="connsiteX3" fmla="*/ 0 w 5938"/>
                    <a:gd name="connsiteY3" fmla="*/ 77199 h 77198"/>
                  </a:gdLst>
                  <a:ahLst/>
                  <a:cxnLst>
                    <a:cxn ang="0">
                      <a:pos x="connsiteX0" y="connsiteY0"/>
                    </a:cxn>
                    <a:cxn ang="0">
                      <a:pos x="connsiteX1" y="connsiteY1"/>
                    </a:cxn>
                    <a:cxn ang="0">
                      <a:pos x="connsiteX2" y="connsiteY2"/>
                    </a:cxn>
                    <a:cxn ang="0">
                      <a:pos x="connsiteX3" y="connsiteY3"/>
                    </a:cxn>
                  </a:cxnLst>
                  <a:rect l="l" t="t" r="r" b="b"/>
                  <a:pathLst>
                    <a:path w="5938" h="77198">
                      <a:moveTo>
                        <a:pt x="0" y="0"/>
                      </a:moveTo>
                      <a:lnTo>
                        <a:pt x="5938" y="0"/>
                      </a:lnTo>
                      <a:lnTo>
                        <a:pt x="5938" y="77199"/>
                      </a:lnTo>
                      <a:lnTo>
                        <a:pt x="0" y="77199"/>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5" name="Freeform: Shape 114">
                  <a:extLst>
                    <a:ext uri="{FF2B5EF4-FFF2-40B4-BE49-F238E27FC236}">
                      <a16:creationId xmlns:a16="http://schemas.microsoft.com/office/drawing/2014/main" id="{9B109D6F-8A22-416A-A12F-9DB6528D1E6E}"/>
                    </a:ext>
                  </a:extLst>
                </p:cNvPr>
                <p:cNvSpPr/>
                <p:nvPr/>
              </p:nvSpPr>
              <p:spPr>
                <a:xfrm>
                  <a:off x="9738457" y="2014654"/>
                  <a:ext cx="34750" cy="45967"/>
                </a:xfrm>
                <a:custGeom>
                  <a:avLst/>
                  <a:gdLst>
                    <a:gd name="connsiteX0" fmla="*/ 2199 w 34750"/>
                    <a:gd name="connsiteY0" fmla="*/ 45967 h 45967"/>
                    <a:gd name="connsiteX1" fmla="*/ 0 w 34750"/>
                    <a:gd name="connsiteY1" fmla="*/ 40249 h 45967"/>
                    <a:gd name="connsiteX2" fmla="*/ 26833 w 34750"/>
                    <a:gd name="connsiteY2" fmla="*/ 29252 h 45967"/>
                    <a:gd name="connsiteX3" fmla="*/ 15616 w 34750"/>
                    <a:gd name="connsiteY3" fmla="*/ 2419 h 45967"/>
                    <a:gd name="connsiteX4" fmla="*/ 21114 w 34750"/>
                    <a:gd name="connsiteY4" fmla="*/ 0 h 45967"/>
                    <a:gd name="connsiteX5" fmla="*/ 34751 w 34750"/>
                    <a:gd name="connsiteY5" fmla="*/ 32551 h 45967"/>
                    <a:gd name="connsiteX6" fmla="*/ 2199 w 34750"/>
                    <a:gd name="connsiteY6" fmla="*/ 45967 h 4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50" h="45967">
                      <a:moveTo>
                        <a:pt x="2199" y="45967"/>
                      </a:moveTo>
                      <a:lnTo>
                        <a:pt x="0" y="40249"/>
                      </a:lnTo>
                      <a:lnTo>
                        <a:pt x="26833" y="29252"/>
                      </a:lnTo>
                      <a:lnTo>
                        <a:pt x="15616" y="2419"/>
                      </a:lnTo>
                      <a:lnTo>
                        <a:pt x="21114" y="0"/>
                      </a:lnTo>
                      <a:lnTo>
                        <a:pt x="34751" y="32551"/>
                      </a:lnTo>
                      <a:lnTo>
                        <a:pt x="2199" y="45967"/>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spTree>
    <p:extLst>
      <p:ext uri="{BB962C8B-B14F-4D97-AF65-F5344CB8AC3E}">
        <p14:creationId xmlns:p14="http://schemas.microsoft.com/office/powerpoint/2010/main" val="20861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left)">
                                      <p:cBhvr>
                                        <p:cTn id="11"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27E89DF-3ABF-3008-AE3F-E18B9B50E9C6}"/>
              </a:ext>
            </a:extLst>
          </p:cNvPr>
          <p:cNvGraphicFramePr>
            <a:graphicFrameLocks noChangeAspect="1"/>
          </p:cNvGraphicFramePr>
          <p:nvPr>
            <p:custDataLst>
              <p:tags r:id="rId1"/>
            </p:custDataLst>
            <p:extLst>
              <p:ext uri="{D42A27DB-BD31-4B8C-83A1-F6EECF244321}">
                <p14:modId xmlns:p14="http://schemas.microsoft.com/office/powerpoint/2010/main" val="313513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D27E89DF-3ABF-3008-AE3F-E18B9B50E9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8CB045BA-AF69-4D6B-BB74-DC16E2F12CBF}"/>
              </a:ext>
            </a:extLst>
          </p:cNvPr>
          <p:cNvSpPr/>
          <p:nvPr/>
        </p:nvSpPr>
        <p:spPr>
          <a:xfrm>
            <a:off x="0" y="-16958"/>
            <a:ext cx="3446586" cy="6546439"/>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algn="ctr">
              <a:defRPr>
                <a:solidFill>
                  <a:srgbClr val="FFFFFF"/>
                </a:solidFill>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52" name="TextBox 51">
            <a:extLst>
              <a:ext uri="{FF2B5EF4-FFF2-40B4-BE49-F238E27FC236}">
                <a16:creationId xmlns:a16="http://schemas.microsoft.com/office/drawing/2014/main" id="{65EBBA1F-D632-4722-97D0-E43EF55A87CD}"/>
              </a:ext>
            </a:extLst>
          </p:cNvPr>
          <p:cNvSpPr txBox="1"/>
          <p:nvPr/>
        </p:nvSpPr>
        <p:spPr>
          <a:xfrm>
            <a:off x="818384" y="2024291"/>
            <a:ext cx="2628202" cy="1902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lvl1pPr>
              <a:lnSpc>
                <a:spcPct val="107000"/>
              </a:lnSpc>
              <a:defRPr sz="3200">
                <a:solidFill>
                  <a:schemeClr val="accent1"/>
                </a:solidFill>
              </a:defRPr>
            </a:lvl1pPr>
          </a:lstStyle>
          <a:p>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The Greeley/</a:t>
            </a:r>
            <a:r>
              <a:rPr lang="en-US" sz="2800" dirty="0" err="1">
                <a:solidFill>
                  <a:schemeClr val="bg1"/>
                </a:solidFill>
                <a:latin typeface="Segoe UI" panose="020B0502040204020203" pitchFamily="34" charset="0"/>
                <a:cs typeface="Segoe UI" panose="020B0502040204020203" pitchFamily="34" charset="0"/>
                <a:sym typeface="Segoe UI" panose="020B0502040204020203" pitchFamily="34" charset="0"/>
              </a:rPr>
              <a:t>Chartis</a:t>
            </a:r>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 Performance Pyramid</a:t>
            </a:r>
            <a:endParaRPr lang="en-US" sz="20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pic>
        <p:nvPicPr>
          <p:cNvPr id="53" name="Picture 52">
            <a:extLst>
              <a:ext uri="{FF2B5EF4-FFF2-40B4-BE49-F238E27FC236}">
                <a16:creationId xmlns:a16="http://schemas.microsoft.com/office/drawing/2014/main" id="{73C5EF06-4C86-4318-B046-EB188AFABF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425"/>
          <a:stretch/>
        </p:blipFill>
        <p:spPr>
          <a:xfrm>
            <a:off x="0" y="2024291"/>
            <a:ext cx="687886" cy="794408"/>
          </a:xfrm>
          <a:prstGeom prst="rect">
            <a:avLst/>
          </a:prstGeom>
        </p:spPr>
      </p:pic>
      <p:grpSp>
        <p:nvGrpSpPr>
          <p:cNvPr id="54" name="Group 53">
            <a:extLst>
              <a:ext uri="{FF2B5EF4-FFF2-40B4-BE49-F238E27FC236}">
                <a16:creationId xmlns:a16="http://schemas.microsoft.com/office/drawing/2014/main" id="{2B0A8111-E053-4B9C-8932-0CFB958956D6}"/>
              </a:ext>
            </a:extLst>
          </p:cNvPr>
          <p:cNvGrpSpPr/>
          <p:nvPr/>
        </p:nvGrpSpPr>
        <p:grpSpPr>
          <a:xfrm>
            <a:off x="3577084" y="3858794"/>
            <a:ext cx="8283359" cy="1998458"/>
            <a:chOff x="3577084" y="3973094"/>
            <a:chExt cx="8283359" cy="1998458"/>
          </a:xfrm>
        </p:grpSpPr>
        <p:pic>
          <p:nvPicPr>
            <p:cNvPr id="55" name="Picture 54" descr="Shape&#10;&#10;Description automatically generated">
              <a:extLst>
                <a:ext uri="{FF2B5EF4-FFF2-40B4-BE49-F238E27FC236}">
                  <a16:creationId xmlns:a16="http://schemas.microsoft.com/office/drawing/2014/main" id="{379CC497-5FC1-457B-8BCD-AA59E30E7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7084" y="3973094"/>
              <a:ext cx="4975412" cy="1998458"/>
            </a:xfrm>
            <a:prstGeom prst="rect">
              <a:avLst/>
            </a:prstGeom>
          </p:spPr>
        </p:pic>
        <p:sp>
          <p:nvSpPr>
            <p:cNvPr id="56" name="Appoint Excellent Practitioners">
              <a:extLst>
                <a:ext uri="{FF2B5EF4-FFF2-40B4-BE49-F238E27FC236}">
                  <a16:creationId xmlns:a16="http://schemas.microsoft.com/office/drawing/2014/main" id="{76844819-7296-4824-8A09-7BBA6A546BC0}"/>
                </a:ext>
              </a:extLst>
            </p:cNvPr>
            <p:cNvSpPr/>
            <p:nvPr/>
          </p:nvSpPr>
          <p:spPr>
            <a:xfrm>
              <a:off x="8552798" y="4608556"/>
              <a:ext cx="2943841"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Appoint Excellent Practitioners</a:t>
              </a:r>
            </a:p>
          </p:txBody>
        </p:sp>
        <p:cxnSp>
          <p:nvCxnSpPr>
            <p:cNvPr id="62" name="Straight Connector 61">
              <a:extLst>
                <a:ext uri="{FF2B5EF4-FFF2-40B4-BE49-F238E27FC236}">
                  <a16:creationId xmlns:a16="http://schemas.microsoft.com/office/drawing/2014/main" id="{E90A772F-8CFB-4EBA-908D-75F145850746}"/>
                </a:ext>
              </a:extLst>
            </p:cNvPr>
            <p:cNvCxnSpPr>
              <a:cxnSpLocks/>
              <a:endCxn id="63" idx="7"/>
            </p:cNvCxnSpPr>
            <p:nvPr/>
          </p:nvCxnSpPr>
          <p:spPr>
            <a:xfrm>
              <a:off x="8641793" y="4987940"/>
              <a:ext cx="285289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3FFC8A61-9A86-42ED-9FA0-C7864EF451E4}"/>
                </a:ext>
              </a:extLst>
            </p:cNvPr>
            <p:cNvSpPr/>
            <p:nvPr/>
          </p:nvSpPr>
          <p:spPr>
            <a:xfrm rot="13500000">
              <a:off x="11494683" y="480506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64" name="Graphic 4">
              <a:extLst>
                <a:ext uri="{FF2B5EF4-FFF2-40B4-BE49-F238E27FC236}">
                  <a16:creationId xmlns:a16="http://schemas.microsoft.com/office/drawing/2014/main" id="{BD0677ED-5371-4F13-B74C-B702DE09E5FD}"/>
                </a:ext>
              </a:extLst>
            </p:cNvPr>
            <p:cNvSpPr/>
            <p:nvPr/>
          </p:nvSpPr>
          <p:spPr>
            <a:xfrm>
              <a:off x="11585936" y="4878748"/>
              <a:ext cx="191351" cy="218385"/>
            </a:xfrm>
            <a:custGeom>
              <a:avLst/>
              <a:gdLst>
                <a:gd name="connsiteX0" fmla="*/ 506766 w 546444"/>
                <a:gd name="connsiteY0" fmla="*/ 344169 h 623645"/>
                <a:gd name="connsiteX1" fmla="*/ 466656 w 546444"/>
                <a:gd name="connsiteY1" fmla="*/ 384279 h 623645"/>
                <a:gd name="connsiteX2" fmla="*/ 484770 w 546444"/>
                <a:gd name="connsiteY2" fmla="*/ 417489 h 623645"/>
                <a:gd name="connsiteX3" fmla="*/ 329506 w 546444"/>
                <a:gd name="connsiteY3" fmla="*/ 610275 h 623645"/>
                <a:gd name="connsiteX4" fmla="*/ 181142 w 546444"/>
                <a:gd name="connsiteY4" fmla="*/ 511079 h 623645"/>
                <a:gd name="connsiteX5" fmla="*/ 168203 w 546444"/>
                <a:gd name="connsiteY5" fmla="*/ 492102 h 623645"/>
                <a:gd name="connsiteX6" fmla="*/ 169066 w 546444"/>
                <a:gd name="connsiteY6" fmla="*/ 401531 h 623645"/>
                <a:gd name="connsiteX7" fmla="*/ 170791 w 546444"/>
                <a:gd name="connsiteY7" fmla="*/ 301472 h 623645"/>
                <a:gd name="connsiteX8" fmla="*/ 301903 w 546444"/>
                <a:gd name="connsiteY8" fmla="*/ 187180 h 623645"/>
                <a:gd name="connsiteX9" fmla="*/ 324761 w 546444"/>
                <a:gd name="connsiteY9" fmla="*/ 72888 h 623645"/>
                <a:gd name="connsiteX10" fmla="*/ 268262 w 546444"/>
                <a:gd name="connsiteY10" fmla="*/ 22858 h 623645"/>
                <a:gd name="connsiteX11" fmla="*/ 261362 w 546444"/>
                <a:gd name="connsiteY11" fmla="*/ 8626 h 623645"/>
                <a:gd name="connsiteX12" fmla="*/ 240660 w 546444"/>
                <a:gd name="connsiteY12" fmla="*/ 0 h 623645"/>
                <a:gd name="connsiteX13" fmla="*/ 219958 w 546444"/>
                <a:gd name="connsiteY13" fmla="*/ 8195 h 623645"/>
                <a:gd name="connsiteX14" fmla="*/ 210901 w 546444"/>
                <a:gd name="connsiteY14" fmla="*/ 28465 h 623645"/>
                <a:gd name="connsiteX15" fmla="*/ 239366 w 546444"/>
                <a:gd name="connsiteY15" fmla="*/ 58224 h 623645"/>
                <a:gd name="connsiteX16" fmla="*/ 239366 w 546444"/>
                <a:gd name="connsiteY16" fmla="*/ 58224 h 623645"/>
                <a:gd name="connsiteX17" fmla="*/ 240229 w 546444"/>
                <a:gd name="connsiteY17" fmla="*/ 58224 h 623645"/>
                <a:gd name="connsiteX18" fmla="*/ 267400 w 546444"/>
                <a:gd name="connsiteY18" fmla="*/ 37522 h 623645"/>
                <a:gd name="connsiteX19" fmla="*/ 310960 w 546444"/>
                <a:gd name="connsiteY19" fmla="*/ 73319 h 623645"/>
                <a:gd name="connsiteX20" fmla="*/ 289827 w 546444"/>
                <a:gd name="connsiteY20" fmla="*/ 180711 h 623645"/>
                <a:gd name="connsiteX21" fmla="*/ 162596 w 546444"/>
                <a:gd name="connsiteY21" fmla="*/ 232897 h 623645"/>
                <a:gd name="connsiteX22" fmla="*/ 35366 w 546444"/>
                <a:gd name="connsiteY22" fmla="*/ 181142 h 623645"/>
                <a:gd name="connsiteX23" fmla="*/ 13801 w 546444"/>
                <a:gd name="connsiteY23" fmla="*/ 73319 h 623645"/>
                <a:gd name="connsiteX24" fmla="*/ 57362 w 546444"/>
                <a:gd name="connsiteY24" fmla="*/ 37522 h 623645"/>
                <a:gd name="connsiteX25" fmla="*/ 84102 w 546444"/>
                <a:gd name="connsiteY25" fmla="*/ 58224 h 623645"/>
                <a:gd name="connsiteX26" fmla="*/ 84102 w 546444"/>
                <a:gd name="connsiteY26" fmla="*/ 58224 h 623645"/>
                <a:gd name="connsiteX27" fmla="*/ 84964 w 546444"/>
                <a:gd name="connsiteY27" fmla="*/ 58224 h 623645"/>
                <a:gd name="connsiteX28" fmla="*/ 113861 w 546444"/>
                <a:gd name="connsiteY28" fmla="*/ 29759 h 623645"/>
                <a:gd name="connsiteX29" fmla="*/ 85395 w 546444"/>
                <a:gd name="connsiteY29" fmla="*/ 0 h 623645"/>
                <a:gd name="connsiteX30" fmla="*/ 84533 w 546444"/>
                <a:gd name="connsiteY30" fmla="*/ 0 h 623645"/>
                <a:gd name="connsiteX31" fmla="*/ 56499 w 546444"/>
                <a:gd name="connsiteY31" fmla="*/ 23290 h 623645"/>
                <a:gd name="connsiteX32" fmla="*/ 0 w 546444"/>
                <a:gd name="connsiteY32" fmla="*/ 73319 h 623645"/>
                <a:gd name="connsiteX33" fmla="*/ 22858 w 546444"/>
                <a:gd name="connsiteY33" fmla="*/ 187611 h 623645"/>
                <a:gd name="connsiteX34" fmla="*/ 156558 w 546444"/>
                <a:gd name="connsiteY34" fmla="*/ 301903 h 623645"/>
                <a:gd name="connsiteX35" fmla="*/ 154833 w 546444"/>
                <a:gd name="connsiteY35" fmla="*/ 401962 h 623645"/>
                <a:gd name="connsiteX36" fmla="*/ 154833 w 546444"/>
                <a:gd name="connsiteY36" fmla="*/ 476144 h 623645"/>
                <a:gd name="connsiteX37" fmla="*/ 105235 w 546444"/>
                <a:gd name="connsiteY37" fmla="*/ 446816 h 623645"/>
                <a:gd name="connsiteX38" fmla="*/ 57362 w 546444"/>
                <a:gd name="connsiteY38" fmla="*/ 467950 h 623645"/>
                <a:gd name="connsiteX39" fmla="*/ 45717 w 546444"/>
                <a:gd name="connsiteY39" fmla="*/ 543857 h 623645"/>
                <a:gd name="connsiteX40" fmla="*/ 95746 w 546444"/>
                <a:gd name="connsiteY40" fmla="*/ 579223 h 623645"/>
                <a:gd name="connsiteX41" fmla="*/ 163028 w 546444"/>
                <a:gd name="connsiteY41" fmla="*/ 531349 h 623645"/>
                <a:gd name="connsiteX42" fmla="*/ 165615 w 546444"/>
                <a:gd name="connsiteY42" fmla="*/ 513235 h 623645"/>
                <a:gd name="connsiteX43" fmla="*/ 169066 w 546444"/>
                <a:gd name="connsiteY43" fmla="*/ 518411 h 623645"/>
                <a:gd name="connsiteX44" fmla="*/ 328643 w 546444"/>
                <a:gd name="connsiteY44" fmla="*/ 623645 h 623645"/>
                <a:gd name="connsiteX45" fmla="*/ 496846 w 546444"/>
                <a:gd name="connsiteY45" fmla="*/ 422664 h 623645"/>
                <a:gd name="connsiteX46" fmla="*/ 506334 w 546444"/>
                <a:gd name="connsiteY46" fmla="*/ 423958 h 623645"/>
                <a:gd name="connsiteX47" fmla="*/ 546444 w 546444"/>
                <a:gd name="connsiteY47" fmla="*/ 383848 h 623645"/>
                <a:gd name="connsiteX48" fmla="*/ 506334 w 546444"/>
                <a:gd name="connsiteY48" fmla="*/ 343738 h 623645"/>
                <a:gd name="connsiteX49" fmla="*/ 239797 w 546444"/>
                <a:gd name="connsiteY49" fmla="*/ 44423 h 623645"/>
                <a:gd name="connsiteX50" fmla="*/ 224702 w 546444"/>
                <a:gd name="connsiteY50" fmla="*/ 28896 h 623645"/>
                <a:gd name="connsiteX51" fmla="*/ 229446 w 546444"/>
                <a:gd name="connsiteY51" fmla="*/ 18114 h 623645"/>
                <a:gd name="connsiteX52" fmla="*/ 240229 w 546444"/>
                <a:gd name="connsiteY52" fmla="*/ 13801 h 623645"/>
                <a:gd name="connsiteX53" fmla="*/ 251011 w 546444"/>
                <a:gd name="connsiteY53" fmla="*/ 18545 h 623645"/>
                <a:gd name="connsiteX54" fmla="*/ 255324 w 546444"/>
                <a:gd name="connsiteY54" fmla="*/ 29328 h 623645"/>
                <a:gd name="connsiteX55" fmla="*/ 239797 w 546444"/>
                <a:gd name="connsiteY55" fmla="*/ 44423 h 623645"/>
                <a:gd name="connsiteX56" fmla="*/ 74182 w 546444"/>
                <a:gd name="connsiteY56" fmla="*/ 18114 h 623645"/>
                <a:gd name="connsiteX57" fmla="*/ 84964 w 546444"/>
                <a:gd name="connsiteY57" fmla="*/ 13801 h 623645"/>
                <a:gd name="connsiteX58" fmla="*/ 100059 w 546444"/>
                <a:gd name="connsiteY58" fmla="*/ 29328 h 623645"/>
                <a:gd name="connsiteX59" fmla="*/ 84102 w 546444"/>
                <a:gd name="connsiteY59" fmla="*/ 44423 h 623645"/>
                <a:gd name="connsiteX60" fmla="*/ 69006 w 546444"/>
                <a:gd name="connsiteY60" fmla="*/ 28896 h 623645"/>
                <a:gd name="connsiteX61" fmla="*/ 73751 w 546444"/>
                <a:gd name="connsiteY61" fmla="*/ 18114 h 623645"/>
                <a:gd name="connsiteX62" fmla="*/ 149658 w 546444"/>
                <a:gd name="connsiteY62" fmla="*/ 530055 h 623645"/>
                <a:gd name="connsiteX63" fmla="*/ 95315 w 546444"/>
                <a:gd name="connsiteY63" fmla="*/ 566284 h 623645"/>
                <a:gd name="connsiteX64" fmla="*/ 58655 w 546444"/>
                <a:gd name="connsiteY64" fmla="*/ 539113 h 623645"/>
                <a:gd name="connsiteX65" fmla="*/ 67281 w 546444"/>
                <a:gd name="connsiteY65" fmla="*/ 478301 h 623645"/>
                <a:gd name="connsiteX66" fmla="*/ 101784 w 546444"/>
                <a:gd name="connsiteY66" fmla="*/ 461049 h 623645"/>
                <a:gd name="connsiteX67" fmla="*/ 104372 w 546444"/>
                <a:gd name="connsiteY67" fmla="*/ 461049 h 623645"/>
                <a:gd name="connsiteX68" fmla="*/ 153539 w 546444"/>
                <a:gd name="connsiteY68" fmla="*/ 496846 h 623645"/>
                <a:gd name="connsiteX69" fmla="*/ 149658 w 546444"/>
                <a:gd name="connsiteY69" fmla="*/ 530055 h 623645"/>
                <a:gd name="connsiteX70" fmla="*/ 66850 w 546444"/>
                <a:gd name="connsiteY70" fmla="*/ 230740 h 623645"/>
                <a:gd name="connsiteX71" fmla="*/ 162165 w 546444"/>
                <a:gd name="connsiteY71" fmla="*/ 246698 h 623645"/>
                <a:gd name="connsiteX72" fmla="*/ 263518 w 546444"/>
                <a:gd name="connsiteY72" fmla="*/ 222977 h 623645"/>
                <a:gd name="connsiteX73" fmla="*/ 162165 w 546444"/>
                <a:gd name="connsiteY73" fmla="*/ 288533 h 623645"/>
                <a:gd name="connsiteX74" fmla="*/ 66850 w 546444"/>
                <a:gd name="connsiteY74" fmla="*/ 230740 h 623645"/>
                <a:gd name="connsiteX75" fmla="*/ 506334 w 546444"/>
                <a:gd name="connsiteY75" fmla="*/ 411019 h 623645"/>
                <a:gd name="connsiteX76" fmla="*/ 501590 w 546444"/>
                <a:gd name="connsiteY76" fmla="*/ 410157 h 623645"/>
                <a:gd name="connsiteX77" fmla="*/ 501590 w 546444"/>
                <a:gd name="connsiteY77" fmla="*/ 408863 h 623645"/>
                <a:gd name="connsiteX78" fmla="*/ 490377 w 546444"/>
                <a:gd name="connsiteY78" fmla="*/ 405413 h 623645"/>
                <a:gd name="connsiteX79" fmla="*/ 479594 w 546444"/>
                <a:gd name="connsiteY79" fmla="*/ 384711 h 623645"/>
                <a:gd name="connsiteX80" fmla="*/ 505903 w 546444"/>
                <a:gd name="connsiteY80" fmla="*/ 358402 h 623645"/>
                <a:gd name="connsiteX81" fmla="*/ 532212 w 546444"/>
                <a:gd name="connsiteY81" fmla="*/ 384711 h 623645"/>
                <a:gd name="connsiteX82" fmla="*/ 505903 w 546444"/>
                <a:gd name="connsiteY82" fmla="*/ 411019 h 6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46444" h="623645">
                  <a:moveTo>
                    <a:pt x="506766" y="344169"/>
                  </a:moveTo>
                  <a:cubicBezTo>
                    <a:pt x="484770" y="344169"/>
                    <a:pt x="466656" y="362284"/>
                    <a:pt x="466656" y="384279"/>
                  </a:cubicBezTo>
                  <a:cubicBezTo>
                    <a:pt x="466656" y="398081"/>
                    <a:pt x="473988" y="410588"/>
                    <a:pt x="484770" y="417489"/>
                  </a:cubicBezTo>
                  <a:cubicBezTo>
                    <a:pt x="468381" y="462774"/>
                    <a:pt x="409294" y="610275"/>
                    <a:pt x="329506" y="610275"/>
                  </a:cubicBezTo>
                  <a:cubicBezTo>
                    <a:pt x="249717" y="610275"/>
                    <a:pt x="210901" y="555502"/>
                    <a:pt x="181142" y="511079"/>
                  </a:cubicBezTo>
                  <a:cubicBezTo>
                    <a:pt x="176829" y="504178"/>
                    <a:pt x="172516" y="497709"/>
                    <a:pt x="168203" y="492102"/>
                  </a:cubicBezTo>
                  <a:cubicBezTo>
                    <a:pt x="170360" y="461912"/>
                    <a:pt x="169497" y="431290"/>
                    <a:pt x="169066" y="401531"/>
                  </a:cubicBezTo>
                  <a:cubicBezTo>
                    <a:pt x="168203" y="368753"/>
                    <a:pt x="167772" y="334681"/>
                    <a:pt x="170791" y="301472"/>
                  </a:cubicBezTo>
                  <a:cubicBezTo>
                    <a:pt x="244110" y="295002"/>
                    <a:pt x="292846" y="205725"/>
                    <a:pt x="301903" y="187180"/>
                  </a:cubicBezTo>
                  <a:cubicBezTo>
                    <a:pt x="313117" y="165184"/>
                    <a:pt x="324761" y="119899"/>
                    <a:pt x="324761" y="72888"/>
                  </a:cubicBezTo>
                  <a:cubicBezTo>
                    <a:pt x="324761" y="40110"/>
                    <a:pt x="282064" y="26309"/>
                    <a:pt x="268262" y="22858"/>
                  </a:cubicBezTo>
                  <a:cubicBezTo>
                    <a:pt x="267400" y="17683"/>
                    <a:pt x="265243" y="12507"/>
                    <a:pt x="261362" y="8626"/>
                  </a:cubicBezTo>
                  <a:cubicBezTo>
                    <a:pt x="255755" y="3450"/>
                    <a:pt x="248423" y="0"/>
                    <a:pt x="240660" y="0"/>
                  </a:cubicBezTo>
                  <a:cubicBezTo>
                    <a:pt x="232897" y="0"/>
                    <a:pt x="225565" y="2588"/>
                    <a:pt x="219958" y="8195"/>
                  </a:cubicBezTo>
                  <a:cubicBezTo>
                    <a:pt x="214351" y="13370"/>
                    <a:pt x="211332" y="20702"/>
                    <a:pt x="210901" y="28465"/>
                  </a:cubicBezTo>
                  <a:cubicBezTo>
                    <a:pt x="210901" y="44423"/>
                    <a:pt x="223408" y="57793"/>
                    <a:pt x="239366" y="58224"/>
                  </a:cubicBezTo>
                  <a:lnTo>
                    <a:pt x="239366" y="58224"/>
                  </a:lnTo>
                  <a:cubicBezTo>
                    <a:pt x="239366" y="58224"/>
                    <a:pt x="239797" y="58224"/>
                    <a:pt x="240229" y="58224"/>
                  </a:cubicBezTo>
                  <a:cubicBezTo>
                    <a:pt x="253167" y="58224"/>
                    <a:pt x="263949" y="49598"/>
                    <a:pt x="267400" y="37522"/>
                  </a:cubicBezTo>
                  <a:cubicBezTo>
                    <a:pt x="280770" y="41404"/>
                    <a:pt x="310960" y="52186"/>
                    <a:pt x="310960" y="73319"/>
                  </a:cubicBezTo>
                  <a:cubicBezTo>
                    <a:pt x="310960" y="115586"/>
                    <a:pt x="300178" y="159146"/>
                    <a:pt x="289827" y="180711"/>
                  </a:cubicBezTo>
                  <a:cubicBezTo>
                    <a:pt x="267400" y="214351"/>
                    <a:pt x="222114" y="232897"/>
                    <a:pt x="162596" y="232897"/>
                  </a:cubicBezTo>
                  <a:cubicBezTo>
                    <a:pt x="89708" y="232897"/>
                    <a:pt x="53911" y="218233"/>
                    <a:pt x="35366" y="181142"/>
                  </a:cubicBezTo>
                  <a:cubicBezTo>
                    <a:pt x="24584" y="159577"/>
                    <a:pt x="13801" y="116017"/>
                    <a:pt x="13801" y="73319"/>
                  </a:cubicBezTo>
                  <a:cubicBezTo>
                    <a:pt x="13801" y="52186"/>
                    <a:pt x="43992" y="41404"/>
                    <a:pt x="57362" y="37522"/>
                  </a:cubicBezTo>
                  <a:cubicBezTo>
                    <a:pt x="60812" y="49167"/>
                    <a:pt x="71163" y="57793"/>
                    <a:pt x="84102" y="58224"/>
                  </a:cubicBezTo>
                  <a:lnTo>
                    <a:pt x="84102" y="58224"/>
                  </a:lnTo>
                  <a:cubicBezTo>
                    <a:pt x="84102" y="58224"/>
                    <a:pt x="84533" y="58224"/>
                    <a:pt x="84964" y="58224"/>
                  </a:cubicBezTo>
                  <a:cubicBezTo>
                    <a:pt x="100491" y="58224"/>
                    <a:pt x="113429" y="45717"/>
                    <a:pt x="113861" y="29759"/>
                  </a:cubicBezTo>
                  <a:cubicBezTo>
                    <a:pt x="113861" y="13801"/>
                    <a:pt x="101353" y="0"/>
                    <a:pt x="85395" y="0"/>
                  </a:cubicBezTo>
                  <a:cubicBezTo>
                    <a:pt x="85395" y="0"/>
                    <a:pt x="84964" y="0"/>
                    <a:pt x="84533" y="0"/>
                  </a:cubicBezTo>
                  <a:cubicBezTo>
                    <a:pt x="70732" y="0"/>
                    <a:pt x="59518" y="9920"/>
                    <a:pt x="56499" y="23290"/>
                  </a:cubicBezTo>
                  <a:cubicBezTo>
                    <a:pt x="42698" y="26740"/>
                    <a:pt x="0" y="40541"/>
                    <a:pt x="0" y="73319"/>
                  </a:cubicBezTo>
                  <a:cubicBezTo>
                    <a:pt x="0" y="120330"/>
                    <a:pt x="12076" y="165184"/>
                    <a:pt x="22858" y="187611"/>
                  </a:cubicBezTo>
                  <a:cubicBezTo>
                    <a:pt x="32347" y="206157"/>
                    <a:pt x="81945" y="297590"/>
                    <a:pt x="156558" y="301903"/>
                  </a:cubicBezTo>
                  <a:cubicBezTo>
                    <a:pt x="153539" y="335544"/>
                    <a:pt x="153971" y="369184"/>
                    <a:pt x="154833" y="401962"/>
                  </a:cubicBezTo>
                  <a:cubicBezTo>
                    <a:pt x="155264" y="426546"/>
                    <a:pt x="156127" y="451561"/>
                    <a:pt x="154833" y="476144"/>
                  </a:cubicBezTo>
                  <a:cubicBezTo>
                    <a:pt x="138444" y="458030"/>
                    <a:pt x="121624" y="448110"/>
                    <a:pt x="105235" y="446816"/>
                  </a:cubicBezTo>
                  <a:cubicBezTo>
                    <a:pt x="88846" y="445523"/>
                    <a:pt x="72457" y="452855"/>
                    <a:pt x="57362" y="467950"/>
                  </a:cubicBezTo>
                  <a:cubicBezTo>
                    <a:pt x="35797" y="489514"/>
                    <a:pt x="36228" y="521430"/>
                    <a:pt x="45717" y="543857"/>
                  </a:cubicBezTo>
                  <a:cubicBezTo>
                    <a:pt x="55636" y="566284"/>
                    <a:pt x="74613" y="580085"/>
                    <a:pt x="95746" y="579223"/>
                  </a:cubicBezTo>
                  <a:cubicBezTo>
                    <a:pt x="150952" y="577497"/>
                    <a:pt x="161302" y="542132"/>
                    <a:pt x="163028" y="531349"/>
                  </a:cubicBezTo>
                  <a:cubicBezTo>
                    <a:pt x="163890" y="525311"/>
                    <a:pt x="164753" y="519273"/>
                    <a:pt x="165615" y="513235"/>
                  </a:cubicBezTo>
                  <a:cubicBezTo>
                    <a:pt x="166909" y="514960"/>
                    <a:pt x="167772" y="516685"/>
                    <a:pt x="169066" y="518411"/>
                  </a:cubicBezTo>
                  <a:cubicBezTo>
                    <a:pt x="198393" y="562833"/>
                    <a:pt x="238935" y="623645"/>
                    <a:pt x="328643" y="623645"/>
                  </a:cubicBezTo>
                  <a:cubicBezTo>
                    <a:pt x="418351" y="623645"/>
                    <a:pt x="479594" y="470969"/>
                    <a:pt x="496846" y="422664"/>
                  </a:cubicBezTo>
                  <a:cubicBezTo>
                    <a:pt x="499865" y="423527"/>
                    <a:pt x="503315" y="423958"/>
                    <a:pt x="506334" y="423958"/>
                  </a:cubicBezTo>
                  <a:cubicBezTo>
                    <a:pt x="528330" y="423958"/>
                    <a:pt x="546444" y="405844"/>
                    <a:pt x="546444" y="383848"/>
                  </a:cubicBezTo>
                  <a:cubicBezTo>
                    <a:pt x="546444" y="361852"/>
                    <a:pt x="528330" y="343738"/>
                    <a:pt x="506334" y="343738"/>
                  </a:cubicBezTo>
                  <a:close/>
                  <a:moveTo>
                    <a:pt x="239797" y="44423"/>
                  </a:moveTo>
                  <a:cubicBezTo>
                    <a:pt x="231171" y="44423"/>
                    <a:pt x="224702" y="37091"/>
                    <a:pt x="224702" y="28896"/>
                  </a:cubicBezTo>
                  <a:cubicBezTo>
                    <a:pt x="224702" y="24584"/>
                    <a:pt x="226427" y="21133"/>
                    <a:pt x="229446" y="18114"/>
                  </a:cubicBezTo>
                  <a:cubicBezTo>
                    <a:pt x="232465" y="15095"/>
                    <a:pt x="236347" y="13801"/>
                    <a:pt x="240229" y="13801"/>
                  </a:cubicBezTo>
                  <a:cubicBezTo>
                    <a:pt x="244541" y="13801"/>
                    <a:pt x="247992" y="15526"/>
                    <a:pt x="251011" y="18545"/>
                  </a:cubicBezTo>
                  <a:cubicBezTo>
                    <a:pt x="254030" y="21565"/>
                    <a:pt x="255324" y="25446"/>
                    <a:pt x="255324" y="29328"/>
                  </a:cubicBezTo>
                  <a:cubicBezTo>
                    <a:pt x="255324" y="37954"/>
                    <a:pt x="247992" y="44854"/>
                    <a:pt x="239797" y="44423"/>
                  </a:cubicBezTo>
                  <a:close/>
                  <a:moveTo>
                    <a:pt x="74182" y="18114"/>
                  </a:moveTo>
                  <a:cubicBezTo>
                    <a:pt x="77201" y="15095"/>
                    <a:pt x="81083" y="13801"/>
                    <a:pt x="84964" y="13801"/>
                  </a:cubicBezTo>
                  <a:cubicBezTo>
                    <a:pt x="93590" y="13801"/>
                    <a:pt x="100059" y="21133"/>
                    <a:pt x="100059" y="29328"/>
                  </a:cubicBezTo>
                  <a:cubicBezTo>
                    <a:pt x="100059" y="37954"/>
                    <a:pt x="92727" y="44854"/>
                    <a:pt x="84102" y="44423"/>
                  </a:cubicBezTo>
                  <a:cubicBezTo>
                    <a:pt x="75476" y="44423"/>
                    <a:pt x="69006" y="37091"/>
                    <a:pt x="69006" y="28896"/>
                  </a:cubicBezTo>
                  <a:cubicBezTo>
                    <a:pt x="69006" y="24584"/>
                    <a:pt x="70732" y="21133"/>
                    <a:pt x="73751" y="18114"/>
                  </a:cubicBezTo>
                  <a:close/>
                  <a:moveTo>
                    <a:pt x="149658" y="530055"/>
                  </a:moveTo>
                  <a:cubicBezTo>
                    <a:pt x="148364" y="538250"/>
                    <a:pt x="140169" y="564990"/>
                    <a:pt x="95315" y="566284"/>
                  </a:cubicBezTo>
                  <a:cubicBezTo>
                    <a:pt x="80220" y="567146"/>
                    <a:pt x="65987" y="556795"/>
                    <a:pt x="58655" y="539113"/>
                  </a:cubicBezTo>
                  <a:cubicBezTo>
                    <a:pt x="50892" y="520998"/>
                    <a:pt x="50461" y="495121"/>
                    <a:pt x="67281" y="478301"/>
                  </a:cubicBezTo>
                  <a:cubicBezTo>
                    <a:pt x="78926" y="466656"/>
                    <a:pt x="90571" y="461049"/>
                    <a:pt x="101784" y="461049"/>
                  </a:cubicBezTo>
                  <a:cubicBezTo>
                    <a:pt x="102647" y="461049"/>
                    <a:pt x="103510" y="461049"/>
                    <a:pt x="104372" y="461049"/>
                  </a:cubicBezTo>
                  <a:cubicBezTo>
                    <a:pt x="119899" y="462343"/>
                    <a:pt x="136719" y="474419"/>
                    <a:pt x="153539" y="496846"/>
                  </a:cubicBezTo>
                  <a:cubicBezTo>
                    <a:pt x="152677" y="508060"/>
                    <a:pt x="151383" y="519273"/>
                    <a:pt x="149658" y="530055"/>
                  </a:cubicBezTo>
                  <a:close/>
                  <a:moveTo>
                    <a:pt x="66850" y="230740"/>
                  </a:moveTo>
                  <a:cubicBezTo>
                    <a:pt x="94021" y="244110"/>
                    <a:pt x="128093" y="246698"/>
                    <a:pt x="162165" y="246698"/>
                  </a:cubicBezTo>
                  <a:cubicBezTo>
                    <a:pt x="202706" y="246698"/>
                    <a:pt x="237210" y="238503"/>
                    <a:pt x="263518" y="222977"/>
                  </a:cubicBezTo>
                  <a:cubicBezTo>
                    <a:pt x="237210" y="258343"/>
                    <a:pt x="201412" y="288533"/>
                    <a:pt x="162165" y="288533"/>
                  </a:cubicBezTo>
                  <a:cubicBezTo>
                    <a:pt x="125937" y="288533"/>
                    <a:pt x="92296" y="262656"/>
                    <a:pt x="66850" y="230740"/>
                  </a:cubicBezTo>
                  <a:close/>
                  <a:moveTo>
                    <a:pt x="506334" y="411019"/>
                  </a:moveTo>
                  <a:cubicBezTo>
                    <a:pt x="506334" y="411019"/>
                    <a:pt x="502884" y="410157"/>
                    <a:pt x="501590" y="410157"/>
                  </a:cubicBezTo>
                  <a:cubicBezTo>
                    <a:pt x="501590" y="410157"/>
                    <a:pt x="501590" y="409294"/>
                    <a:pt x="501590" y="408863"/>
                  </a:cubicBezTo>
                  <a:lnTo>
                    <a:pt x="490377" y="405413"/>
                  </a:lnTo>
                  <a:cubicBezTo>
                    <a:pt x="483907" y="400668"/>
                    <a:pt x="479594" y="393336"/>
                    <a:pt x="479594" y="384711"/>
                  </a:cubicBezTo>
                  <a:cubicBezTo>
                    <a:pt x="479594" y="370047"/>
                    <a:pt x="491671" y="358402"/>
                    <a:pt x="505903" y="358402"/>
                  </a:cubicBezTo>
                  <a:cubicBezTo>
                    <a:pt x="520136" y="358402"/>
                    <a:pt x="532212" y="370478"/>
                    <a:pt x="532212" y="384711"/>
                  </a:cubicBezTo>
                  <a:cubicBezTo>
                    <a:pt x="532212" y="398943"/>
                    <a:pt x="520136" y="411019"/>
                    <a:pt x="505903" y="411019"/>
                  </a:cubicBezTo>
                  <a:close/>
                </a:path>
              </a:pathLst>
            </a:custGeom>
            <a:solidFill>
              <a:schemeClr val="bg2">
                <a:lumMod val="75000"/>
              </a:schemeClr>
            </a:solidFill>
            <a:ln w="1270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65" name="Group 64">
            <a:extLst>
              <a:ext uri="{FF2B5EF4-FFF2-40B4-BE49-F238E27FC236}">
                <a16:creationId xmlns:a16="http://schemas.microsoft.com/office/drawing/2014/main" id="{5534826A-9F81-4888-B1E0-A6C242410B2D}"/>
              </a:ext>
            </a:extLst>
          </p:cNvPr>
          <p:cNvGrpSpPr/>
          <p:nvPr/>
        </p:nvGrpSpPr>
        <p:grpSpPr>
          <a:xfrm>
            <a:off x="4049989" y="3240971"/>
            <a:ext cx="7491055" cy="1658854"/>
            <a:chOff x="4049989" y="3355271"/>
            <a:chExt cx="7491055" cy="1658854"/>
          </a:xfrm>
        </p:grpSpPr>
        <p:pic>
          <p:nvPicPr>
            <p:cNvPr id="66" name="Picture 65" descr="Shape&#10;&#10;Description automatically generated">
              <a:extLst>
                <a:ext uri="{FF2B5EF4-FFF2-40B4-BE49-F238E27FC236}">
                  <a16:creationId xmlns:a16="http://schemas.microsoft.com/office/drawing/2014/main" id="{1FC79AF3-1DF0-4A23-8214-9A3FB47D62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9989" y="3355271"/>
              <a:ext cx="4029601" cy="1658854"/>
            </a:xfrm>
            <a:prstGeom prst="rect">
              <a:avLst/>
            </a:prstGeom>
          </p:spPr>
        </p:pic>
        <p:grpSp>
          <p:nvGrpSpPr>
            <p:cNvPr id="67" name="Group 66">
              <a:extLst>
                <a:ext uri="{FF2B5EF4-FFF2-40B4-BE49-F238E27FC236}">
                  <a16:creationId xmlns:a16="http://schemas.microsoft.com/office/drawing/2014/main" id="{ECF8AFCC-ACCC-4224-83AD-35F394CAFEBD}"/>
                </a:ext>
              </a:extLst>
            </p:cNvPr>
            <p:cNvGrpSpPr/>
            <p:nvPr/>
          </p:nvGrpSpPr>
          <p:grpSpPr>
            <a:xfrm>
              <a:off x="8103871" y="3668219"/>
              <a:ext cx="3437173" cy="784443"/>
              <a:chOff x="6519560" y="4104443"/>
              <a:chExt cx="3437173" cy="784443"/>
            </a:xfrm>
          </p:grpSpPr>
          <p:sp>
            <p:nvSpPr>
              <p:cNvPr id="68" name="Appoint Excellent Practitioners">
                <a:extLst>
                  <a:ext uri="{FF2B5EF4-FFF2-40B4-BE49-F238E27FC236}">
                    <a16:creationId xmlns:a16="http://schemas.microsoft.com/office/drawing/2014/main" id="{9A9222D8-0BAD-4AF9-B9F2-57F69C919B71}"/>
                  </a:ext>
                </a:extLst>
              </p:cNvPr>
              <p:cNvSpPr/>
              <p:nvPr/>
            </p:nvSpPr>
            <p:spPr>
              <a:xfrm>
                <a:off x="6519560" y="4104443"/>
                <a:ext cx="3025483" cy="60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Set, Communicate &amp;</a:t>
                </a:r>
              </a:p>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Achieve Buy-In to Expectations</a:t>
                </a:r>
              </a:p>
            </p:txBody>
          </p:sp>
          <p:cxnSp>
            <p:nvCxnSpPr>
              <p:cNvPr id="69" name="Straight Connector 68">
                <a:extLst>
                  <a:ext uri="{FF2B5EF4-FFF2-40B4-BE49-F238E27FC236}">
                    <a16:creationId xmlns:a16="http://schemas.microsoft.com/office/drawing/2014/main" id="{826009DC-69BE-41B4-9824-F1F98D7A8EBF}"/>
                  </a:ext>
                </a:extLst>
              </p:cNvPr>
              <p:cNvCxnSpPr>
                <a:cxnSpLocks/>
              </p:cNvCxnSpPr>
              <p:nvPr/>
            </p:nvCxnSpPr>
            <p:spPr>
              <a:xfrm>
                <a:off x="6556421" y="4706006"/>
                <a:ext cx="3005868"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A1125355-0A3D-44F4-BDBA-5BF6594704D5}"/>
                  </a:ext>
                </a:extLst>
              </p:cNvPr>
              <p:cNvSpPr/>
              <p:nvPr/>
            </p:nvSpPr>
            <p:spPr>
              <a:xfrm rot="13500000">
                <a:off x="9590973" y="4523126"/>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71" name="Group 70">
                <a:extLst>
                  <a:ext uri="{FF2B5EF4-FFF2-40B4-BE49-F238E27FC236}">
                    <a16:creationId xmlns:a16="http://schemas.microsoft.com/office/drawing/2014/main" id="{1B4CB959-0B05-4F46-A68A-9BC944946A96}"/>
                  </a:ext>
                </a:extLst>
              </p:cNvPr>
              <p:cNvGrpSpPr/>
              <p:nvPr/>
            </p:nvGrpSpPr>
            <p:grpSpPr>
              <a:xfrm>
                <a:off x="9644434" y="4572059"/>
                <a:ext cx="267894" cy="267894"/>
                <a:chOff x="11238842" y="3926405"/>
                <a:chExt cx="382512" cy="382512"/>
              </a:xfrm>
              <a:solidFill>
                <a:schemeClr val="bg2">
                  <a:lumMod val="75000"/>
                </a:schemeClr>
              </a:solidFill>
            </p:grpSpPr>
            <p:sp>
              <p:nvSpPr>
                <p:cNvPr id="72" name="Freeform: Shape 71">
                  <a:extLst>
                    <a:ext uri="{FF2B5EF4-FFF2-40B4-BE49-F238E27FC236}">
                      <a16:creationId xmlns:a16="http://schemas.microsoft.com/office/drawing/2014/main" id="{EFC4D3BC-AE17-441F-8534-F6BD0D0507E1}"/>
                    </a:ext>
                  </a:extLst>
                </p:cNvPr>
                <p:cNvSpPr/>
                <p:nvPr/>
              </p:nvSpPr>
              <p:spPr>
                <a:xfrm>
                  <a:off x="11238842" y="3926405"/>
                  <a:ext cx="382512" cy="382512"/>
                </a:xfrm>
                <a:custGeom>
                  <a:avLst/>
                  <a:gdLst>
                    <a:gd name="connsiteX0" fmla="*/ 191256 w 382512"/>
                    <a:gd name="connsiteY0" fmla="*/ 382513 h 382512"/>
                    <a:gd name="connsiteX1" fmla="*/ 0 w 382512"/>
                    <a:gd name="connsiteY1" fmla="*/ 191256 h 382512"/>
                    <a:gd name="connsiteX2" fmla="*/ 191256 w 382512"/>
                    <a:gd name="connsiteY2" fmla="*/ 0 h 382512"/>
                    <a:gd name="connsiteX3" fmla="*/ 382513 w 382512"/>
                    <a:gd name="connsiteY3" fmla="*/ 191256 h 382512"/>
                    <a:gd name="connsiteX4" fmla="*/ 191256 w 382512"/>
                    <a:gd name="connsiteY4" fmla="*/ 382513 h 382512"/>
                    <a:gd name="connsiteX5" fmla="*/ 191256 w 382512"/>
                    <a:gd name="connsiteY5" fmla="*/ 12830 h 382512"/>
                    <a:gd name="connsiteX6" fmla="*/ 12830 w 382512"/>
                    <a:gd name="connsiteY6" fmla="*/ 191256 h 382512"/>
                    <a:gd name="connsiteX7" fmla="*/ 191256 w 382512"/>
                    <a:gd name="connsiteY7" fmla="*/ 369683 h 382512"/>
                    <a:gd name="connsiteX8" fmla="*/ 369683 w 382512"/>
                    <a:gd name="connsiteY8" fmla="*/ 191256 h 382512"/>
                    <a:gd name="connsiteX9" fmla="*/ 191256 w 382512"/>
                    <a:gd name="connsiteY9" fmla="*/ 12830 h 38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512" h="382512">
                      <a:moveTo>
                        <a:pt x="191256" y="382513"/>
                      </a:moveTo>
                      <a:cubicBezTo>
                        <a:pt x="85768" y="382513"/>
                        <a:pt x="0" y="296744"/>
                        <a:pt x="0" y="191256"/>
                      </a:cubicBezTo>
                      <a:cubicBezTo>
                        <a:pt x="0" y="85768"/>
                        <a:pt x="85768" y="0"/>
                        <a:pt x="191256" y="0"/>
                      </a:cubicBezTo>
                      <a:cubicBezTo>
                        <a:pt x="296744" y="0"/>
                        <a:pt x="382513" y="85768"/>
                        <a:pt x="382513" y="191256"/>
                      </a:cubicBezTo>
                      <a:cubicBezTo>
                        <a:pt x="382513" y="296744"/>
                        <a:pt x="296744" y="382513"/>
                        <a:pt x="191256" y="382513"/>
                      </a:cubicBezTo>
                      <a:close/>
                      <a:moveTo>
                        <a:pt x="191256" y="12830"/>
                      </a:moveTo>
                      <a:cubicBezTo>
                        <a:pt x="92896" y="12830"/>
                        <a:pt x="12830" y="92896"/>
                        <a:pt x="12830" y="191256"/>
                      </a:cubicBezTo>
                      <a:cubicBezTo>
                        <a:pt x="12830" y="289617"/>
                        <a:pt x="92896" y="369683"/>
                        <a:pt x="191256" y="369683"/>
                      </a:cubicBezTo>
                      <a:cubicBezTo>
                        <a:pt x="289617" y="369683"/>
                        <a:pt x="369683" y="289617"/>
                        <a:pt x="369683" y="191256"/>
                      </a:cubicBezTo>
                      <a:cubicBezTo>
                        <a:pt x="369683" y="92896"/>
                        <a:pt x="289854" y="12830"/>
                        <a:pt x="19125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73" name="Freeform: Shape 72">
                  <a:extLst>
                    <a:ext uri="{FF2B5EF4-FFF2-40B4-BE49-F238E27FC236}">
                      <a16:creationId xmlns:a16="http://schemas.microsoft.com/office/drawing/2014/main" id="{A69D1B4B-7DE5-40C8-8E88-C6B65AAF766B}"/>
                    </a:ext>
                  </a:extLst>
                </p:cNvPr>
                <p:cNvSpPr/>
                <p:nvPr/>
              </p:nvSpPr>
              <p:spPr>
                <a:xfrm>
                  <a:off x="11281132" y="3968695"/>
                  <a:ext cx="297932" cy="297932"/>
                </a:xfrm>
                <a:custGeom>
                  <a:avLst/>
                  <a:gdLst>
                    <a:gd name="connsiteX0" fmla="*/ 148966 w 297932"/>
                    <a:gd name="connsiteY0" fmla="*/ 297932 h 297932"/>
                    <a:gd name="connsiteX1" fmla="*/ 0 w 297932"/>
                    <a:gd name="connsiteY1" fmla="*/ 148966 h 297932"/>
                    <a:gd name="connsiteX2" fmla="*/ 148966 w 297932"/>
                    <a:gd name="connsiteY2" fmla="*/ 0 h 297932"/>
                    <a:gd name="connsiteX3" fmla="*/ 297932 w 297932"/>
                    <a:gd name="connsiteY3" fmla="*/ 148966 h 297932"/>
                    <a:gd name="connsiteX4" fmla="*/ 148966 w 297932"/>
                    <a:gd name="connsiteY4" fmla="*/ 297932 h 297932"/>
                    <a:gd name="connsiteX5" fmla="*/ 148966 w 297932"/>
                    <a:gd name="connsiteY5" fmla="*/ 12830 h 297932"/>
                    <a:gd name="connsiteX6" fmla="*/ 12830 w 297932"/>
                    <a:gd name="connsiteY6" fmla="*/ 148966 h 297932"/>
                    <a:gd name="connsiteX7" fmla="*/ 148966 w 297932"/>
                    <a:gd name="connsiteY7" fmla="*/ 285103 h 297932"/>
                    <a:gd name="connsiteX8" fmla="*/ 285103 w 297932"/>
                    <a:gd name="connsiteY8" fmla="*/ 148966 h 297932"/>
                    <a:gd name="connsiteX9" fmla="*/ 148966 w 297932"/>
                    <a:gd name="connsiteY9" fmla="*/ 12830 h 2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932" h="297932">
                      <a:moveTo>
                        <a:pt x="148966" y="297932"/>
                      </a:moveTo>
                      <a:cubicBezTo>
                        <a:pt x="66762" y="297932"/>
                        <a:pt x="0" y="231171"/>
                        <a:pt x="0" y="148966"/>
                      </a:cubicBezTo>
                      <a:cubicBezTo>
                        <a:pt x="0" y="66762"/>
                        <a:pt x="66999" y="0"/>
                        <a:pt x="148966" y="0"/>
                      </a:cubicBezTo>
                      <a:cubicBezTo>
                        <a:pt x="230933" y="0"/>
                        <a:pt x="297932" y="66762"/>
                        <a:pt x="297932" y="148966"/>
                      </a:cubicBezTo>
                      <a:cubicBezTo>
                        <a:pt x="297932" y="231171"/>
                        <a:pt x="231171" y="297932"/>
                        <a:pt x="148966" y="297932"/>
                      </a:cubicBezTo>
                      <a:close/>
                      <a:moveTo>
                        <a:pt x="148966" y="12830"/>
                      </a:moveTo>
                      <a:cubicBezTo>
                        <a:pt x="73889" y="12830"/>
                        <a:pt x="12830" y="73889"/>
                        <a:pt x="12830" y="148966"/>
                      </a:cubicBezTo>
                      <a:cubicBezTo>
                        <a:pt x="12830" y="224043"/>
                        <a:pt x="73889" y="285103"/>
                        <a:pt x="148966" y="285103"/>
                      </a:cubicBezTo>
                      <a:cubicBezTo>
                        <a:pt x="224043" y="285103"/>
                        <a:pt x="285103" y="224043"/>
                        <a:pt x="285103" y="148966"/>
                      </a:cubicBezTo>
                      <a:cubicBezTo>
                        <a:pt x="285103" y="73889"/>
                        <a:pt x="224043" y="12830"/>
                        <a:pt x="14896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74" name="Freeform: Shape 73">
                  <a:extLst>
                    <a:ext uri="{FF2B5EF4-FFF2-40B4-BE49-F238E27FC236}">
                      <a16:creationId xmlns:a16="http://schemas.microsoft.com/office/drawing/2014/main" id="{6A63E47D-F648-4AF1-9DCE-B58632DBDBAD}"/>
                    </a:ext>
                  </a:extLst>
                </p:cNvPr>
                <p:cNvSpPr/>
                <p:nvPr/>
              </p:nvSpPr>
              <p:spPr>
                <a:xfrm>
                  <a:off x="11350417" y="4051853"/>
                  <a:ext cx="159982" cy="132332"/>
                </a:xfrm>
                <a:custGeom>
                  <a:avLst/>
                  <a:gdLst>
                    <a:gd name="connsiteX0" fmla="*/ 55448 w 159982"/>
                    <a:gd name="connsiteY0" fmla="*/ 131857 h 132332"/>
                    <a:gd name="connsiteX1" fmla="*/ 51171 w 159982"/>
                    <a:gd name="connsiteY1" fmla="*/ 130194 h 132332"/>
                    <a:gd name="connsiteX2" fmla="*/ 1991 w 159982"/>
                    <a:gd name="connsiteY2" fmla="*/ 84340 h 132332"/>
                    <a:gd name="connsiteX3" fmla="*/ 1753 w 159982"/>
                    <a:gd name="connsiteY3" fmla="*/ 75312 h 132332"/>
                    <a:gd name="connsiteX4" fmla="*/ 10782 w 159982"/>
                    <a:gd name="connsiteY4" fmla="*/ 75074 h 132332"/>
                    <a:gd name="connsiteX5" fmla="*/ 54972 w 159982"/>
                    <a:gd name="connsiteY5" fmla="*/ 116414 h 132332"/>
                    <a:gd name="connsiteX6" fmla="*/ 148581 w 159982"/>
                    <a:gd name="connsiteY6" fmla="*/ 2373 h 132332"/>
                    <a:gd name="connsiteX7" fmla="*/ 157609 w 159982"/>
                    <a:gd name="connsiteY7" fmla="*/ 1422 h 132332"/>
                    <a:gd name="connsiteX8" fmla="*/ 158560 w 159982"/>
                    <a:gd name="connsiteY8" fmla="*/ 10451 h 132332"/>
                    <a:gd name="connsiteX9" fmla="*/ 60674 w 159982"/>
                    <a:gd name="connsiteY9" fmla="*/ 129956 h 132332"/>
                    <a:gd name="connsiteX10" fmla="*/ 56160 w 159982"/>
                    <a:gd name="connsiteY10" fmla="*/ 132332 h 132332"/>
                    <a:gd name="connsiteX11" fmla="*/ 55685 w 159982"/>
                    <a:gd name="connsiteY11" fmla="*/ 132332 h 1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82" h="132332">
                      <a:moveTo>
                        <a:pt x="55448" y="131857"/>
                      </a:moveTo>
                      <a:cubicBezTo>
                        <a:pt x="53785" y="131857"/>
                        <a:pt x="52359" y="131144"/>
                        <a:pt x="51171" y="130194"/>
                      </a:cubicBezTo>
                      <a:lnTo>
                        <a:pt x="1991" y="84340"/>
                      </a:lnTo>
                      <a:cubicBezTo>
                        <a:pt x="-623" y="81964"/>
                        <a:pt x="-623" y="77925"/>
                        <a:pt x="1753" y="75312"/>
                      </a:cubicBezTo>
                      <a:cubicBezTo>
                        <a:pt x="4129" y="72698"/>
                        <a:pt x="8168" y="72460"/>
                        <a:pt x="10782" y="75074"/>
                      </a:cubicBezTo>
                      <a:lnTo>
                        <a:pt x="54972" y="116414"/>
                      </a:lnTo>
                      <a:lnTo>
                        <a:pt x="148581" y="2373"/>
                      </a:lnTo>
                      <a:cubicBezTo>
                        <a:pt x="150719" y="-478"/>
                        <a:pt x="154758" y="-716"/>
                        <a:pt x="157609" y="1422"/>
                      </a:cubicBezTo>
                      <a:cubicBezTo>
                        <a:pt x="160460" y="3561"/>
                        <a:pt x="160698" y="7600"/>
                        <a:pt x="158560" y="10451"/>
                      </a:cubicBezTo>
                      <a:lnTo>
                        <a:pt x="60674" y="129956"/>
                      </a:lnTo>
                      <a:cubicBezTo>
                        <a:pt x="59487" y="131382"/>
                        <a:pt x="57823" y="132094"/>
                        <a:pt x="56160" y="132332"/>
                      </a:cubicBezTo>
                      <a:cubicBezTo>
                        <a:pt x="56160" y="132332"/>
                        <a:pt x="55923" y="132332"/>
                        <a:pt x="55685" y="132332"/>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grpSp>
        <p:nvGrpSpPr>
          <p:cNvPr id="75" name="Group 74">
            <a:extLst>
              <a:ext uri="{FF2B5EF4-FFF2-40B4-BE49-F238E27FC236}">
                <a16:creationId xmlns:a16="http://schemas.microsoft.com/office/drawing/2014/main" id="{1EDEC71D-3B62-42EC-A457-55ED565BDA7D}"/>
              </a:ext>
            </a:extLst>
          </p:cNvPr>
          <p:cNvGrpSpPr/>
          <p:nvPr/>
        </p:nvGrpSpPr>
        <p:grpSpPr>
          <a:xfrm>
            <a:off x="4502563" y="2651355"/>
            <a:ext cx="6214921" cy="1379969"/>
            <a:chOff x="4502563" y="2765655"/>
            <a:chExt cx="6214921" cy="1379969"/>
          </a:xfrm>
        </p:grpSpPr>
        <p:pic>
          <p:nvPicPr>
            <p:cNvPr id="76" name="Picture 75" descr="A picture containing text, businesscard, vector graphics&#10;&#10;Description automatically generated">
              <a:extLst>
                <a:ext uri="{FF2B5EF4-FFF2-40B4-BE49-F238E27FC236}">
                  <a16:creationId xmlns:a16="http://schemas.microsoft.com/office/drawing/2014/main" id="{E21894E7-C526-4C98-979A-F74E4B1ED4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2563" y="2765655"/>
              <a:ext cx="3124453" cy="1379969"/>
            </a:xfrm>
            <a:prstGeom prst="rect">
              <a:avLst/>
            </a:prstGeom>
          </p:spPr>
        </p:pic>
        <p:grpSp>
          <p:nvGrpSpPr>
            <p:cNvPr id="77" name="Group 76">
              <a:extLst>
                <a:ext uri="{FF2B5EF4-FFF2-40B4-BE49-F238E27FC236}">
                  <a16:creationId xmlns:a16="http://schemas.microsoft.com/office/drawing/2014/main" id="{532BAD39-5520-44F0-9EA8-FA1ED31EFAA5}"/>
                </a:ext>
              </a:extLst>
            </p:cNvPr>
            <p:cNvGrpSpPr/>
            <p:nvPr/>
          </p:nvGrpSpPr>
          <p:grpSpPr>
            <a:xfrm>
              <a:off x="7698627" y="2969559"/>
              <a:ext cx="3018857" cy="786267"/>
              <a:chOff x="6114316" y="3405783"/>
              <a:chExt cx="3018857" cy="786267"/>
            </a:xfrm>
          </p:grpSpPr>
          <p:sp>
            <p:nvSpPr>
              <p:cNvPr id="78" name="Appoint Excellent Practitioners">
                <a:extLst>
                  <a:ext uri="{FF2B5EF4-FFF2-40B4-BE49-F238E27FC236}">
                    <a16:creationId xmlns:a16="http://schemas.microsoft.com/office/drawing/2014/main" id="{BF5F3EAB-BA99-4BA9-B1A6-41E363C01E17}"/>
                  </a:ext>
                </a:extLst>
              </p:cNvPr>
              <p:cNvSpPr/>
              <p:nvPr/>
            </p:nvSpPr>
            <p:spPr>
              <a:xfrm>
                <a:off x="6114316" y="3405783"/>
                <a:ext cx="2242697" cy="55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Measure Performance</a:t>
                </a:r>
                <a:b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b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Against Expectations</a:t>
                </a:r>
              </a:p>
            </p:txBody>
          </p:sp>
          <p:cxnSp>
            <p:nvCxnSpPr>
              <p:cNvPr id="79" name="Straight Connector 78">
                <a:extLst>
                  <a:ext uri="{FF2B5EF4-FFF2-40B4-BE49-F238E27FC236}">
                    <a16:creationId xmlns:a16="http://schemas.microsoft.com/office/drawing/2014/main" id="{55F1C098-0A96-4770-BC7A-076AF1E28838}"/>
                  </a:ext>
                </a:extLst>
              </p:cNvPr>
              <p:cNvCxnSpPr>
                <a:cxnSpLocks/>
              </p:cNvCxnSpPr>
              <p:nvPr/>
            </p:nvCxnSpPr>
            <p:spPr>
              <a:xfrm>
                <a:off x="6192371" y="4009170"/>
                <a:ext cx="247501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D92AB325-FE3A-47C6-A11A-41DCAC9C1996}"/>
                  </a:ext>
                </a:extLst>
              </p:cNvPr>
              <p:cNvSpPr/>
              <p:nvPr/>
            </p:nvSpPr>
            <p:spPr>
              <a:xfrm rot="13500000">
                <a:off x="8767413" y="382629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81" name="Group 80">
                <a:extLst>
                  <a:ext uri="{FF2B5EF4-FFF2-40B4-BE49-F238E27FC236}">
                    <a16:creationId xmlns:a16="http://schemas.microsoft.com/office/drawing/2014/main" id="{495976ED-9EC2-4C2B-94DF-DC45D636DC54}"/>
                  </a:ext>
                </a:extLst>
              </p:cNvPr>
              <p:cNvGrpSpPr/>
              <p:nvPr/>
            </p:nvGrpSpPr>
            <p:grpSpPr>
              <a:xfrm>
                <a:off x="8839024" y="3920098"/>
                <a:ext cx="223258" cy="171170"/>
                <a:chOff x="10723396" y="3180196"/>
                <a:chExt cx="353525" cy="271044"/>
              </a:xfrm>
            </p:grpSpPr>
            <p:sp>
              <p:nvSpPr>
                <p:cNvPr id="82" name="Freeform: Shape 81">
                  <a:extLst>
                    <a:ext uri="{FF2B5EF4-FFF2-40B4-BE49-F238E27FC236}">
                      <a16:creationId xmlns:a16="http://schemas.microsoft.com/office/drawing/2014/main" id="{81CC2910-42BD-4CD1-8EE6-43959FB94310}"/>
                    </a:ext>
                  </a:extLst>
                </p:cNvPr>
                <p:cNvSpPr/>
                <p:nvPr/>
              </p:nvSpPr>
              <p:spPr>
                <a:xfrm>
                  <a:off x="10840703" y="3281694"/>
                  <a:ext cx="134949" cy="94624"/>
                </a:xfrm>
                <a:custGeom>
                  <a:avLst/>
                  <a:gdLst>
                    <a:gd name="connsiteX0" fmla="*/ 129451 w 134949"/>
                    <a:gd name="connsiteY0" fmla="*/ 0 h 94624"/>
                    <a:gd name="connsiteX1" fmla="*/ 98749 w 134949"/>
                    <a:gd name="connsiteY1" fmla="*/ 30702 h 94624"/>
                    <a:gd name="connsiteX2" fmla="*/ 59570 w 134949"/>
                    <a:gd name="connsiteY2" fmla="*/ 15580 h 94624"/>
                    <a:gd name="connsiteX3" fmla="*/ 0 w 134949"/>
                    <a:gd name="connsiteY3" fmla="*/ 75150 h 94624"/>
                    <a:gd name="connsiteX4" fmla="*/ 2749 w 134949"/>
                    <a:gd name="connsiteY4" fmla="*/ 93021 h 94624"/>
                    <a:gd name="connsiteX5" fmla="*/ 10081 w 134949"/>
                    <a:gd name="connsiteY5" fmla="*/ 90730 h 94624"/>
                    <a:gd name="connsiteX6" fmla="*/ 7790 w 134949"/>
                    <a:gd name="connsiteY6" fmla="*/ 75150 h 94624"/>
                    <a:gd name="connsiteX7" fmla="*/ 59799 w 134949"/>
                    <a:gd name="connsiteY7" fmla="*/ 23141 h 94624"/>
                    <a:gd name="connsiteX8" fmla="*/ 93708 w 134949"/>
                    <a:gd name="connsiteY8" fmla="*/ 35971 h 94624"/>
                    <a:gd name="connsiteX9" fmla="*/ 63236 w 134949"/>
                    <a:gd name="connsiteY9" fmla="*/ 66444 h 94624"/>
                    <a:gd name="connsiteX10" fmla="*/ 59799 w 134949"/>
                    <a:gd name="connsiteY10" fmla="*/ 65756 h 94624"/>
                    <a:gd name="connsiteX11" fmla="*/ 50406 w 134949"/>
                    <a:gd name="connsiteY11" fmla="*/ 75150 h 94624"/>
                    <a:gd name="connsiteX12" fmla="*/ 51093 w 134949"/>
                    <a:gd name="connsiteY12" fmla="*/ 78587 h 94624"/>
                    <a:gd name="connsiteX13" fmla="*/ 40324 w 134949"/>
                    <a:gd name="connsiteY13" fmla="*/ 89355 h 94624"/>
                    <a:gd name="connsiteX14" fmla="*/ 45594 w 134949"/>
                    <a:gd name="connsiteY14" fmla="*/ 94625 h 94624"/>
                    <a:gd name="connsiteX15" fmla="*/ 56363 w 134949"/>
                    <a:gd name="connsiteY15" fmla="*/ 83856 h 94624"/>
                    <a:gd name="connsiteX16" fmla="*/ 59799 w 134949"/>
                    <a:gd name="connsiteY16" fmla="*/ 84544 h 94624"/>
                    <a:gd name="connsiteX17" fmla="*/ 69193 w 134949"/>
                    <a:gd name="connsiteY17" fmla="*/ 75150 h 94624"/>
                    <a:gd name="connsiteX18" fmla="*/ 68506 w 134949"/>
                    <a:gd name="connsiteY18" fmla="*/ 71713 h 94624"/>
                    <a:gd name="connsiteX19" fmla="*/ 98978 w 134949"/>
                    <a:gd name="connsiteY19" fmla="*/ 41241 h 94624"/>
                    <a:gd name="connsiteX20" fmla="*/ 111809 w 134949"/>
                    <a:gd name="connsiteY20" fmla="*/ 75150 h 94624"/>
                    <a:gd name="connsiteX21" fmla="*/ 109517 w 134949"/>
                    <a:gd name="connsiteY21" fmla="*/ 90730 h 94624"/>
                    <a:gd name="connsiteX22" fmla="*/ 116620 w 134949"/>
                    <a:gd name="connsiteY22" fmla="*/ 93021 h 94624"/>
                    <a:gd name="connsiteX23" fmla="*/ 119369 w 134949"/>
                    <a:gd name="connsiteY23" fmla="*/ 75150 h 94624"/>
                    <a:gd name="connsiteX24" fmla="*/ 104248 w 134949"/>
                    <a:gd name="connsiteY24" fmla="*/ 35971 h 94624"/>
                    <a:gd name="connsiteX25" fmla="*/ 134949 w 134949"/>
                    <a:gd name="connsiteY25" fmla="*/ 5270 h 94624"/>
                    <a:gd name="connsiteX26" fmla="*/ 129680 w 134949"/>
                    <a:gd name="connsiteY26" fmla="*/ 0 h 9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949" h="94624">
                      <a:moveTo>
                        <a:pt x="129451" y="0"/>
                      </a:moveTo>
                      <a:lnTo>
                        <a:pt x="98749" y="30702"/>
                      </a:lnTo>
                      <a:cubicBezTo>
                        <a:pt x="88210" y="21537"/>
                        <a:pt x="74692" y="15580"/>
                        <a:pt x="59570" y="15580"/>
                      </a:cubicBezTo>
                      <a:cubicBezTo>
                        <a:pt x="26807" y="15580"/>
                        <a:pt x="0" y="42386"/>
                        <a:pt x="0" y="75150"/>
                      </a:cubicBezTo>
                      <a:cubicBezTo>
                        <a:pt x="0" y="81107"/>
                        <a:pt x="916" y="87293"/>
                        <a:pt x="2749" y="93021"/>
                      </a:cubicBezTo>
                      <a:lnTo>
                        <a:pt x="10081" y="90730"/>
                      </a:lnTo>
                      <a:cubicBezTo>
                        <a:pt x="8477" y="85689"/>
                        <a:pt x="7790" y="80420"/>
                        <a:pt x="7790" y="75150"/>
                      </a:cubicBezTo>
                      <a:cubicBezTo>
                        <a:pt x="7790" y="46511"/>
                        <a:pt x="31160" y="23141"/>
                        <a:pt x="59799" y="23141"/>
                      </a:cubicBezTo>
                      <a:cubicBezTo>
                        <a:pt x="72859" y="23141"/>
                        <a:pt x="84544" y="28181"/>
                        <a:pt x="93708" y="35971"/>
                      </a:cubicBezTo>
                      <a:lnTo>
                        <a:pt x="63236" y="66444"/>
                      </a:lnTo>
                      <a:cubicBezTo>
                        <a:pt x="63236" y="66444"/>
                        <a:pt x="61174" y="65756"/>
                        <a:pt x="59799" y="65756"/>
                      </a:cubicBezTo>
                      <a:cubicBezTo>
                        <a:pt x="54530" y="65756"/>
                        <a:pt x="50406" y="69880"/>
                        <a:pt x="50406" y="75150"/>
                      </a:cubicBezTo>
                      <a:cubicBezTo>
                        <a:pt x="50406" y="76296"/>
                        <a:pt x="50635" y="77441"/>
                        <a:pt x="51093" y="78587"/>
                      </a:cubicBezTo>
                      <a:lnTo>
                        <a:pt x="40324" y="89355"/>
                      </a:lnTo>
                      <a:lnTo>
                        <a:pt x="45594" y="94625"/>
                      </a:lnTo>
                      <a:lnTo>
                        <a:pt x="56363" y="83856"/>
                      </a:lnTo>
                      <a:cubicBezTo>
                        <a:pt x="56363" y="83856"/>
                        <a:pt x="58425" y="84544"/>
                        <a:pt x="59799" y="84544"/>
                      </a:cubicBezTo>
                      <a:cubicBezTo>
                        <a:pt x="65069" y="84544"/>
                        <a:pt x="69193" y="80420"/>
                        <a:pt x="69193" y="75150"/>
                      </a:cubicBezTo>
                      <a:cubicBezTo>
                        <a:pt x="69193" y="74004"/>
                        <a:pt x="68964" y="72859"/>
                        <a:pt x="68506" y="71713"/>
                      </a:cubicBezTo>
                      <a:lnTo>
                        <a:pt x="98978" y="41241"/>
                      </a:lnTo>
                      <a:cubicBezTo>
                        <a:pt x="106768" y="50405"/>
                        <a:pt x="111809" y="62090"/>
                        <a:pt x="111809" y="75150"/>
                      </a:cubicBezTo>
                      <a:cubicBezTo>
                        <a:pt x="111809" y="80420"/>
                        <a:pt x="111121" y="85689"/>
                        <a:pt x="109517" y="90730"/>
                      </a:cubicBezTo>
                      <a:lnTo>
                        <a:pt x="116620" y="93021"/>
                      </a:lnTo>
                      <a:cubicBezTo>
                        <a:pt x="118453" y="87293"/>
                        <a:pt x="119369" y="81336"/>
                        <a:pt x="119369" y="75150"/>
                      </a:cubicBezTo>
                      <a:cubicBezTo>
                        <a:pt x="119369" y="60028"/>
                        <a:pt x="113642" y="46511"/>
                        <a:pt x="104248" y="35971"/>
                      </a:cubicBezTo>
                      <a:lnTo>
                        <a:pt x="134949" y="5270"/>
                      </a:lnTo>
                      <a:lnTo>
                        <a:pt x="129680" y="0"/>
                      </a:ln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83" name="Freeform: Shape 82">
                  <a:extLst>
                    <a:ext uri="{FF2B5EF4-FFF2-40B4-BE49-F238E27FC236}">
                      <a16:creationId xmlns:a16="http://schemas.microsoft.com/office/drawing/2014/main" id="{61F18BEA-9B50-48EF-8AA9-57034718887B}"/>
                    </a:ext>
                  </a:extLst>
                </p:cNvPr>
                <p:cNvSpPr/>
                <p:nvPr/>
              </p:nvSpPr>
              <p:spPr>
                <a:xfrm>
                  <a:off x="10723396" y="3180196"/>
                  <a:ext cx="353525" cy="271044"/>
                </a:xfrm>
                <a:custGeom>
                  <a:avLst/>
                  <a:gdLst>
                    <a:gd name="connsiteX0" fmla="*/ 353526 w 353525"/>
                    <a:gd name="connsiteY0" fmla="*/ 176877 h 271044"/>
                    <a:gd name="connsiteX1" fmla="*/ 176878 w 353525"/>
                    <a:gd name="connsiteY1" fmla="*/ 0 h 271044"/>
                    <a:gd name="connsiteX2" fmla="*/ 0 w 353525"/>
                    <a:gd name="connsiteY2" fmla="*/ 176877 h 271044"/>
                    <a:gd name="connsiteX3" fmla="*/ 22912 w 353525"/>
                    <a:gd name="connsiteY3" fmla="*/ 263483 h 271044"/>
                    <a:gd name="connsiteX4" fmla="*/ 2749 w 353525"/>
                    <a:gd name="connsiteY4" fmla="*/ 263483 h 271044"/>
                    <a:gd name="connsiteX5" fmla="*/ 2749 w 353525"/>
                    <a:gd name="connsiteY5" fmla="*/ 271044 h 271044"/>
                    <a:gd name="connsiteX6" fmla="*/ 350777 w 353525"/>
                    <a:gd name="connsiteY6" fmla="*/ 271044 h 271044"/>
                    <a:gd name="connsiteX7" fmla="*/ 350777 w 353525"/>
                    <a:gd name="connsiteY7" fmla="*/ 263483 h 271044"/>
                    <a:gd name="connsiteX8" fmla="*/ 330614 w 353525"/>
                    <a:gd name="connsiteY8" fmla="*/ 263483 h 271044"/>
                    <a:gd name="connsiteX9" fmla="*/ 353526 w 353525"/>
                    <a:gd name="connsiteY9" fmla="*/ 176877 h 271044"/>
                    <a:gd name="connsiteX10" fmla="*/ 7561 w 353525"/>
                    <a:gd name="connsiteY10" fmla="*/ 176877 h 271044"/>
                    <a:gd name="connsiteX11" fmla="*/ 176878 w 353525"/>
                    <a:gd name="connsiteY11" fmla="*/ 7561 h 271044"/>
                    <a:gd name="connsiteX12" fmla="*/ 346194 w 353525"/>
                    <a:gd name="connsiteY12" fmla="*/ 176877 h 271044"/>
                    <a:gd name="connsiteX13" fmla="*/ 322366 w 353525"/>
                    <a:gd name="connsiteY13" fmla="*/ 263483 h 271044"/>
                    <a:gd name="connsiteX14" fmla="*/ 31389 w 353525"/>
                    <a:gd name="connsiteY14" fmla="*/ 263483 h 271044"/>
                    <a:gd name="connsiteX15" fmla="*/ 7561 w 353525"/>
                    <a:gd name="connsiteY15" fmla="*/ 176877 h 27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525" h="271044">
                      <a:moveTo>
                        <a:pt x="353526" y="176877"/>
                      </a:moveTo>
                      <a:cubicBezTo>
                        <a:pt x="353526" y="79274"/>
                        <a:pt x="274252" y="0"/>
                        <a:pt x="176878" y="0"/>
                      </a:cubicBezTo>
                      <a:cubicBezTo>
                        <a:pt x="79503" y="0"/>
                        <a:pt x="0" y="79274"/>
                        <a:pt x="0" y="176877"/>
                      </a:cubicBezTo>
                      <a:cubicBezTo>
                        <a:pt x="0" y="207350"/>
                        <a:pt x="8019" y="237135"/>
                        <a:pt x="22912" y="263483"/>
                      </a:cubicBezTo>
                      <a:lnTo>
                        <a:pt x="2749" y="263483"/>
                      </a:lnTo>
                      <a:lnTo>
                        <a:pt x="2749" y="271044"/>
                      </a:lnTo>
                      <a:lnTo>
                        <a:pt x="350777" y="271044"/>
                      </a:lnTo>
                      <a:lnTo>
                        <a:pt x="350777" y="263483"/>
                      </a:lnTo>
                      <a:lnTo>
                        <a:pt x="330614" y="263483"/>
                      </a:lnTo>
                      <a:cubicBezTo>
                        <a:pt x="345507" y="237135"/>
                        <a:pt x="353526" y="207350"/>
                        <a:pt x="353526" y="176877"/>
                      </a:cubicBezTo>
                      <a:close/>
                      <a:moveTo>
                        <a:pt x="7561" y="176877"/>
                      </a:moveTo>
                      <a:cubicBezTo>
                        <a:pt x="7561" y="83398"/>
                        <a:pt x="83398" y="7561"/>
                        <a:pt x="176878" y="7561"/>
                      </a:cubicBezTo>
                      <a:cubicBezTo>
                        <a:pt x="270357" y="7561"/>
                        <a:pt x="346194" y="83398"/>
                        <a:pt x="346194" y="176877"/>
                      </a:cubicBezTo>
                      <a:cubicBezTo>
                        <a:pt x="346194" y="207579"/>
                        <a:pt x="337946" y="237364"/>
                        <a:pt x="322366" y="263483"/>
                      </a:cubicBezTo>
                      <a:lnTo>
                        <a:pt x="31389" y="263483"/>
                      </a:lnTo>
                      <a:cubicBezTo>
                        <a:pt x="15809" y="237364"/>
                        <a:pt x="7561" y="207350"/>
                        <a:pt x="7561" y="176877"/>
                      </a:cubicBez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84" name="Freeform: Shape 83">
                  <a:extLst>
                    <a:ext uri="{FF2B5EF4-FFF2-40B4-BE49-F238E27FC236}">
                      <a16:creationId xmlns:a16="http://schemas.microsoft.com/office/drawing/2014/main" id="{1DAE2686-F480-46D5-B283-B33731210562}"/>
                    </a:ext>
                  </a:extLst>
                </p:cNvPr>
                <p:cNvSpPr/>
                <p:nvPr/>
              </p:nvSpPr>
              <p:spPr>
                <a:xfrm>
                  <a:off x="10820770" y="3394648"/>
                  <a:ext cx="158777" cy="37804"/>
                </a:xfrm>
                <a:custGeom>
                  <a:avLst/>
                  <a:gdLst>
                    <a:gd name="connsiteX0" fmla="*/ 0 w 158777"/>
                    <a:gd name="connsiteY0" fmla="*/ 37804 h 37804"/>
                    <a:gd name="connsiteX1" fmla="*/ 158777 w 158777"/>
                    <a:gd name="connsiteY1" fmla="*/ 37804 h 37804"/>
                    <a:gd name="connsiteX2" fmla="*/ 158777 w 158777"/>
                    <a:gd name="connsiteY2" fmla="*/ 0 h 37804"/>
                    <a:gd name="connsiteX3" fmla="*/ 0 w 158777"/>
                    <a:gd name="connsiteY3" fmla="*/ 0 h 37804"/>
                    <a:gd name="connsiteX4" fmla="*/ 0 w 158777"/>
                    <a:gd name="connsiteY4" fmla="*/ 37804 h 37804"/>
                    <a:gd name="connsiteX5" fmla="*/ 7561 w 158777"/>
                    <a:gd name="connsiteY5" fmla="*/ 7561 h 37804"/>
                    <a:gd name="connsiteX6" fmla="*/ 151217 w 158777"/>
                    <a:gd name="connsiteY6" fmla="*/ 7561 h 37804"/>
                    <a:gd name="connsiteX7" fmla="*/ 151217 w 158777"/>
                    <a:gd name="connsiteY7" fmla="*/ 30243 h 37804"/>
                    <a:gd name="connsiteX8" fmla="*/ 7561 w 158777"/>
                    <a:gd name="connsiteY8" fmla="*/ 30243 h 37804"/>
                    <a:gd name="connsiteX9" fmla="*/ 7561 w 158777"/>
                    <a:gd name="connsiteY9" fmla="*/ 7561 h 3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77" h="37804">
                      <a:moveTo>
                        <a:pt x="0" y="37804"/>
                      </a:moveTo>
                      <a:lnTo>
                        <a:pt x="158777" y="37804"/>
                      </a:lnTo>
                      <a:lnTo>
                        <a:pt x="158777" y="0"/>
                      </a:lnTo>
                      <a:lnTo>
                        <a:pt x="0" y="0"/>
                      </a:lnTo>
                      <a:lnTo>
                        <a:pt x="0" y="37804"/>
                      </a:lnTo>
                      <a:close/>
                      <a:moveTo>
                        <a:pt x="7561" y="7561"/>
                      </a:moveTo>
                      <a:lnTo>
                        <a:pt x="151217" y="7561"/>
                      </a:lnTo>
                      <a:lnTo>
                        <a:pt x="151217" y="30243"/>
                      </a:lnTo>
                      <a:lnTo>
                        <a:pt x="7561" y="30243"/>
                      </a:lnTo>
                      <a:lnTo>
                        <a:pt x="7561" y="7561"/>
                      </a:ln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85" name="Freeform: Shape 84">
                  <a:extLst>
                    <a:ext uri="{FF2B5EF4-FFF2-40B4-BE49-F238E27FC236}">
                      <a16:creationId xmlns:a16="http://schemas.microsoft.com/office/drawing/2014/main" id="{7432C5E5-97DC-49E4-898C-D59B7F184111}"/>
                    </a:ext>
                  </a:extLst>
                </p:cNvPr>
                <p:cNvSpPr/>
                <p:nvPr/>
              </p:nvSpPr>
              <p:spPr>
                <a:xfrm>
                  <a:off x="10775405" y="3235871"/>
                  <a:ext cx="250423" cy="124868"/>
                </a:xfrm>
                <a:custGeom>
                  <a:avLst/>
                  <a:gdLst>
                    <a:gd name="connsiteX0" fmla="*/ 128534 w 250423"/>
                    <a:gd name="connsiteY0" fmla="*/ 0 h 124868"/>
                    <a:gd name="connsiteX1" fmla="*/ 128534 w 250423"/>
                    <a:gd name="connsiteY1" fmla="*/ 0 h 124868"/>
                    <a:gd name="connsiteX2" fmla="*/ 120973 w 250423"/>
                    <a:gd name="connsiteY2" fmla="*/ 0 h 124868"/>
                    <a:gd name="connsiteX3" fmla="*/ 120973 w 250423"/>
                    <a:gd name="connsiteY3" fmla="*/ 0 h 124868"/>
                    <a:gd name="connsiteX4" fmla="*/ 0 w 250423"/>
                    <a:gd name="connsiteY4" fmla="*/ 124868 h 124868"/>
                    <a:gd name="connsiteX5" fmla="*/ 26577 w 250423"/>
                    <a:gd name="connsiteY5" fmla="*/ 124868 h 124868"/>
                    <a:gd name="connsiteX6" fmla="*/ 26577 w 250423"/>
                    <a:gd name="connsiteY6" fmla="*/ 117307 h 124868"/>
                    <a:gd name="connsiteX7" fmla="*/ 8019 w 250423"/>
                    <a:gd name="connsiteY7" fmla="*/ 117307 h 124868"/>
                    <a:gd name="connsiteX8" fmla="*/ 16496 w 250423"/>
                    <a:gd name="connsiteY8" fmla="*/ 80191 h 124868"/>
                    <a:gd name="connsiteX9" fmla="*/ 32534 w 250423"/>
                    <a:gd name="connsiteY9" fmla="*/ 86835 h 124868"/>
                    <a:gd name="connsiteX10" fmla="*/ 35513 w 250423"/>
                    <a:gd name="connsiteY10" fmla="*/ 79732 h 124868"/>
                    <a:gd name="connsiteX11" fmla="*/ 19704 w 250423"/>
                    <a:gd name="connsiteY11" fmla="*/ 73088 h 124868"/>
                    <a:gd name="connsiteX12" fmla="*/ 41241 w 250423"/>
                    <a:gd name="connsiteY12" fmla="*/ 42386 h 124868"/>
                    <a:gd name="connsiteX13" fmla="*/ 52697 w 250423"/>
                    <a:gd name="connsiteY13" fmla="*/ 53842 h 124868"/>
                    <a:gd name="connsiteX14" fmla="*/ 57966 w 250423"/>
                    <a:gd name="connsiteY14" fmla="*/ 48573 h 124868"/>
                    <a:gd name="connsiteX15" fmla="*/ 46740 w 250423"/>
                    <a:gd name="connsiteY15" fmla="*/ 37346 h 124868"/>
                    <a:gd name="connsiteX16" fmla="*/ 77899 w 250423"/>
                    <a:gd name="connsiteY16" fmla="*/ 17184 h 124868"/>
                    <a:gd name="connsiteX17" fmla="*/ 83856 w 250423"/>
                    <a:gd name="connsiteY17" fmla="*/ 31389 h 124868"/>
                    <a:gd name="connsiteX18" fmla="*/ 90959 w 250423"/>
                    <a:gd name="connsiteY18" fmla="*/ 28410 h 124868"/>
                    <a:gd name="connsiteX19" fmla="*/ 85231 w 250423"/>
                    <a:gd name="connsiteY19" fmla="*/ 14434 h 124868"/>
                    <a:gd name="connsiteX20" fmla="*/ 121431 w 250423"/>
                    <a:gd name="connsiteY20" fmla="*/ 7561 h 124868"/>
                    <a:gd name="connsiteX21" fmla="*/ 121431 w 250423"/>
                    <a:gd name="connsiteY21" fmla="*/ 22453 h 124868"/>
                    <a:gd name="connsiteX22" fmla="*/ 128992 w 250423"/>
                    <a:gd name="connsiteY22" fmla="*/ 22453 h 124868"/>
                    <a:gd name="connsiteX23" fmla="*/ 128992 w 250423"/>
                    <a:gd name="connsiteY23" fmla="*/ 7561 h 124868"/>
                    <a:gd name="connsiteX24" fmla="*/ 165193 w 250423"/>
                    <a:gd name="connsiteY24" fmla="*/ 14434 h 124868"/>
                    <a:gd name="connsiteX25" fmla="*/ 159465 w 250423"/>
                    <a:gd name="connsiteY25" fmla="*/ 28410 h 124868"/>
                    <a:gd name="connsiteX26" fmla="*/ 166567 w 250423"/>
                    <a:gd name="connsiteY26" fmla="*/ 31389 h 124868"/>
                    <a:gd name="connsiteX27" fmla="*/ 172524 w 250423"/>
                    <a:gd name="connsiteY27" fmla="*/ 17184 h 124868"/>
                    <a:gd name="connsiteX28" fmla="*/ 230720 w 250423"/>
                    <a:gd name="connsiteY28" fmla="*/ 73088 h 124868"/>
                    <a:gd name="connsiteX29" fmla="*/ 214911 w 250423"/>
                    <a:gd name="connsiteY29" fmla="*/ 79732 h 124868"/>
                    <a:gd name="connsiteX30" fmla="*/ 217889 w 250423"/>
                    <a:gd name="connsiteY30" fmla="*/ 86835 h 124868"/>
                    <a:gd name="connsiteX31" fmla="*/ 233927 w 250423"/>
                    <a:gd name="connsiteY31" fmla="*/ 80191 h 124868"/>
                    <a:gd name="connsiteX32" fmla="*/ 242405 w 250423"/>
                    <a:gd name="connsiteY32" fmla="*/ 117307 h 124868"/>
                    <a:gd name="connsiteX33" fmla="*/ 223846 w 250423"/>
                    <a:gd name="connsiteY33" fmla="*/ 117307 h 124868"/>
                    <a:gd name="connsiteX34" fmla="*/ 223846 w 250423"/>
                    <a:gd name="connsiteY34" fmla="*/ 124868 h 124868"/>
                    <a:gd name="connsiteX35" fmla="*/ 250424 w 250423"/>
                    <a:gd name="connsiteY35" fmla="*/ 124868 h 124868"/>
                    <a:gd name="connsiteX36" fmla="*/ 129451 w 250423"/>
                    <a:gd name="connsiteY36" fmla="*/ 229 h 12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0423" h="124868">
                      <a:moveTo>
                        <a:pt x="128534" y="0"/>
                      </a:moveTo>
                      <a:lnTo>
                        <a:pt x="128534" y="0"/>
                      </a:lnTo>
                      <a:cubicBezTo>
                        <a:pt x="128534" y="0"/>
                        <a:pt x="120973" y="0"/>
                        <a:pt x="120973" y="0"/>
                      </a:cubicBezTo>
                      <a:lnTo>
                        <a:pt x="120973" y="0"/>
                      </a:lnTo>
                      <a:cubicBezTo>
                        <a:pt x="53842" y="2291"/>
                        <a:pt x="0" y="57279"/>
                        <a:pt x="0" y="124868"/>
                      </a:cubicBezTo>
                      <a:lnTo>
                        <a:pt x="26577" y="124868"/>
                      </a:lnTo>
                      <a:lnTo>
                        <a:pt x="26577" y="117307"/>
                      </a:lnTo>
                      <a:lnTo>
                        <a:pt x="8019" y="117307"/>
                      </a:lnTo>
                      <a:cubicBezTo>
                        <a:pt x="8936" y="104248"/>
                        <a:pt x="11685" y="91875"/>
                        <a:pt x="16496" y="80191"/>
                      </a:cubicBezTo>
                      <a:lnTo>
                        <a:pt x="32534" y="86835"/>
                      </a:lnTo>
                      <a:lnTo>
                        <a:pt x="35513" y="79732"/>
                      </a:lnTo>
                      <a:lnTo>
                        <a:pt x="19704" y="73088"/>
                      </a:lnTo>
                      <a:cubicBezTo>
                        <a:pt x="25203" y="61861"/>
                        <a:pt x="32534" y="51322"/>
                        <a:pt x="41241" y="42386"/>
                      </a:cubicBezTo>
                      <a:lnTo>
                        <a:pt x="52697" y="53842"/>
                      </a:lnTo>
                      <a:lnTo>
                        <a:pt x="57966" y="48573"/>
                      </a:lnTo>
                      <a:lnTo>
                        <a:pt x="46740" y="37346"/>
                      </a:lnTo>
                      <a:cubicBezTo>
                        <a:pt x="55904" y="29098"/>
                        <a:pt x="66444" y="22224"/>
                        <a:pt x="77899" y="17184"/>
                      </a:cubicBezTo>
                      <a:lnTo>
                        <a:pt x="83856" y="31389"/>
                      </a:lnTo>
                      <a:lnTo>
                        <a:pt x="90959" y="28410"/>
                      </a:lnTo>
                      <a:lnTo>
                        <a:pt x="85231" y="14434"/>
                      </a:lnTo>
                      <a:cubicBezTo>
                        <a:pt x="96687" y="10310"/>
                        <a:pt x="108830" y="7790"/>
                        <a:pt x="121431" y="7561"/>
                      </a:cubicBezTo>
                      <a:lnTo>
                        <a:pt x="121431" y="22453"/>
                      </a:lnTo>
                      <a:lnTo>
                        <a:pt x="128992" y="22453"/>
                      </a:lnTo>
                      <a:lnTo>
                        <a:pt x="128992" y="7561"/>
                      </a:lnTo>
                      <a:cubicBezTo>
                        <a:pt x="141594" y="8019"/>
                        <a:pt x="153737" y="10310"/>
                        <a:pt x="165193" y="14434"/>
                      </a:cubicBezTo>
                      <a:lnTo>
                        <a:pt x="159465" y="28410"/>
                      </a:lnTo>
                      <a:lnTo>
                        <a:pt x="166567" y="31389"/>
                      </a:lnTo>
                      <a:lnTo>
                        <a:pt x="172524" y="17184"/>
                      </a:lnTo>
                      <a:cubicBezTo>
                        <a:pt x="197956" y="28410"/>
                        <a:pt x="218577" y="48343"/>
                        <a:pt x="230720" y="73088"/>
                      </a:cubicBezTo>
                      <a:lnTo>
                        <a:pt x="214911" y="79732"/>
                      </a:lnTo>
                      <a:lnTo>
                        <a:pt x="217889" y="86835"/>
                      </a:lnTo>
                      <a:lnTo>
                        <a:pt x="233927" y="80191"/>
                      </a:lnTo>
                      <a:cubicBezTo>
                        <a:pt x="238739" y="91646"/>
                        <a:pt x="241488" y="104248"/>
                        <a:pt x="242405" y="117307"/>
                      </a:cubicBezTo>
                      <a:lnTo>
                        <a:pt x="223846" y="117307"/>
                      </a:lnTo>
                      <a:lnTo>
                        <a:pt x="223846" y="124868"/>
                      </a:lnTo>
                      <a:lnTo>
                        <a:pt x="250424" y="124868"/>
                      </a:lnTo>
                      <a:cubicBezTo>
                        <a:pt x="250424" y="57279"/>
                        <a:pt x="196582" y="2291"/>
                        <a:pt x="129451" y="229"/>
                      </a:cubicBezTo>
                      <a:close/>
                    </a:path>
                  </a:pathLst>
                </a:custGeom>
                <a:solidFill>
                  <a:schemeClr val="bg2">
                    <a:lumMod val="75000"/>
                  </a:schemeClr>
                </a:solidFill>
                <a:ln w="2286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grpSp>
        <p:nvGrpSpPr>
          <p:cNvPr id="86" name="Group 85">
            <a:extLst>
              <a:ext uri="{FF2B5EF4-FFF2-40B4-BE49-F238E27FC236}">
                <a16:creationId xmlns:a16="http://schemas.microsoft.com/office/drawing/2014/main" id="{778494FA-149D-44EB-866B-D32D4E242E51}"/>
              </a:ext>
            </a:extLst>
          </p:cNvPr>
          <p:cNvGrpSpPr/>
          <p:nvPr/>
        </p:nvGrpSpPr>
        <p:grpSpPr>
          <a:xfrm>
            <a:off x="4924080" y="2113991"/>
            <a:ext cx="5386191" cy="1072269"/>
            <a:chOff x="4924080" y="2228291"/>
            <a:chExt cx="5386191" cy="1072269"/>
          </a:xfrm>
        </p:grpSpPr>
        <p:pic>
          <p:nvPicPr>
            <p:cNvPr id="87" name="Picture 86" descr="Icon&#10;&#10;Description automatically generated">
              <a:extLst>
                <a:ext uri="{FF2B5EF4-FFF2-40B4-BE49-F238E27FC236}">
                  <a16:creationId xmlns:a16="http://schemas.microsoft.com/office/drawing/2014/main" id="{9F6F3857-5A2E-49B8-89E8-DC3788FEDC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4080" y="2228291"/>
              <a:ext cx="2281422" cy="1072269"/>
            </a:xfrm>
            <a:prstGeom prst="rect">
              <a:avLst/>
            </a:prstGeom>
          </p:spPr>
        </p:pic>
        <p:grpSp>
          <p:nvGrpSpPr>
            <p:cNvPr id="88" name="Group 87">
              <a:extLst>
                <a:ext uri="{FF2B5EF4-FFF2-40B4-BE49-F238E27FC236}">
                  <a16:creationId xmlns:a16="http://schemas.microsoft.com/office/drawing/2014/main" id="{32016B75-5694-4F36-8A12-F94E69CF648A}"/>
                </a:ext>
              </a:extLst>
            </p:cNvPr>
            <p:cNvGrpSpPr/>
            <p:nvPr/>
          </p:nvGrpSpPr>
          <p:grpSpPr>
            <a:xfrm>
              <a:off x="7154896" y="2440796"/>
              <a:ext cx="3155375" cy="547617"/>
              <a:chOff x="5570585" y="2877020"/>
              <a:chExt cx="3155375" cy="547617"/>
            </a:xfrm>
          </p:grpSpPr>
          <p:sp>
            <p:nvSpPr>
              <p:cNvPr id="89" name="Appoint Excellent Practitioners">
                <a:extLst>
                  <a:ext uri="{FF2B5EF4-FFF2-40B4-BE49-F238E27FC236}">
                    <a16:creationId xmlns:a16="http://schemas.microsoft.com/office/drawing/2014/main" id="{A2DDB71B-7FC8-4266-A0DD-5FABAB965DEE}"/>
                  </a:ext>
                </a:extLst>
              </p:cNvPr>
              <p:cNvSpPr/>
              <p:nvPr/>
            </p:nvSpPr>
            <p:spPr>
              <a:xfrm>
                <a:off x="5570585" y="2877020"/>
                <a:ext cx="2571463"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Provide Periodic Feedback</a:t>
                </a:r>
              </a:p>
            </p:txBody>
          </p:sp>
          <p:cxnSp>
            <p:nvCxnSpPr>
              <p:cNvPr id="90" name="Straight Connector 89">
                <a:extLst>
                  <a:ext uri="{FF2B5EF4-FFF2-40B4-BE49-F238E27FC236}">
                    <a16:creationId xmlns:a16="http://schemas.microsoft.com/office/drawing/2014/main" id="{E473B22E-20C3-4D26-BF34-21D2EB4A676E}"/>
                  </a:ext>
                </a:extLst>
              </p:cNvPr>
              <p:cNvCxnSpPr>
                <a:cxnSpLocks/>
              </p:cNvCxnSpPr>
              <p:nvPr/>
            </p:nvCxnSpPr>
            <p:spPr>
              <a:xfrm>
                <a:off x="5649846" y="3241757"/>
                <a:ext cx="2640589"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BAF416D2-CFC5-4B31-887C-255C2C10A566}"/>
                  </a:ext>
                </a:extLst>
              </p:cNvPr>
              <p:cNvSpPr/>
              <p:nvPr/>
            </p:nvSpPr>
            <p:spPr>
              <a:xfrm rot="13500000">
                <a:off x="8360200" y="3058877"/>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92" name="Graphic 64">
                <a:extLst>
                  <a:ext uri="{FF2B5EF4-FFF2-40B4-BE49-F238E27FC236}">
                    <a16:creationId xmlns:a16="http://schemas.microsoft.com/office/drawing/2014/main" id="{D15A34FB-75E2-492E-8473-CE10F8CDB794}"/>
                  </a:ext>
                </a:extLst>
              </p:cNvPr>
              <p:cNvSpPr/>
              <p:nvPr/>
            </p:nvSpPr>
            <p:spPr>
              <a:xfrm>
                <a:off x="8418781" y="3148360"/>
                <a:ext cx="248600" cy="186794"/>
              </a:xfrm>
              <a:custGeom>
                <a:avLst/>
                <a:gdLst>
                  <a:gd name="connsiteX0" fmla="*/ 311695 w 338120"/>
                  <a:gd name="connsiteY0" fmla="*/ 62838 h 254058"/>
                  <a:gd name="connsiteX1" fmla="*/ 201000 w 338120"/>
                  <a:gd name="connsiteY1" fmla="*/ 62838 h 254058"/>
                  <a:gd name="connsiteX2" fmla="*/ 201000 w 338120"/>
                  <a:gd name="connsiteY2" fmla="*/ 26425 h 254058"/>
                  <a:gd name="connsiteX3" fmla="*/ 174574 w 338120"/>
                  <a:gd name="connsiteY3" fmla="*/ 0 h 254058"/>
                  <a:gd name="connsiteX4" fmla="*/ 26425 w 338120"/>
                  <a:gd name="connsiteY4" fmla="*/ 0 h 254058"/>
                  <a:gd name="connsiteX5" fmla="*/ 0 w 338120"/>
                  <a:gd name="connsiteY5" fmla="*/ 26425 h 254058"/>
                  <a:gd name="connsiteX6" fmla="*/ 0 w 338120"/>
                  <a:gd name="connsiteY6" fmla="*/ 117770 h 254058"/>
                  <a:gd name="connsiteX7" fmla="*/ 26425 w 338120"/>
                  <a:gd name="connsiteY7" fmla="*/ 144195 h 254058"/>
                  <a:gd name="connsiteX8" fmla="*/ 41823 w 338120"/>
                  <a:gd name="connsiteY8" fmla="*/ 144195 h 254058"/>
                  <a:gd name="connsiteX9" fmla="*/ 25385 w 338120"/>
                  <a:gd name="connsiteY9" fmla="*/ 210155 h 254058"/>
                  <a:gd name="connsiteX10" fmla="*/ 86975 w 338120"/>
                  <a:gd name="connsiteY10" fmla="*/ 144195 h 254058"/>
                  <a:gd name="connsiteX11" fmla="*/ 136913 w 338120"/>
                  <a:gd name="connsiteY11" fmla="*/ 144195 h 254058"/>
                  <a:gd name="connsiteX12" fmla="*/ 136913 w 338120"/>
                  <a:gd name="connsiteY12" fmla="*/ 180608 h 254058"/>
                  <a:gd name="connsiteX13" fmla="*/ 163338 w 338120"/>
                  <a:gd name="connsiteY13" fmla="*/ 207034 h 254058"/>
                  <a:gd name="connsiteX14" fmla="*/ 228882 w 338120"/>
                  <a:gd name="connsiteY14" fmla="*/ 207034 h 254058"/>
                  <a:gd name="connsiteX15" fmla="*/ 284438 w 338120"/>
                  <a:gd name="connsiteY15" fmla="*/ 254059 h 254058"/>
                  <a:gd name="connsiteX16" fmla="*/ 269664 w 338120"/>
                  <a:gd name="connsiteY16" fmla="*/ 207034 h 254058"/>
                  <a:gd name="connsiteX17" fmla="*/ 311695 w 338120"/>
                  <a:gd name="connsiteY17" fmla="*/ 207034 h 254058"/>
                  <a:gd name="connsiteX18" fmla="*/ 338121 w 338120"/>
                  <a:gd name="connsiteY18" fmla="*/ 180608 h 254058"/>
                  <a:gd name="connsiteX19" fmla="*/ 338121 w 338120"/>
                  <a:gd name="connsiteY19" fmla="*/ 89056 h 254058"/>
                  <a:gd name="connsiteX20" fmla="*/ 311695 w 338120"/>
                  <a:gd name="connsiteY20" fmla="*/ 62630 h 254058"/>
                  <a:gd name="connsiteX21" fmla="*/ 83854 w 338120"/>
                  <a:gd name="connsiteY21" fmla="*/ 136913 h 254058"/>
                  <a:gd name="connsiteX22" fmla="*/ 38702 w 338120"/>
                  <a:gd name="connsiteY22" fmla="*/ 185186 h 254058"/>
                  <a:gd name="connsiteX23" fmla="*/ 50770 w 338120"/>
                  <a:gd name="connsiteY23" fmla="*/ 136913 h 254058"/>
                  <a:gd name="connsiteX24" fmla="*/ 26425 w 338120"/>
                  <a:gd name="connsiteY24" fmla="*/ 136913 h 254058"/>
                  <a:gd name="connsiteX25" fmla="*/ 7075 w 338120"/>
                  <a:gd name="connsiteY25" fmla="*/ 117562 h 254058"/>
                  <a:gd name="connsiteX26" fmla="*/ 7075 w 338120"/>
                  <a:gd name="connsiteY26" fmla="*/ 26425 h 254058"/>
                  <a:gd name="connsiteX27" fmla="*/ 26425 w 338120"/>
                  <a:gd name="connsiteY27" fmla="*/ 7075 h 254058"/>
                  <a:gd name="connsiteX28" fmla="*/ 174782 w 338120"/>
                  <a:gd name="connsiteY28" fmla="*/ 7075 h 254058"/>
                  <a:gd name="connsiteX29" fmla="*/ 194133 w 338120"/>
                  <a:gd name="connsiteY29" fmla="*/ 26425 h 254058"/>
                  <a:gd name="connsiteX30" fmla="*/ 194133 w 338120"/>
                  <a:gd name="connsiteY30" fmla="*/ 117770 h 254058"/>
                  <a:gd name="connsiteX31" fmla="*/ 174782 w 338120"/>
                  <a:gd name="connsiteY31" fmla="*/ 137121 h 254058"/>
                  <a:gd name="connsiteX32" fmla="*/ 83854 w 338120"/>
                  <a:gd name="connsiteY32" fmla="*/ 137121 h 254058"/>
                  <a:gd name="connsiteX33" fmla="*/ 331046 w 338120"/>
                  <a:gd name="connsiteY33" fmla="*/ 180400 h 254058"/>
                  <a:gd name="connsiteX34" fmla="*/ 311695 w 338120"/>
                  <a:gd name="connsiteY34" fmla="*/ 199751 h 254058"/>
                  <a:gd name="connsiteX35" fmla="*/ 260093 w 338120"/>
                  <a:gd name="connsiteY35" fmla="*/ 199751 h 254058"/>
                  <a:gd name="connsiteX36" fmla="*/ 270497 w 338120"/>
                  <a:gd name="connsiteY36" fmla="*/ 232627 h 254058"/>
                  <a:gd name="connsiteX37" fmla="*/ 231587 w 338120"/>
                  <a:gd name="connsiteY37" fmla="*/ 199751 h 254058"/>
                  <a:gd name="connsiteX38" fmla="*/ 163338 w 338120"/>
                  <a:gd name="connsiteY38" fmla="*/ 199751 h 254058"/>
                  <a:gd name="connsiteX39" fmla="*/ 143987 w 338120"/>
                  <a:gd name="connsiteY39" fmla="*/ 180400 h 254058"/>
                  <a:gd name="connsiteX40" fmla="*/ 143987 w 338120"/>
                  <a:gd name="connsiteY40" fmla="*/ 143987 h 254058"/>
                  <a:gd name="connsiteX41" fmla="*/ 174782 w 338120"/>
                  <a:gd name="connsiteY41" fmla="*/ 143987 h 254058"/>
                  <a:gd name="connsiteX42" fmla="*/ 201208 w 338120"/>
                  <a:gd name="connsiteY42" fmla="*/ 117562 h 254058"/>
                  <a:gd name="connsiteX43" fmla="*/ 201208 w 338120"/>
                  <a:gd name="connsiteY43" fmla="*/ 69913 h 254058"/>
                  <a:gd name="connsiteX44" fmla="*/ 311903 w 338120"/>
                  <a:gd name="connsiteY44" fmla="*/ 69913 h 254058"/>
                  <a:gd name="connsiteX45" fmla="*/ 331254 w 338120"/>
                  <a:gd name="connsiteY45" fmla="*/ 89264 h 254058"/>
                  <a:gd name="connsiteX46" fmla="*/ 331254 w 338120"/>
                  <a:gd name="connsiteY46" fmla="*/ 180608 h 25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8120" h="254058">
                    <a:moveTo>
                      <a:pt x="311695" y="62838"/>
                    </a:moveTo>
                    <a:lnTo>
                      <a:pt x="201000" y="62838"/>
                    </a:lnTo>
                    <a:lnTo>
                      <a:pt x="201000" y="26425"/>
                    </a:lnTo>
                    <a:cubicBezTo>
                      <a:pt x="201000" y="11860"/>
                      <a:pt x="189140" y="0"/>
                      <a:pt x="174574" y="0"/>
                    </a:cubicBezTo>
                    <a:lnTo>
                      <a:pt x="26425" y="0"/>
                    </a:lnTo>
                    <a:cubicBezTo>
                      <a:pt x="11860" y="0"/>
                      <a:pt x="0" y="11860"/>
                      <a:pt x="0" y="26425"/>
                    </a:cubicBezTo>
                    <a:lnTo>
                      <a:pt x="0" y="117770"/>
                    </a:lnTo>
                    <a:cubicBezTo>
                      <a:pt x="0" y="132335"/>
                      <a:pt x="11860" y="144195"/>
                      <a:pt x="26425" y="144195"/>
                    </a:cubicBezTo>
                    <a:lnTo>
                      <a:pt x="41823" y="144195"/>
                    </a:lnTo>
                    <a:lnTo>
                      <a:pt x="25385" y="210155"/>
                    </a:lnTo>
                    <a:lnTo>
                      <a:pt x="86975" y="144195"/>
                    </a:lnTo>
                    <a:lnTo>
                      <a:pt x="136913" y="144195"/>
                    </a:lnTo>
                    <a:lnTo>
                      <a:pt x="136913" y="180608"/>
                    </a:lnTo>
                    <a:cubicBezTo>
                      <a:pt x="136913" y="195174"/>
                      <a:pt x="148773" y="207034"/>
                      <a:pt x="163338" y="207034"/>
                    </a:cubicBezTo>
                    <a:lnTo>
                      <a:pt x="228882" y="207034"/>
                    </a:lnTo>
                    <a:lnTo>
                      <a:pt x="284438" y="254059"/>
                    </a:lnTo>
                    <a:lnTo>
                      <a:pt x="269664" y="207034"/>
                    </a:lnTo>
                    <a:lnTo>
                      <a:pt x="311695" y="207034"/>
                    </a:lnTo>
                    <a:cubicBezTo>
                      <a:pt x="326261" y="207034"/>
                      <a:pt x="338121" y="195174"/>
                      <a:pt x="338121" y="180608"/>
                    </a:cubicBezTo>
                    <a:lnTo>
                      <a:pt x="338121" y="89056"/>
                    </a:lnTo>
                    <a:cubicBezTo>
                      <a:pt x="338121" y="74491"/>
                      <a:pt x="326261" y="62630"/>
                      <a:pt x="311695" y="62630"/>
                    </a:cubicBezTo>
                    <a:close/>
                    <a:moveTo>
                      <a:pt x="83854" y="136913"/>
                    </a:moveTo>
                    <a:lnTo>
                      <a:pt x="38702" y="185186"/>
                    </a:lnTo>
                    <a:lnTo>
                      <a:pt x="50770" y="136913"/>
                    </a:lnTo>
                    <a:lnTo>
                      <a:pt x="26425" y="136913"/>
                    </a:lnTo>
                    <a:cubicBezTo>
                      <a:pt x="15814" y="136913"/>
                      <a:pt x="7075" y="128174"/>
                      <a:pt x="7075" y="117562"/>
                    </a:cubicBezTo>
                    <a:lnTo>
                      <a:pt x="7075" y="26425"/>
                    </a:lnTo>
                    <a:cubicBezTo>
                      <a:pt x="7075" y="15606"/>
                      <a:pt x="15606" y="7075"/>
                      <a:pt x="26425" y="7075"/>
                    </a:cubicBezTo>
                    <a:lnTo>
                      <a:pt x="174782" y="7075"/>
                    </a:lnTo>
                    <a:cubicBezTo>
                      <a:pt x="185394" y="7075"/>
                      <a:pt x="194133" y="15814"/>
                      <a:pt x="194133" y="26425"/>
                    </a:cubicBezTo>
                    <a:lnTo>
                      <a:pt x="194133" y="117770"/>
                    </a:lnTo>
                    <a:cubicBezTo>
                      <a:pt x="194133" y="128382"/>
                      <a:pt x="185394" y="137121"/>
                      <a:pt x="174782" y="137121"/>
                    </a:cubicBezTo>
                    <a:lnTo>
                      <a:pt x="83854" y="137121"/>
                    </a:lnTo>
                    <a:close/>
                    <a:moveTo>
                      <a:pt x="331046" y="180400"/>
                    </a:moveTo>
                    <a:cubicBezTo>
                      <a:pt x="331046" y="191012"/>
                      <a:pt x="322307" y="199751"/>
                      <a:pt x="311695" y="199751"/>
                    </a:cubicBezTo>
                    <a:lnTo>
                      <a:pt x="260093" y="199751"/>
                    </a:lnTo>
                    <a:lnTo>
                      <a:pt x="270497" y="232627"/>
                    </a:lnTo>
                    <a:lnTo>
                      <a:pt x="231587" y="199751"/>
                    </a:lnTo>
                    <a:lnTo>
                      <a:pt x="163338" y="199751"/>
                    </a:lnTo>
                    <a:cubicBezTo>
                      <a:pt x="152727" y="199751"/>
                      <a:pt x="143987" y="191012"/>
                      <a:pt x="143987" y="180400"/>
                    </a:cubicBezTo>
                    <a:lnTo>
                      <a:pt x="143987" y="143987"/>
                    </a:lnTo>
                    <a:lnTo>
                      <a:pt x="174782" y="143987"/>
                    </a:lnTo>
                    <a:cubicBezTo>
                      <a:pt x="189348" y="143987"/>
                      <a:pt x="201208" y="132127"/>
                      <a:pt x="201208" y="117562"/>
                    </a:cubicBezTo>
                    <a:lnTo>
                      <a:pt x="201208" y="69913"/>
                    </a:lnTo>
                    <a:lnTo>
                      <a:pt x="311903" y="69913"/>
                    </a:lnTo>
                    <a:cubicBezTo>
                      <a:pt x="322515" y="69913"/>
                      <a:pt x="331254" y="78652"/>
                      <a:pt x="331254" y="89264"/>
                    </a:cubicBezTo>
                    <a:lnTo>
                      <a:pt x="331254" y="180608"/>
                    </a:lnTo>
                    <a:close/>
                  </a:path>
                </a:pathLst>
              </a:custGeom>
              <a:solidFill>
                <a:schemeClr val="bg2">
                  <a:lumMod val="75000"/>
                </a:schemeClr>
              </a:solidFill>
              <a:ln w="20241"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nvGrpSpPr>
          <p:cNvPr id="93" name="Group 92">
            <a:extLst>
              <a:ext uri="{FF2B5EF4-FFF2-40B4-BE49-F238E27FC236}">
                <a16:creationId xmlns:a16="http://schemas.microsoft.com/office/drawing/2014/main" id="{1EC9963F-485D-4357-B1C7-902CB51B1DFB}"/>
              </a:ext>
            </a:extLst>
          </p:cNvPr>
          <p:cNvGrpSpPr/>
          <p:nvPr/>
        </p:nvGrpSpPr>
        <p:grpSpPr>
          <a:xfrm>
            <a:off x="5302351" y="1618784"/>
            <a:ext cx="4604390" cy="777689"/>
            <a:chOff x="5302351" y="1733084"/>
            <a:chExt cx="4604390" cy="777689"/>
          </a:xfrm>
        </p:grpSpPr>
        <p:pic>
          <p:nvPicPr>
            <p:cNvPr id="94" name="Picture 93" descr="Icon&#10;&#10;Description automatically generated">
              <a:extLst>
                <a:ext uri="{FF2B5EF4-FFF2-40B4-BE49-F238E27FC236}">
                  <a16:creationId xmlns:a16="http://schemas.microsoft.com/office/drawing/2014/main" id="{58CBAE40-C74D-4218-81FB-F210C5E4C1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02351" y="1733084"/>
              <a:ext cx="1524879" cy="777689"/>
            </a:xfrm>
            <a:prstGeom prst="rect">
              <a:avLst/>
            </a:prstGeom>
          </p:spPr>
        </p:pic>
        <p:grpSp>
          <p:nvGrpSpPr>
            <p:cNvPr id="95" name="Group 94">
              <a:extLst>
                <a:ext uri="{FF2B5EF4-FFF2-40B4-BE49-F238E27FC236}">
                  <a16:creationId xmlns:a16="http://schemas.microsoft.com/office/drawing/2014/main" id="{EC723E95-EBDB-47A0-BF04-18EDED51666B}"/>
                </a:ext>
              </a:extLst>
            </p:cNvPr>
            <p:cNvGrpSpPr/>
            <p:nvPr/>
          </p:nvGrpSpPr>
          <p:grpSpPr>
            <a:xfrm>
              <a:off x="6787292" y="1792809"/>
              <a:ext cx="3119449" cy="554763"/>
              <a:chOff x="5202981" y="2229033"/>
              <a:chExt cx="3119449" cy="554763"/>
            </a:xfrm>
          </p:grpSpPr>
          <p:sp>
            <p:nvSpPr>
              <p:cNvPr id="96" name="Appoint Excellent Practitioners">
                <a:extLst>
                  <a:ext uri="{FF2B5EF4-FFF2-40B4-BE49-F238E27FC236}">
                    <a16:creationId xmlns:a16="http://schemas.microsoft.com/office/drawing/2014/main" id="{36CAFB5E-49AC-4145-A4E8-330D82D3C845}"/>
                  </a:ext>
                </a:extLst>
              </p:cNvPr>
              <p:cNvSpPr/>
              <p:nvPr/>
            </p:nvSpPr>
            <p:spPr>
              <a:xfrm>
                <a:off x="5202981" y="2229033"/>
                <a:ext cx="2620781"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Manage Poor Performance</a:t>
                </a:r>
              </a:p>
            </p:txBody>
          </p:sp>
          <p:cxnSp>
            <p:nvCxnSpPr>
              <p:cNvPr id="97" name="Straight Connector 96">
                <a:extLst>
                  <a:ext uri="{FF2B5EF4-FFF2-40B4-BE49-F238E27FC236}">
                    <a16:creationId xmlns:a16="http://schemas.microsoft.com/office/drawing/2014/main" id="{BF0BA0EB-F063-471F-835C-BE699510E935}"/>
                  </a:ext>
                </a:extLst>
              </p:cNvPr>
              <p:cNvCxnSpPr>
                <a:cxnSpLocks/>
              </p:cNvCxnSpPr>
              <p:nvPr/>
            </p:nvCxnSpPr>
            <p:spPr>
              <a:xfrm>
                <a:off x="5282242" y="2600916"/>
                <a:ext cx="254152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CE544698-3475-423A-BC06-6143D299C14D}"/>
                  </a:ext>
                </a:extLst>
              </p:cNvPr>
              <p:cNvSpPr/>
              <p:nvPr/>
            </p:nvSpPr>
            <p:spPr>
              <a:xfrm rot="13500000">
                <a:off x="7956670" y="2418036"/>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99" name="Group 98">
                <a:extLst>
                  <a:ext uri="{FF2B5EF4-FFF2-40B4-BE49-F238E27FC236}">
                    <a16:creationId xmlns:a16="http://schemas.microsoft.com/office/drawing/2014/main" id="{A93EE979-1104-4BC6-AE10-4BADF7683279}"/>
                  </a:ext>
                </a:extLst>
              </p:cNvPr>
              <p:cNvGrpSpPr/>
              <p:nvPr/>
            </p:nvGrpSpPr>
            <p:grpSpPr>
              <a:xfrm>
                <a:off x="8058098" y="2505270"/>
                <a:ext cx="190779" cy="191292"/>
                <a:chOff x="9486846" y="1918211"/>
                <a:chExt cx="286361" cy="287131"/>
              </a:xfrm>
              <a:solidFill>
                <a:schemeClr val="bg2">
                  <a:lumMod val="75000"/>
                </a:schemeClr>
              </a:solidFill>
            </p:grpSpPr>
            <p:grpSp>
              <p:nvGrpSpPr>
                <p:cNvPr id="100" name="Graphic 74">
                  <a:extLst>
                    <a:ext uri="{FF2B5EF4-FFF2-40B4-BE49-F238E27FC236}">
                      <a16:creationId xmlns:a16="http://schemas.microsoft.com/office/drawing/2014/main" id="{622B97CA-79E1-43E2-90C1-7D4196D581FE}"/>
                    </a:ext>
                  </a:extLst>
                </p:cNvPr>
                <p:cNvGrpSpPr/>
                <p:nvPr/>
              </p:nvGrpSpPr>
              <p:grpSpPr>
                <a:xfrm>
                  <a:off x="9486846" y="1981443"/>
                  <a:ext cx="284602" cy="223899"/>
                  <a:chOff x="9486846" y="1981443"/>
                  <a:chExt cx="284602" cy="223899"/>
                </a:xfrm>
                <a:grpFill/>
              </p:grpSpPr>
              <p:sp>
                <p:nvSpPr>
                  <p:cNvPr id="109" name="Freeform: Shape 108">
                    <a:extLst>
                      <a:ext uri="{FF2B5EF4-FFF2-40B4-BE49-F238E27FC236}">
                        <a16:creationId xmlns:a16="http://schemas.microsoft.com/office/drawing/2014/main" id="{6A45F8CA-3DBC-460E-8E62-D222BC4E254D}"/>
                      </a:ext>
                    </a:extLst>
                  </p:cNvPr>
                  <p:cNvSpPr/>
                  <p:nvPr/>
                </p:nvSpPr>
                <p:spPr>
                  <a:xfrm>
                    <a:off x="9489925" y="2199404"/>
                    <a:ext cx="281523" cy="5938"/>
                  </a:xfrm>
                  <a:custGeom>
                    <a:avLst/>
                    <a:gdLst>
                      <a:gd name="connsiteX0" fmla="*/ 0 w 281523"/>
                      <a:gd name="connsiteY0" fmla="*/ 0 h 5938"/>
                      <a:gd name="connsiteX1" fmla="*/ 281523 w 281523"/>
                      <a:gd name="connsiteY1" fmla="*/ 0 h 5938"/>
                      <a:gd name="connsiteX2" fmla="*/ 281523 w 281523"/>
                      <a:gd name="connsiteY2" fmla="*/ 5938 h 5938"/>
                      <a:gd name="connsiteX3" fmla="*/ 0 w 281523"/>
                      <a:gd name="connsiteY3" fmla="*/ 5938 h 5938"/>
                    </a:gdLst>
                    <a:ahLst/>
                    <a:cxnLst>
                      <a:cxn ang="0">
                        <a:pos x="connsiteX0" y="connsiteY0"/>
                      </a:cxn>
                      <a:cxn ang="0">
                        <a:pos x="connsiteX1" y="connsiteY1"/>
                      </a:cxn>
                      <a:cxn ang="0">
                        <a:pos x="connsiteX2" y="connsiteY2"/>
                      </a:cxn>
                      <a:cxn ang="0">
                        <a:pos x="connsiteX3" y="connsiteY3"/>
                      </a:cxn>
                    </a:cxnLst>
                    <a:rect l="l" t="t" r="r" b="b"/>
                    <a:pathLst>
                      <a:path w="281523" h="5938">
                        <a:moveTo>
                          <a:pt x="0" y="0"/>
                        </a:moveTo>
                        <a:lnTo>
                          <a:pt x="281523" y="0"/>
                        </a:lnTo>
                        <a:lnTo>
                          <a:pt x="281523" y="5938"/>
                        </a:lnTo>
                        <a:lnTo>
                          <a:pt x="0" y="5938"/>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0" name="Freeform: Shape 109">
                    <a:extLst>
                      <a:ext uri="{FF2B5EF4-FFF2-40B4-BE49-F238E27FC236}">
                        <a16:creationId xmlns:a16="http://schemas.microsoft.com/office/drawing/2014/main" id="{B4A51BD6-5B5D-487D-BA58-E53EBAD5B4F0}"/>
                      </a:ext>
                    </a:extLst>
                  </p:cNvPr>
                  <p:cNvSpPr/>
                  <p:nvPr/>
                </p:nvSpPr>
                <p:spPr>
                  <a:xfrm>
                    <a:off x="9568663" y="2017733"/>
                    <a:ext cx="51465" cy="187608"/>
                  </a:xfrm>
                  <a:custGeom>
                    <a:avLst/>
                    <a:gdLst>
                      <a:gd name="connsiteX0" fmla="*/ 51246 w 51465"/>
                      <a:gd name="connsiteY0" fmla="*/ 187609 h 187608"/>
                      <a:gd name="connsiteX1" fmla="*/ 0 w 51465"/>
                      <a:gd name="connsiteY1" fmla="*/ 187609 h 187608"/>
                      <a:gd name="connsiteX2" fmla="*/ 0 w 51465"/>
                      <a:gd name="connsiteY2" fmla="*/ 0 h 187608"/>
                      <a:gd name="connsiteX3" fmla="*/ 51466 w 51465"/>
                      <a:gd name="connsiteY3" fmla="*/ 0 h 187608"/>
                      <a:gd name="connsiteX4" fmla="*/ 51466 w 51465"/>
                      <a:gd name="connsiteY4" fmla="*/ 187609 h 187608"/>
                      <a:gd name="connsiteX5" fmla="*/ 5938 w 51465"/>
                      <a:gd name="connsiteY5" fmla="*/ 181670 h 187608"/>
                      <a:gd name="connsiteX6" fmla="*/ 45308 w 51465"/>
                      <a:gd name="connsiteY6" fmla="*/ 181670 h 187608"/>
                      <a:gd name="connsiteX7" fmla="*/ 45308 w 51465"/>
                      <a:gd name="connsiteY7" fmla="*/ 6158 h 187608"/>
                      <a:gd name="connsiteX8" fmla="*/ 5938 w 51465"/>
                      <a:gd name="connsiteY8" fmla="*/ 6158 h 187608"/>
                      <a:gd name="connsiteX9" fmla="*/ 5938 w 51465"/>
                      <a:gd name="connsiteY9" fmla="*/ 181890 h 1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65" h="187608">
                        <a:moveTo>
                          <a:pt x="51246" y="187609"/>
                        </a:moveTo>
                        <a:lnTo>
                          <a:pt x="0" y="187609"/>
                        </a:lnTo>
                        <a:lnTo>
                          <a:pt x="0" y="0"/>
                        </a:lnTo>
                        <a:lnTo>
                          <a:pt x="51466" y="0"/>
                        </a:lnTo>
                        <a:lnTo>
                          <a:pt x="51466" y="187609"/>
                        </a:lnTo>
                        <a:close/>
                        <a:moveTo>
                          <a:pt x="5938" y="181670"/>
                        </a:moveTo>
                        <a:lnTo>
                          <a:pt x="45308" y="181670"/>
                        </a:lnTo>
                        <a:lnTo>
                          <a:pt x="45308" y="6158"/>
                        </a:lnTo>
                        <a:lnTo>
                          <a:pt x="5938" y="6158"/>
                        </a:lnTo>
                        <a:lnTo>
                          <a:pt x="5938" y="181890"/>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1" name="Freeform: Shape 110">
                    <a:extLst>
                      <a:ext uri="{FF2B5EF4-FFF2-40B4-BE49-F238E27FC236}">
                        <a16:creationId xmlns:a16="http://schemas.microsoft.com/office/drawing/2014/main" id="{C976D259-1851-48CC-B8B7-97D0B54FF682}"/>
                      </a:ext>
                    </a:extLst>
                  </p:cNvPr>
                  <p:cNvSpPr/>
                  <p:nvPr/>
                </p:nvSpPr>
                <p:spPr>
                  <a:xfrm>
                    <a:off x="9654660" y="2054023"/>
                    <a:ext cx="51465" cy="151318"/>
                  </a:xfrm>
                  <a:custGeom>
                    <a:avLst/>
                    <a:gdLst>
                      <a:gd name="connsiteX0" fmla="*/ 51466 w 51465"/>
                      <a:gd name="connsiteY0" fmla="*/ 151319 h 151318"/>
                      <a:gd name="connsiteX1" fmla="*/ 0 w 51465"/>
                      <a:gd name="connsiteY1" fmla="*/ 151319 h 151318"/>
                      <a:gd name="connsiteX2" fmla="*/ 0 w 51465"/>
                      <a:gd name="connsiteY2" fmla="*/ 0 h 151318"/>
                      <a:gd name="connsiteX3" fmla="*/ 51466 w 51465"/>
                      <a:gd name="connsiteY3" fmla="*/ 0 h 151318"/>
                      <a:gd name="connsiteX4" fmla="*/ 51466 w 51465"/>
                      <a:gd name="connsiteY4" fmla="*/ 151319 h 151318"/>
                      <a:gd name="connsiteX5" fmla="*/ 6158 w 51465"/>
                      <a:gd name="connsiteY5" fmla="*/ 145380 h 151318"/>
                      <a:gd name="connsiteX6" fmla="*/ 45528 w 51465"/>
                      <a:gd name="connsiteY6" fmla="*/ 145380 h 151318"/>
                      <a:gd name="connsiteX7" fmla="*/ 45528 w 51465"/>
                      <a:gd name="connsiteY7" fmla="*/ 6158 h 151318"/>
                      <a:gd name="connsiteX8" fmla="*/ 6158 w 51465"/>
                      <a:gd name="connsiteY8" fmla="*/ 6158 h 151318"/>
                      <a:gd name="connsiteX9" fmla="*/ 6158 w 51465"/>
                      <a:gd name="connsiteY9" fmla="*/ 145380 h 15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65" h="151318">
                        <a:moveTo>
                          <a:pt x="51466" y="151319"/>
                        </a:moveTo>
                        <a:lnTo>
                          <a:pt x="0" y="151319"/>
                        </a:lnTo>
                        <a:lnTo>
                          <a:pt x="0" y="0"/>
                        </a:lnTo>
                        <a:lnTo>
                          <a:pt x="51466" y="0"/>
                        </a:lnTo>
                        <a:lnTo>
                          <a:pt x="51466" y="151319"/>
                        </a:lnTo>
                        <a:close/>
                        <a:moveTo>
                          <a:pt x="6158" y="145380"/>
                        </a:moveTo>
                        <a:lnTo>
                          <a:pt x="45528" y="145380"/>
                        </a:lnTo>
                        <a:lnTo>
                          <a:pt x="45528" y="6158"/>
                        </a:lnTo>
                        <a:lnTo>
                          <a:pt x="6158" y="6158"/>
                        </a:lnTo>
                        <a:lnTo>
                          <a:pt x="6158" y="145380"/>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12" name="Freeform: Shape 111">
                    <a:extLst>
                      <a:ext uri="{FF2B5EF4-FFF2-40B4-BE49-F238E27FC236}">
                        <a16:creationId xmlns:a16="http://schemas.microsoft.com/office/drawing/2014/main" id="{0898DA94-6836-424D-8A6F-9D429C3965FF}"/>
                      </a:ext>
                    </a:extLst>
                  </p:cNvPr>
                  <p:cNvSpPr/>
                  <p:nvPr/>
                </p:nvSpPr>
                <p:spPr>
                  <a:xfrm>
                    <a:off x="9486846" y="1981443"/>
                    <a:ext cx="51465" cy="223898"/>
                  </a:xfrm>
                  <a:custGeom>
                    <a:avLst/>
                    <a:gdLst>
                      <a:gd name="connsiteX0" fmla="*/ 51466 w 51465"/>
                      <a:gd name="connsiteY0" fmla="*/ 223899 h 223898"/>
                      <a:gd name="connsiteX1" fmla="*/ 0 w 51465"/>
                      <a:gd name="connsiteY1" fmla="*/ 223899 h 223898"/>
                      <a:gd name="connsiteX2" fmla="*/ 0 w 51465"/>
                      <a:gd name="connsiteY2" fmla="*/ 0 h 223898"/>
                      <a:gd name="connsiteX3" fmla="*/ 51466 w 51465"/>
                      <a:gd name="connsiteY3" fmla="*/ 0 h 223898"/>
                      <a:gd name="connsiteX4" fmla="*/ 51466 w 51465"/>
                      <a:gd name="connsiteY4" fmla="*/ 223899 h 223898"/>
                      <a:gd name="connsiteX5" fmla="*/ 6158 w 51465"/>
                      <a:gd name="connsiteY5" fmla="*/ 217961 h 223898"/>
                      <a:gd name="connsiteX6" fmla="*/ 45528 w 51465"/>
                      <a:gd name="connsiteY6" fmla="*/ 217961 h 223898"/>
                      <a:gd name="connsiteX7" fmla="*/ 45528 w 51465"/>
                      <a:gd name="connsiteY7" fmla="*/ 5938 h 223898"/>
                      <a:gd name="connsiteX8" fmla="*/ 5938 w 51465"/>
                      <a:gd name="connsiteY8" fmla="*/ 5938 h 223898"/>
                      <a:gd name="connsiteX9" fmla="*/ 5938 w 51465"/>
                      <a:gd name="connsiteY9" fmla="*/ 217961 h 2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65" h="223898">
                        <a:moveTo>
                          <a:pt x="51466" y="223899"/>
                        </a:moveTo>
                        <a:lnTo>
                          <a:pt x="0" y="223899"/>
                        </a:lnTo>
                        <a:lnTo>
                          <a:pt x="0" y="0"/>
                        </a:lnTo>
                        <a:lnTo>
                          <a:pt x="51466" y="0"/>
                        </a:lnTo>
                        <a:lnTo>
                          <a:pt x="51466" y="223899"/>
                        </a:lnTo>
                        <a:close/>
                        <a:moveTo>
                          <a:pt x="6158" y="217961"/>
                        </a:moveTo>
                        <a:lnTo>
                          <a:pt x="45528" y="217961"/>
                        </a:lnTo>
                        <a:lnTo>
                          <a:pt x="45528" y="5938"/>
                        </a:lnTo>
                        <a:lnTo>
                          <a:pt x="5938" y="5938"/>
                        </a:lnTo>
                        <a:lnTo>
                          <a:pt x="5938" y="217961"/>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101" name="Graphic 74">
                  <a:extLst>
                    <a:ext uri="{FF2B5EF4-FFF2-40B4-BE49-F238E27FC236}">
                      <a16:creationId xmlns:a16="http://schemas.microsoft.com/office/drawing/2014/main" id="{C5EDCA19-4BE4-4D8A-A052-A298F34E8850}"/>
                    </a:ext>
                  </a:extLst>
                </p:cNvPr>
                <p:cNvGrpSpPr/>
                <p:nvPr/>
              </p:nvGrpSpPr>
              <p:grpSpPr>
                <a:xfrm>
                  <a:off x="9492014" y="1918211"/>
                  <a:ext cx="281193" cy="142411"/>
                  <a:chOff x="9492014" y="1918211"/>
                  <a:chExt cx="281193" cy="142411"/>
                </a:xfrm>
                <a:grpFill/>
              </p:grpSpPr>
              <p:sp>
                <p:nvSpPr>
                  <p:cNvPr id="102" name="Freeform: Shape 101">
                    <a:extLst>
                      <a:ext uri="{FF2B5EF4-FFF2-40B4-BE49-F238E27FC236}">
                        <a16:creationId xmlns:a16="http://schemas.microsoft.com/office/drawing/2014/main" id="{A43E1086-F7A5-4B52-87BB-DF605555DDDD}"/>
                      </a:ext>
                    </a:extLst>
                  </p:cNvPr>
                  <p:cNvSpPr/>
                  <p:nvPr/>
                </p:nvSpPr>
                <p:spPr>
                  <a:xfrm>
                    <a:off x="9492014" y="1918211"/>
                    <a:ext cx="42603" cy="42338"/>
                  </a:xfrm>
                  <a:custGeom>
                    <a:avLst/>
                    <a:gdLst>
                      <a:gd name="connsiteX0" fmla="*/ 21224 w 42603"/>
                      <a:gd name="connsiteY0" fmla="*/ 42338 h 42338"/>
                      <a:gd name="connsiteX1" fmla="*/ 13086 w 42603"/>
                      <a:gd name="connsiteY1" fmla="*/ 40799 h 42338"/>
                      <a:gd name="connsiteX2" fmla="*/ 1650 w 42603"/>
                      <a:gd name="connsiteY2" fmla="*/ 29362 h 42338"/>
                      <a:gd name="connsiteX3" fmla="*/ 1650 w 42603"/>
                      <a:gd name="connsiteY3" fmla="*/ 13086 h 42338"/>
                      <a:gd name="connsiteX4" fmla="*/ 13306 w 42603"/>
                      <a:gd name="connsiteY4" fmla="*/ 1650 h 42338"/>
                      <a:gd name="connsiteX5" fmla="*/ 29582 w 42603"/>
                      <a:gd name="connsiteY5" fmla="*/ 1650 h 42338"/>
                      <a:gd name="connsiteX6" fmla="*/ 41019 w 42603"/>
                      <a:gd name="connsiteY6" fmla="*/ 29362 h 42338"/>
                      <a:gd name="connsiteX7" fmla="*/ 41019 w 42603"/>
                      <a:gd name="connsiteY7" fmla="*/ 29362 h 42338"/>
                      <a:gd name="connsiteX8" fmla="*/ 21444 w 42603"/>
                      <a:gd name="connsiteY8" fmla="*/ 42338 h 42338"/>
                      <a:gd name="connsiteX9" fmla="*/ 21224 w 42603"/>
                      <a:gd name="connsiteY9" fmla="*/ 6048 h 42338"/>
                      <a:gd name="connsiteX10" fmla="*/ 15506 w 42603"/>
                      <a:gd name="connsiteY10" fmla="*/ 7148 h 42338"/>
                      <a:gd name="connsiteX11" fmla="*/ 7368 w 42603"/>
                      <a:gd name="connsiteY11" fmla="*/ 15286 h 42338"/>
                      <a:gd name="connsiteX12" fmla="*/ 7368 w 42603"/>
                      <a:gd name="connsiteY12" fmla="*/ 26943 h 42338"/>
                      <a:gd name="connsiteX13" fmla="*/ 15506 w 42603"/>
                      <a:gd name="connsiteY13" fmla="*/ 35080 h 42338"/>
                      <a:gd name="connsiteX14" fmla="*/ 35300 w 42603"/>
                      <a:gd name="connsiteY14" fmla="*/ 26943 h 42338"/>
                      <a:gd name="connsiteX15" fmla="*/ 27163 w 42603"/>
                      <a:gd name="connsiteY15" fmla="*/ 7148 h 42338"/>
                      <a:gd name="connsiteX16" fmla="*/ 21444 w 42603"/>
                      <a:gd name="connsiteY16" fmla="*/ 6048 h 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03" h="42338">
                        <a:moveTo>
                          <a:pt x="21224" y="42338"/>
                        </a:moveTo>
                        <a:cubicBezTo>
                          <a:pt x="18585" y="42338"/>
                          <a:pt x="15726" y="41899"/>
                          <a:pt x="13086" y="40799"/>
                        </a:cubicBezTo>
                        <a:cubicBezTo>
                          <a:pt x="7808" y="38599"/>
                          <a:pt x="3849" y="34641"/>
                          <a:pt x="1650" y="29362"/>
                        </a:cubicBezTo>
                        <a:cubicBezTo>
                          <a:pt x="-550" y="24083"/>
                          <a:pt x="-550" y="18365"/>
                          <a:pt x="1650" y="13086"/>
                        </a:cubicBezTo>
                        <a:cubicBezTo>
                          <a:pt x="3849" y="8028"/>
                          <a:pt x="8028" y="3849"/>
                          <a:pt x="13306" y="1650"/>
                        </a:cubicBezTo>
                        <a:cubicBezTo>
                          <a:pt x="18585" y="-550"/>
                          <a:pt x="24303" y="-550"/>
                          <a:pt x="29582" y="1650"/>
                        </a:cubicBezTo>
                        <a:cubicBezTo>
                          <a:pt x="40359" y="6048"/>
                          <a:pt x="45418" y="18585"/>
                          <a:pt x="41019" y="29362"/>
                        </a:cubicBezTo>
                        <a:lnTo>
                          <a:pt x="41019" y="29362"/>
                        </a:lnTo>
                        <a:cubicBezTo>
                          <a:pt x="37720" y="37500"/>
                          <a:pt x="29802" y="42338"/>
                          <a:pt x="21444" y="42338"/>
                        </a:cubicBezTo>
                        <a:close/>
                        <a:moveTo>
                          <a:pt x="21224" y="6048"/>
                        </a:moveTo>
                        <a:cubicBezTo>
                          <a:pt x="19245" y="6048"/>
                          <a:pt x="17265" y="6488"/>
                          <a:pt x="15506" y="7148"/>
                        </a:cubicBezTo>
                        <a:cubicBezTo>
                          <a:pt x="11767" y="8688"/>
                          <a:pt x="8908" y="11547"/>
                          <a:pt x="7368" y="15286"/>
                        </a:cubicBezTo>
                        <a:cubicBezTo>
                          <a:pt x="5828" y="19025"/>
                          <a:pt x="5828" y="23204"/>
                          <a:pt x="7368" y="26943"/>
                        </a:cubicBezTo>
                        <a:cubicBezTo>
                          <a:pt x="8908" y="30682"/>
                          <a:pt x="11767" y="33541"/>
                          <a:pt x="15506" y="35080"/>
                        </a:cubicBezTo>
                        <a:cubicBezTo>
                          <a:pt x="23204" y="38380"/>
                          <a:pt x="32221" y="34641"/>
                          <a:pt x="35300" y="26943"/>
                        </a:cubicBezTo>
                        <a:cubicBezTo>
                          <a:pt x="38599" y="19245"/>
                          <a:pt x="34860" y="10227"/>
                          <a:pt x="27163" y="7148"/>
                        </a:cubicBezTo>
                        <a:cubicBezTo>
                          <a:pt x="25183" y="6268"/>
                          <a:pt x="23424" y="6048"/>
                          <a:pt x="21444" y="6048"/>
                        </a:cubicBez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3" name="Freeform: Shape 102">
                    <a:extLst>
                      <a:ext uri="{FF2B5EF4-FFF2-40B4-BE49-F238E27FC236}">
                        <a16:creationId xmlns:a16="http://schemas.microsoft.com/office/drawing/2014/main" id="{7D0E3E26-68E9-4083-821F-8C48F61978A3}"/>
                      </a:ext>
                    </a:extLst>
                  </p:cNvPr>
                  <p:cNvSpPr/>
                  <p:nvPr/>
                </p:nvSpPr>
                <p:spPr>
                  <a:xfrm>
                    <a:off x="9576031" y="1952961"/>
                    <a:ext cx="42383" cy="42338"/>
                  </a:xfrm>
                  <a:custGeom>
                    <a:avLst/>
                    <a:gdLst>
                      <a:gd name="connsiteX0" fmla="*/ 21224 w 42383"/>
                      <a:gd name="connsiteY0" fmla="*/ 42338 h 42338"/>
                      <a:gd name="connsiteX1" fmla="*/ 13086 w 42383"/>
                      <a:gd name="connsiteY1" fmla="*/ 40799 h 42338"/>
                      <a:gd name="connsiteX2" fmla="*/ 1650 w 42383"/>
                      <a:gd name="connsiteY2" fmla="*/ 29362 h 42338"/>
                      <a:gd name="connsiteX3" fmla="*/ 1650 w 42383"/>
                      <a:gd name="connsiteY3" fmla="*/ 13086 h 42338"/>
                      <a:gd name="connsiteX4" fmla="*/ 13086 w 42383"/>
                      <a:gd name="connsiteY4" fmla="*/ 1650 h 42338"/>
                      <a:gd name="connsiteX5" fmla="*/ 29362 w 42383"/>
                      <a:gd name="connsiteY5" fmla="*/ 1650 h 42338"/>
                      <a:gd name="connsiteX6" fmla="*/ 40799 w 42383"/>
                      <a:gd name="connsiteY6" fmla="*/ 29362 h 42338"/>
                      <a:gd name="connsiteX7" fmla="*/ 40799 w 42383"/>
                      <a:gd name="connsiteY7" fmla="*/ 29362 h 42338"/>
                      <a:gd name="connsiteX8" fmla="*/ 21224 w 42383"/>
                      <a:gd name="connsiteY8" fmla="*/ 42338 h 42338"/>
                      <a:gd name="connsiteX9" fmla="*/ 21224 w 42383"/>
                      <a:gd name="connsiteY9" fmla="*/ 6048 h 42338"/>
                      <a:gd name="connsiteX10" fmla="*/ 15506 w 42383"/>
                      <a:gd name="connsiteY10" fmla="*/ 7148 h 42338"/>
                      <a:gd name="connsiteX11" fmla="*/ 7368 w 42383"/>
                      <a:gd name="connsiteY11" fmla="*/ 15286 h 42338"/>
                      <a:gd name="connsiteX12" fmla="*/ 7368 w 42383"/>
                      <a:gd name="connsiteY12" fmla="*/ 26943 h 42338"/>
                      <a:gd name="connsiteX13" fmla="*/ 15506 w 42383"/>
                      <a:gd name="connsiteY13" fmla="*/ 35080 h 42338"/>
                      <a:gd name="connsiteX14" fmla="*/ 35300 w 42383"/>
                      <a:gd name="connsiteY14" fmla="*/ 26943 h 42338"/>
                      <a:gd name="connsiteX15" fmla="*/ 27163 w 42383"/>
                      <a:gd name="connsiteY15" fmla="*/ 7148 h 42338"/>
                      <a:gd name="connsiteX16" fmla="*/ 21444 w 42383"/>
                      <a:gd name="connsiteY16" fmla="*/ 6048 h 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83" h="42338">
                        <a:moveTo>
                          <a:pt x="21224" y="42338"/>
                        </a:moveTo>
                        <a:cubicBezTo>
                          <a:pt x="18585" y="42338"/>
                          <a:pt x="15726" y="41899"/>
                          <a:pt x="13086" y="40799"/>
                        </a:cubicBezTo>
                        <a:cubicBezTo>
                          <a:pt x="7808" y="38599"/>
                          <a:pt x="3849" y="34641"/>
                          <a:pt x="1650" y="29362"/>
                        </a:cubicBezTo>
                        <a:cubicBezTo>
                          <a:pt x="-550" y="24083"/>
                          <a:pt x="-550" y="18365"/>
                          <a:pt x="1650" y="13086"/>
                        </a:cubicBezTo>
                        <a:cubicBezTo>
                          <a:pt x="3849" y="7808"/>
                          <a:pt x="7808" y="3849"/>
                          <a:pt x="13086" y="1650"/>
                        </a:cubicBezTo>
                        <a:cubicBezTo>
                          <a:pt x="18365" y="-550"/>
                          <a:pt x="24083" y="-550"/>
                          <a:pt x="29362" y="1650"/>
                        </a:cubicBezTo>
                        <a:cubicBezTo>
                          <a:pt x="40139" y="6048"/>
                          <a:pt x="45198" y="18585"/>
                          <a:pt x="40799" y="29362"/>
                        </a:cubicBezTo>
                        <a:lnTo>
                          <a:pt x="40799" y="29362"/>
                        </a:lnTo>
                        <a:cubicBezTo>
                          <a:pt x="37500" y="37500"/>
                          <a:pt x="29582" y="42338"/>
                          <a:pt x="21224" y="42338"/>
                        </a:cubicBezTo>
                        <a:close/>
                        <a:moveTo>
                          <a:pt x="21224" y="6048"/>
                        </a:moveTo>
                        <a:cubicBezTo>
                          <a:pt x="19245" y="6048"/>
                          <a:pt x="17265" y="6488"/>
                          <a:pt x="15506" y="7148"/>
                        </a:cubicBezTo>
                        <a:cubicBezTo>
                          <a:pt x="11767" y="8688"/>
                          <a:pt x="8908" y="11547"/>
                          <a:pt x="7368" y="15286"/>
                        </a:cubicBezTo>
                        <a:cubicBezTo>
                          <a:pt x="5828" y="19025"/>
                          <a:pt x="5828" y="23204"/>
                          <a:pt x="7368" y="26943"/>
                        </a:cubicBezTo>
                        <a:cubicBezTo>
                          <a:pt x="8908" y="30682"/>
                          <a:pt x="11767" y="33541"/>
                          <a:pt x="15506" y="35080"/>
                        </a:cubicBezTo>
                        <a:cubicBezTo>
                          <a:pt x="23204" y="38380"/>
                          <a:pt x="32221" y="34641"/>
                          <a:pt x="35300" y="26943"/>
                        </a:cubicBezTo>
                        <a:cubicBezTo>
                          <a:pt x="38599" y="19245"/>
                          <a:pt x="34860" y="10227"/>
                          <a:pt x="27163" y="7148"/>
                        </a:cubicBezTo>
                        <a:cubicBezTo>
                          <a:pt x="25183" y="6268"/>
                          <a:pt x="23424" y="6048"/>
                          <a:pt x="21444" y="6048"/>
                        </a:cubicBez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4" name="Freeform: Shape 103">
                    <a:extLst>
                      <a:ext uri="{FF2B5EF4-FFF2-40B4-BE49-F238E27FC236}">
                        <a16:creationId xmlns:a16="http://schemas.microsoft.com/office/drawing/2014/main" id="{76E072FE-683F-499F-BA52-79BFE4969579}"/>
                      </a:ext>
                    </a:extLst>
                  </p:cNvPr>
                  <p:cNvSpPr/>
                  <p:nvPr/>
                </p:nvSpPr>
                <p:spPr>
                  <a:xfrm>
                    <a:off x="9659828" y="1987712"/>
                    <a:ext cx="42448" cy="42338"/>
                  </a:xfrm>
                  <a:custGeom>
                    <a:avLst/>
                    <a:gdLst>
                      <a:gd name="connsiteX0" fmla="*/ 21224 w 42448"/>
                      <a:gd name="connsiteY0" fmla="*/ 42338 h 42338"/>
                      <a:gd name="connsiteX1" fmla="*/ 13086 w 42448"/>
                      <a:gd name="connsiteY1" fmla="*/ 40799 h 42338"/>
                      <a:gd name="connsiteX2" fmla="*/ 1650 w 42448"/>
                      <a:gd name="connsiteY2" fmla="*/ 29362 h 42338"/>
                      <a:gd name="connsiteX3" fmla="*/ 1650 w 42448"/>
                      <a:gd name="connsiteY3" fmla="*/ 13086 h 42338"/>
                      <a:gd name="connsiteX4" fmla="*/ 13086 w 42448"/>
                      <a:gd name="connsiteY4" fmla="*/ 1650 h 42338"/>
                      <a:gd name="connsiteX5" fmla="*/ 29362 w 42448"/>
                      <a:gd name="connsiteY5" fmla="*/ 1650 h 42338"/>
                      <a:gd name="connsiteX6" fmla="*/ 40799 w 42448"/>
                      <a:gd name="connsiteY6" fmla="*/ 13086 h 42338"/>
                      <a:gd name="connsiteX7" fmla="*/ 40799 w 42448"/>
                      <a:gd name="connsiteY7" fmla="*/ 29362 h 42338"/>
                      <a:gd name="connsiteX8" fmla="*/ 29362 w 42448"/>
                      <a:gd name="connsiteY8" fmla="*/ 40799 h 42338"/>
                      <a:gd name="connsiteX9" fmla="*/ 21224 w 42448"/>
                      <a:gd name="connsiteY9" fmla="*/ 42338 h 42338"/>
                      <a:gd name="connsiteX10" fmla="*/ 21224 w 42448"/>
                      <a:gd name="connsiteY10" fmla="*/ 6048 h 42338"/>
                      <a:gd name="connsiteX11" fmla="*/ 15506 w 42448"/>
                      <a:gd name="connsiteY11" fmla="*/ 7148 h 42338"/>
                      <a:gd name="connsiteX12" fmla="*/ 7368 w 42448"/>
                      <a:gd name="connsiteY12" fmla="*/ 15286 h 42338"/>
                      <a:gd name="connsiteX13" fmla="*/ 7368 w 42448"/>
                      <a:gd name="connsiteY13" fmla="*/ 26943 h 42338"/>
                      <a:gd name="connsiteX14" fmla="*/ 15506 w 42448"/>
                      <a:gd name="connsiteY14" fmla="*/ 35080 h 42338"/>
                      <a:gd name="connsiteX15" fmla="*/ 27163 w 42448"/>
                      <a:gd name="connsiteY15" fmla="*/ 35080 h 42338"/>
                      <a:gd name="connsiteX16" fmla="*/ 35300 w 42448"/>
                      <a:gd name="connsiteY16" fmla="*/ 26943 h 42338"/>
                      <a:gd name="connsiteX17" fmla="*/ 35300 w 42448"/>
                      <a:gd name="connsiteY17" fmla="*/ 26943 h 42338"/>
                      <a:gd name="connsiteX18" fmla="*/ 35300 w 42448"/>
                      <a:gd name="connsiteY18" fmla="*/ 15286 h 42338"/>
                      <a:gd name="connsiteX19" fmla="*/ 27163 w 42448"/>
                      <a:gd name="connsiteY19" fmla="*/ 7148 h 42338"/>
                      <a:gd name="connsiteX20" fmla="*/ 21444 w 42448"/>
                      <a:gd name="connsiteY20" fmla="*/ 6048 h 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448" h="42338">
                        <a:moveTo>
                          <a:pt x="21224" y="42338"/>
                        </a:moveTo>
                        <a:cubicBezTo>
                          <a:pt x="18585" y="42338"/>
                          <a:pt x="15726" y="41899"/>
                          <a:pt x="13086" y="40799"/>
                        </a:cubicBezTo>
                        <a:cubicBezTo>
                          <a:pt x="7808" y="38599"/>
                          <a:pt x="3849" y="34641"/>
                          <a:pt x="1650" y="29362"/>
                        </a:cubicBezTo>
                        <a:cubicBezTo>
                          <a:pt x="-550" y="24083"/>
                          <a:pt x="-550" y="18365"/>
                          <a:pt x="1650" y="13086"/>
                        </a:cubicBezTo>
                        <a:cubicBezTo>
                          <a:pt x="3849" y="7808"/>
                          <a:pt x="7808" y="3849"/>
                          <a:pt x="13086" y="1650"/>
                        </a:cubicBezTo>
                        <a:cubicBezTo>
                          <a:pt x="18365" y="-550"/>
                          <a:pt x="24083" y="-550"/>
                          <a:pt x="29362" y="1650"/>
                        </a:cubicBezTo>
                        <a:cubicBezTo>
                          <a:pt x="34641" y="3849"/>
                          <a:pt x="38599" y="7808"/>
                          <a:pt x="40799" y="13086"/>
                        </a:cubicBezTo>
                        <a:cubicBezTo>
                          <a:pt x="42998" y="18365"/>
                          <a:pt x="42998" y="24083"/>
                          <a:pt x="40799" y="29362"/>
                        </a:cubicBezTo>
                        <a:cubicBezTo>
                          <a:pt x="38599" y="34641"/>
                          <a:pt x="34641" y="38599"/>
                          <a:pt x="29362" y="40799"/>
                        </a:cubicBezTo>
                        <a:cubicBezTo>
                          <a:pt x="26723" y="41899"/>
                          <a:pt x="24083" y="42338"/>
                          <a:pt x="21224" y="42338"/>
                        </a:cubicBezTo>
                        <a:close/>
                        <a:moveTo>
                          <a:pt x="21224" y="6048"/>
                        </a:moveTo>
                        <a:cubicBezTo>
                          <a:pt x="19245" y="6048"/>
                          <a:pt x="17265" y="6488"/>
                          <a:pt x="15506" y="7148"/>
                        </a:cubicBezTo>
                        <a:cubicBezTo>
                          <a:pt x="11767" y="8688"/>
                          <a:pt x="8908" y="11547"/>
                          <a:pt x="7368" y="15286"/>
                        </a:cubicBezTo>
                        <a:cubicBezTo>
                          <a:pt x="5828" y="19025"/>
                          <a:pt x="5828" y="23204"/>
                          <a:pt x="7368" y="26943"/>
                        </a:cubicBezTo>
                        <a:cubicBezTo>
                          <a:pt x="8908" y="30682"/>
                          <a:pt x="11767" y="33541"/>
                          <a:pt x="15506" y="35080"/>
                        </a:cubicBezTo>
                        <a:cubicBezTo>
                          <a:pt x="19245" y="36620"/>
                          <a:pt x="23424" y="36620"/>
                          <a:pt x="27163" y="35080"/>
                        </a:cubicBezTo>
                        <a:cubicBezTo>
                          <a:pt x="30902" y="33541"/>
                          <a:pt x="33761" y="30682"/>
                          <a:pt x="35300" y="26943"/>
                        </a:cubicBezTo>
                        <a:lnTo>
                          <a:pt x="35300" y="26943"/>
                        </a:lnTo>
                        <a:cubicBezTo>
                          <a:pt x="36840" y="23204"/>
                          <a:pt x="36840" y="19025"/>
                          <a:pt x="35300" y="15286"/>
                        </a:cubicBezTo>
                        <a:cubicBezTo>
                          <a:pt x="33761" y="11547"/>
                          <a:pt x="30902" y="8688"/>
                          <a:pt x="27163" y="7148"/>
                        </a:cubicBezTo>
                        <a:cubicBezTo>
                          <a:pt x="25183" y="6268"/>
                          <a:pt x="23424" y="6048"/>
                          <a:pt x="21444" y="6048"/>
                        </a:cubicBez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5" name="Freeform: Shape 104">
                    <a:extLst>
                      <a:ext uri="{FF2B5EF4-FFF2-40B4-BE49-F238E27FC236}">
                        <a16:creationId xmlns:a16="http://schemas.microsoft.com/office/drawing/2014/main" id="{DE19CC3D-1C6A-46A4-BBAF-AC368714FBB7}"/>
                      </a:ext>
                    </a:extLst>
                  </p:cNvPr>
                  <p:cNvSpPr/>
                  <p:nvPr/>
                </p:nvSpPr>
                <p:spPr>
                  <a:xfrm rot="-4050002">
                    <a:off x="9552168" y="1929780"/>
                    <a:ext cx="5938" cy="54545"/>
                  </a:xfrm>
                  <a:custGeom>
                    <a:avLst/>
                    <a:gdLst>
                      <a:gd name="connsiteX0" fmla="*/ 0 w 5938"/>
                      <a:gd name="connsiteY0" fmla="*/ 0 h 54545"/>
                      <a:gd name="connsiteX1" fmla="*/ 5938 w 5938"/>
                      <a:gd name="connsiteY1" fmla="*/ 0 h 54545"/>
                      <a:gd name="connsiteX2" fmla="*/ 5938 w 5938"/>
                      <a:gd name="connsiteY2" fmla="*/ 54545 h 54545"/>
                      <a:gd name="connsiteX3" fmla="*/ 0 w 5938"/>
                      <a:gd name="connsiteY3" fmla="*/ 54545 h 54545"/>
                    </a:gdLst>
                    <a:ahLst/>
                    <a:cxnLst>
                      <a:cxn ang="0">
                        <a:pos x="connsiteX0" y="connsiteY0"/>
                      </a:cxn>
                      <a:cxn ang="0">
                        <a:pos x="connsiteX1" y="connsiteY1"/>
                      </a:cxn>
                      <a:cxn ang="0">
                        <a:pos x="connsiteX2" y="connsiteY2"/>
                      </a:cxn>
                      <a:cxn ang="0">
                        <a:pos x="connsiteX3" y="connsiteY3"/>
                      </a:cxn>
                    </a:cxnLst>
                    <a:rect l="l" t="t" r="r" b="b"/>
                    <a:pathLst>
                      <a:path w="5938" h="54545">
                        <a:moveTo>
                          <a:pt x="0" y="0"/>
                        </a:moveTo>
                        <a:lnTo>
                          <a:pt x="5938" y="0"/>
                        </a:lnTo>
                        <a:lnTo>
                          <a:pt x="5938" y="54545"/>
                        </a:lnTo>
                        <a:lnTo>
                          <a:pt x="0" y="54545"/>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6" name="Freeform: Shape 105">
                    <a:extLst>
                      <a:ext uri="{FF2B5EF4-FFF2-40B4-BE49-F238E27FC236}">
                        <a16:creationId xmlns:a16="http://schemas.microsoft.com/office/drawing/2014/main" id="{27E70605-F49F-4BE9-8215-7064DBFC4005}"/>
                      </a:ext>
                    </a:extLst>
                  </p:cNvPr>
                  <p:cNvSpPr/>
                  <p:nvPr/>
                </p:nvSpPr>
                <p:spPr>
                  <a:xfrm rot="-4050002">
                    <a:off x="9636220" y="1964430"/>
                    <a:ext cx="5938" cy="54545"/>
                  </a:xfrm>
                  <a:custGeom>
                    <a:avLst/>
                    <a:gdLst>
                      <a:gd name="connsiteX0" fmla="*/ 0 w 5938"/>
                      <a:gd name="connsiteY0" fmla="*/ 0 h 54545"/>
                      <a:gd name="connsiteX1" fmla="*/ 5938 w 5938"/>
                      <a:gd name="connsiteY1" fmla="*/ 0 h 54545"/>
                      <a:gd name="connsiteX2" fmla="*/ 5938 w 5938"/>
                      <a:gd name="connsiteY2" fmla="*/ 54545 h 54545"/>
                      <a:gd name="connsiteX3" fmla="*/ 0 w 5938"/>
                      <a:gd name="connsiteY3" fmla="*/ 54545 h 54545"/>
                    </a:gdLst>
                    <a:ahLst/>
                    <a:cxnLst>
                      <a:cxn ang="0">
                        <a:pos x="connsiteX0" y="connsiteY0"/>
                      </a:cxn>
                      <a:cxn ang="0">
                        <a:pos x="connsiteX1" y="connsiteY1"/>
                      </a:cxn>
                      <a:cxn ang="0">
                        <a:pos x="connsiteX2" y="connsiteY2"/>
                      </a:cxn>
                      <a:cxn ang="0">
                        <a:pos x="connsiteX3" y="connsiteY3"/>
                      </a:cxn>
                    </a:cxnLst>
                    <a:rect l="l" t="t" r="r" b="b"/>
                    <a:pathLst>
                      <a:path w="5938" h="54545">
                        <a:moveTo>
                          <a:pt x="0" y="0"/>
                        </a:moveTo>
                        <a:lnTo>
                          <a:pt x="5938" y="0"/>
                        </a:lnTo>
                        <a:lnTo>
                          <a:pt x="5938" y="54545"/>
                        </a:lnTo>
                        <a:lnTo>
                          <a:pt x="0" y="54545"/>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7" name="Freeform: Shape 106">
                    <a:extLst>
                      <a:ext uri="{FF2B5EF4-FFF2-40B4-BE49-F238E27FC236}">
                        <a16:creationId xmlns:a16="http://schemas.microsoft.com/office/drawing/2014/main" id="{D4F098A0-051E-4C57-9916-3AD0310C15C2}"/>
                      </a:ext>
                    </a:extLst>
                  </p:cNvPr>
                  <p:cNvSpPr/>
                  <p:nvPr/>
                </p:nvSpPr>
                <p:spPr>
                  <a:xfrm rot="-4050002">
                    <a:off x="9730593" y="1992245"/>
                    <a:ext cx="5938" cy="77198"/>
                  </a:xfrm>
                  <a:custGeom>
                    <a:avLst/>
                    <a:gdLst>
                      <a:gd name="connsiteX0" fmla="*/ 0 w 5938"/>
                      <a:gd name="connsiteY0" fmla="*/ 0 h 77198"/>
                      <a:gd name="connsiteX1" fmla="*/ 5938 w 5938"/>
                      <a:gd name="connsiteY1" fmla="*/ 0 h 77198"/>
                      <a:gd name="connsiteX2" fmla="*/ 5938 w 5938"/>
                      <a:gd name="connsiteY2" fmla="*/ 77199 h 77198"/>
                      <a:gd name="connsiteX3" fmla="*/ 0 w 5938"/>
                      <a:gd name="connsiteY3" fmla="*/ 77199 h 77198"/>
                    </a:gdLst>
                    <a:ahLst/>
                    <a:cxnLst>
                      <a:cxn ang="0">
                        <a:pos x="connsiteX0" y="connsiteY0"/>
                      </a:cxn>
                      <a:cxn ang="0">
                        <a:pos x="connsiteX1" y="connsiteY1"/>
                      </a:cxn>
                      <a:cxn ang="0">
                        <a:pos x="connsiteX2" y="connsiteY2"/>
                      </a:cxn>
                      <a:cxn ang="0">
                        <a:pos x="connsiteX3" y="connsiteY3"/>
                      </a:cxn>
                    </a:cxnLst>
                    <a:rect l="l" t="t" r="r" b="b"/>
                    <a:pathLst>
                      <a:path w="5938" h="77198">
                        <a:moveTo>
                          <a:pt x="0" y="0"/>
                        </a:moveTo>
                        <a:lnTo>
                          <a:pt x="5938" y="0"/>
                        </a:lnTo>
                        <a:lnTo>
                          <a:pt x="5938" y="77199"/>
                        </a:lnTo>
                        <a:lnTo>
                          <a:pt x="0" y="77199"/>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8" name="Freeform: Shape 107">
                    <a:extLst>
                      <a:ext uri="{FF2B5EF4-FFF2-40B4-BE49-F238E27FC236}">
                        <a16:creationId xmlns:a16="http://schemas.microsoft.com/office/drawing/2014/main" id="{17B97781-9578-45E8-90AA-369EE30E7592}"/>
                      </a:ext>
                    </a:extLst>
                  </p:cNvPr>
                  <p:cNvSpPr/>
                  <p:nvPr/>
                </p:nvSpPr>
                <p:spPr>
                  <a:xfrm>
                    <a:off x="9738457" y="2014654"/>
                    <a:ext cx="34750" cy="45967"/>
                  </a:xfrm>
                  <a:custGeom>
                    <a:avLst/>
                    <a:gdLst>
                      <a:gd name="connsiteX0" fmla="*/ 2199 w 34750"/>
                      <a:gd name="connsiteY0" fmla="*/ 45967 h 45967"/>
                      <a:gd name="connsiteX1" fmla="*/ 0 w 34750"/>
                      <a:gd name="connsiteY1" fmla="*/ 40249 h 45967"/>
                      <a:gd name="connsiteX2" fmla="*/ 26833 w 34750"/>
                      <a:gd name="connsiteY2" fmla="*/ 29252 h 45967"/>
                      <a:gd name="connsiteX3" fmla="*/ 15616 w 34750"/>
                      <a:gd name="connsiteY3" fmla="*/ 2419 h 45967"/>
                      <a:gd name="connsiteX4" fmla="*/ 21114 w 34750"/>
                      <a:gd name="connsiteY4" fmla="*/ 0 h 45967"/>
                      <a:gd name="connsiteX5" fmla="*/ 34751 w 34750"/>
                      <a:gd name="connsiteY5" fmla="*/ 32551 h 45967"/>
                      <a:gd name="connsiteX6" fmla="*/ 2199 w 34750"/>
                      <a:gd name="connsiteY6" fmla="*/ 45967 h 4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50" h="45967">
                        <a:moveTo>
                          <a:pt x="2199" y="45967"/>
                        </a:moveTo>
                        <a:lnTo>
                          <a:pt x="0" y="40249"/>
                        </a:lnTo>
                        <a:lnTo>
                          <a:pt x="26833" y="29252"/>
                        </a:lnTo>
                        <a:lnTo>
                          <a:pt x="15616" y="2419"/>
                        </a:lnTo>
                        <a:lnTo>
                          <a:pt x="21114" y="0"/>
                        </a:lnTo>
                        <a:lnTo>
                          <a:pt x="34751" y="32551"/>
                        </a:lnTo>
                        <a:lnTo>
                          <a:pt x="2199" y="45967"/>
                        </a:lnTo>
                        <a:close/>
                      </a:path>
                    </a:pathLst>
                  </a:custGeom>
                  <a:grpFill/>
                  <a:ln w="3175"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grpSp>
      </p:grpSp>
      <p:pic>
        <p:nvPicPr>
          <p:cNvPr id="113" name="Picture 112" descr="Icon&#10;&#10;Description automatically generated">
            <a:extLst>
              <a:ext uri="{FF2B5EF4-FFF2-40B4-BE49-F238E27FC236}">
                <a16:creationId xmlns:a16="http://schemas.microsoft.com/office/drawing/2014/main" id="{5E1B8717-9E48-4739-95C1-62A1A24914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42355" y="1000748"/>
            <a:ext cx="844871" cy="737854"/>
          </a:xfrm>
          <a:prstGeom prst="rect">
            <a:avLst/>
          </a:prstGeom>
        </p:spPr>
      </p:pic>
      <p:grpSp>
        <p:nvGrpSpPr>
          <p:cNvPr id="114" name="Group 113">
            <a:extLst>
              <a:ext uri="{FF2B5EF4-FFF2-40B4-BE49-F238E27FC236}">
                <a16:creationId xmlns:a16="http://schemas.microsoft.com/office/drawing/2014/main" id="{D1F489D9-8027-4E57-8313-78C5BE8AA492}"/>
              </a:ext>
            </a:extLst>
          </p:cNvPr>
          <p:cNvGrpSpPr/>
          <p:nvPr/>
        </p:nvGrpSpPr>
        <p:grpSpPr>
          <a:xfrm>
            <a:off x="6400263" y="1076080"/>
            <a:ext cx="2943841" cy="562838"/>
            <a:chOff x="4815952" y="1626604"/>
            <a:chExt cx="2943841" cy="562838"/>
          </a:xfrm>
        </p:grpSpPr>
        <p:sp>
          <p:nvSpPr>
            <p:cNvPr id="115" name="Appoint Excellent Practitioners">
              <a:extLst>
                <a:ext uri="{FF2B5EF4-FFF2-40B4-BE49-F238E27FC236}">
                  <a16:creationId xmlns:a16="http://schemas.microsoft.com/office/drawing/2014/main" id="{9D94FB51-E25F-4400-94D8-E54717676F46}"/>
                </a:ext>
              </a:extLst>
            </p:cNvPr>
            <p:cNvSpPr/>
            <p:nvPr/>
          </p:nvSpPr>
          <p:spPr>
            <a:xfrm>
              <a:off x="4815952" y="1626604"/>
              <a:ext cx="2943841"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Take Corrective Action</a:t>
              </a:r>
            </a:p>
          </p:txBody>
        </p:sp>
        <p:cxnSp>
          <p:nvCxnSpPr>
            <p:cNvPr id="116" name="Straight Connector 115">
              <a:extLst>
                <a:ext uri="{FF2B5EF4-FFF2-40B4-BE49-F238E27FC236}">
                  <a16:creationId xmlns:a16="http://schemas.microsoft.com/office/drawing/2014/main" id="{FEEE8D28-664C-4BA1-B3FF-1750327EE367}"/>
                </a:ext>
              </a:extLst>
            </p:cNvPr>
            <p:cNvCxnSpPr>
              <a:cxnSpLocks/>
              <a:endCxn id="117" idx="0"/>
            </p:cNvCxnSpPr>
            <p:nvPr/>
          </p:nvCxnSpPr>
          <p:spPr>
            <a:xfrm>
              <a:off x="4895213" y="2001732"/>
              <a:ext cx="2496459" cy="2437"/>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9B47A905-7ABF-4696-8E0D-DBD6A2E3D330}"/>
                </a:ext>
              </a:extLst>
            </p:cNvPr>
            <p:cNvSpPr/>
            <p:nvPr/>
          </p:nvSpPr>
          <p:spPr>
            <a:xfrm rot="16244983">
              <a:off x="7391656" y="1823682"/>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pic>
          <p:nvPicPr>
            <p:cNvPr id="118" name="Graphic 117">
              <a:extLst>
                <a:ext uri="{FF2B5EF4-FFF2-40B4-BE49-F238E27FC236}">
                  <a16:creationId xmlns:a16="http://schemas.microsoft.com/office/drawing/2014/main" id="{9483486F-7D64-43F4-8643-4AD624763D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86306" y="1918332"/>
              <a:ext cx="176460" cy="176460"/>
            </a:xfrm>
            <a:prstGeom prst="rect">
              <a:avLst/>
            </a:prstGeom>
          </p:spPr>
        </p:pic>
      </p:grpSp>
    </p:spTree>
    <p:extLst>
      <p:ext uri="{BB962C8B-B14F-4D97-AF65-F5344CB8AC3E}">
        <p14:creationId xmlns:p14="http://schemas.microsoft.com/office/powerpoint/2010/main" val="248869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ppt_x"/>
                                          </p:val>
                                        </p:tav>
                                        <p:tav tm="100000">
                                          <p:val>
                                            <p:strVal val="#ppt_x"/>
                                          </p:val>
                                        </p:tav>
                                      </p:tavLst>
                                    </p:anim>
                                    <p:anim calcmode="lin" valueType="num">
                                      <p:cBhvr additive="base">
                                        <p:cTn id="8" dur="500" fill="hold"/>
                                        <p:tgtEl>
                                          <p:spTgt spid="113"/>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wipe(left)">
                                      <p:cBhvr>
                                        <p:cTn id="11"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8B16E2D-A5E9-0D85-E346-92E6DCC0D408}"/>
              </a:ext>
            </a:extLst>
          </p:cNvPr>
          <p:cNvGraphicFramePr>
            <a:graphicFrameLocks noChangeAspect="1"/>
          </p:cNvGraphicFramePr>
          <p:nvPr>
            <p:custDataLst>
              <p:tags r:id="rId1"/>
            </p:custDataLst>
            <p:extLst>
              <p:ext uri="{D42A27DB-BD31-4B8C-83A1-F6EECF244321}">
                <p14:modId xmlns:p14="http://schemas.microsoft.com/office/powerpoint/2010/main" val="1944350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B8B16E2D-A5E9-0D85-E346-92E6DCC0D4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D6774AB-7D93-40F2-AAF5-1A3B24C0F9E9}"/>
              </a:ext>
            </a:extLst>
          </p:cNvPr>
          <p:cNvSpPr>
            <a:spLocks noGrp="1"/>
          </p:cNvSpPr>
          <p:nvPr>
            <p:ph type="title"/>
          </p:nvPr>
        </p:nvSpPr>
        <p:spPr/>
        <p:txBody>
          <a:bodyPr vert="horz"/>
          <a:lstStyle/>
          <a:p>
            <a:r>
              <a:rPr lang="en-US">
                <a:latin typeface="Segoe UI" panose="020B0502040204020203" pitchFamily="34" charset="0"/>
                <a:cs typeface="Segoe UI" panose="020B0502040204020203" pitchFamily="34" charset="0"/>
                <a:sym typeface="Segoe UI" panose="020B0502040204020203" pitchFamily="34" charset="0"/>
              </a:rPr>
              <a:t>Ongoing Professional Practice Evaluation</a:t>
            </a:r>
          </a:p>
        </p:txBody>
      </p:sp>
      <p:sp>
        <p:nvSpPr>
          <p:cNvPr id="3" name="Content Placeholder 2">
            <a:extLst>
              <a:ext uri="{FF2B5EF4-FFF2-40B4-BE49-F238E27FC236}">
                <a16:creationId xmlns:a16="http://schemas.microsoft.com/office/drawing/2014/main" id="{009396BC-EDBD-438A-9ACA-EE98D645E1D3}"/>
              </a:ext>
            </a:extLst>
          </p:cNvPr>
          <p:cNvSpPr>
            <a:spLocks noGrp="1"/>
          </p:cNvSpPr>
          <p:nvPr>
            <p:ph sz="quarter" idx="10"/>
          </p:nvPr>
        </p:nvSpPr>
        <p:spPr>
          <a:xfrm>
            <a:off x="609598" y="2312159"/>
            <a:ext cx="7066845" cy="817563"/>
          </a:xfrm>
        </p:spPr>
        <p:txBody>
          <a:bodyPr/>
          <a:lstStyle/>
          <a:p>
            <a:r>
              <a:rPr lang="en-US" dirty="0">
                <a:latin typeface="Segoe UI" panose="020B0502040204020203" pitchFamily="34" charset="0"/>
                <a:cs typeface="Segoe UI" panose="020B0502040204020203" pitchFamily="34" charset="0"/>
                <a:sym typeface="Segoe UI" panose="020B0502040204020203" pitchFamily="34" charset="0"/>
              </a:rPr>
              <a:t>Performance Monitoring for Credentialing </a:t>
            </a:r>
          </a:p>
          <a:p>
            <a:r>
              <a:rPr lang="en-US" dirty="0">
                <a:latin typeface="Segoe UI" panose="020B0502040204020203" pitchFamily="34" charset="0"/>
                <a:cs typeface="Segoe UI" panose="020B0502040204020203" pitchFamily="34" charset="0"/>
                <a:sym typeface="Segoe UI" panose="020B0502040204020203" pitchFamily="34" charset="0"/>
              </a:rPr>
              <a:t>and Privileging</a:t>
            </a:r>
          </a:p>
        </p:txBody>
      </p:sp>
    </p:spTree>
    <p:extLst>
      <p:ext uri="{BB962C8B-B14F-4D97-AF65-F5344CB8AC3E}">
        <p14:creationId xmlns:p14="http://schemas.microsoft.com/office/powerpoint/2010/main" val="57820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06D51757-4339-F29A-CBDC-E6A5709BE3B6}"/>
              </a:ext>
            </a:extLst>
          </p:cNvPr>
          <p:cNvGraphicFramePr>
            <a:graphicFrameLocks noChangeAspect="1"/>
          </p:cNvGraphicFramePr>
          <p:nvPr>
            <p:custDataLst>
              <p:tags r:id="rId1"/>
            </p:custDataLst>
            <p:extLst>
              <p:ext uri="{D42A27DB-BD31-4B8C-83A1-F6EECF244321}">
                <p14:modId xmlns:p14="http://schemas.microsoft.com/office/powerpoint/2010/main" val="3351964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1" name="think-cell data - do not delete" hidden="1">
                        <a:extLst>
                          <a:ext uri="{FF2B5EF4-FFF2-40B4-BE49-F238E27FC236}">
                            <a16:creationId xmlns:a16="http://schemas.microsoft.com/office/drawing/2014/main" id="{06D51757-4339-F29A-CBDC-E6A5709BE3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A82CA1-1F49-4703-AEBE-4057CBF14523}"/>
              </a:ext>
            </a:extLst>
          </p:cNvPr>
          <p:cNvSpPr>
            <a:spLocks noGrp="1"/>
          </p:cNvSpPr>
          <p:nvPr>
            <p:ph type="title"/>
          </p:nvPr>
        </p:nvSpPr>
        <p:spPr/>
        <p:txBody>
          <a:bodyPr vert="horz"/>
          <a:lstStyle/>
          <a:p>
            <a:r>
              <a:rPr lang="en-US">
                <a:latin typeface="Segoe UI" panose="020B0502040204020203" pitchFamily="34" charset="0"/>
                <a:ea typeface="Verdana"/>
                <a:cs typeface="Segoe UI" panose="020B0502040204020203" pitchFamily="34" charset="0"/>
                <a:sym typeface="Segoe UI" panose="020B0502040204020203" pitchFamily="34" charset="0"/>
              </a:rPr>
              <a:t>Joint Commission and ACHC </a:t>
            </a:r>
          </a:p>
        </p:txBody>
      </p:sp>
      <p:sp>
        <p:nvSpPr>
          <p:cNvPr id="3" name="Content Placeholder 2">
            <a:extLst>
              <a:ext uri="{FF2B5EF4-FFF2-40B4-BE49-F238E27FC236}">
                <a16:creationId xmlns:a16="http://schemas.microsoft.com/office/drawing/2014/main" id="{92526132-B9DB-4F39-8FCE-DF4868A3D4CF}"/>
              </a:ext>
            </a:extLst>
          </p:cNvPr>
          <p:cNvSpPr>
            <a:spLocks noGrp="1"/>
          </p:cNvSpPr>
          <p:nvPr>
            <p:ph idx="4294967295"/>
          </p:nvPr>
        </p:nvSpPr>
        <p:spPr>
          <a:xfrm>
            <a:off x="1720487" y="1752602"/>
            <a:ext cx="9191625" cy="1285874"/>
          </a:xfrm>
        </p:spPr>
        <p:txBody>
          <a:bodyPr vert="horz" lIns="0" tIns="0" rIns="0" bIns="0" rtlCol="0" anchor="t">
            <a:noAutofit/>
          </a:bodyPr>
          <a:lstStyle/>
          <a:p>
            <a:pPr marL="0" indent="0">
              <a:lnSpc>
                <a:spcPct val="113000"/>
              </a:lnSpc>
              <a:buClr>
                <a:schemeClr val="accent4"/>
              </a:buClr>
              <a:buNone/>
            </a:pPr>
            <a:r>
              <a:rPr lang="en-US" altLang="en-US" b="1">
                <a:solidFill>
                  <a:schemeClr val="accent4"/>
                </a:solidFill>
                <a:latin typeface="Segoe UI" panose="020B0502040204020203" pitchFamily="34" charset="0"/>
                <a:cs typeface="Segoe UI" panose="020B0502040204020203" pitchFamily="34" charset="0"/>
                <a:sym typeface="Segoe UI" panose="020B0502040204020203" pitchFamily="34" charset="0"/>
              </a:rPr>
              <a:t>Ongoing professional practice evaluation (OPPE)</a:t>
            </a:r>
          </a:p>
          <a:p>
            <a:pPr marL="337820" lvl="1" indent="-337820">
              <a:lnSpc>
                <a:spcPct val="113000"/>
              </a:lnSpc>
              <a:buClr>
                <a:schemeClr val="accent4"/>
              </a:buClr>
              <a:buFont typeface="Wingdings" panose="05000000000000000000" pitchFamily="2" charset="2"/>
              <a:buChar char="l"/>
            </a:pPr>
            <a:r>
              <a:rPr lang="en-US" altLang="en-US" sz="2000">
                <a:latin typeface="Segoe UI" panose="020B0502040204020203" pitchFamily="34" charset="0"/>
                <a:ea typeface="Verdana"/>
                <a:cs typeface="Segoe UI" panose="020B0502040204020203" pitchFamily="34" charset="0"/>
                <a:sym typeface="Segoe UI" panose="020B0502040204020203" pitchFamily="34" charset="0"/>
              </a:rPr>
              <a:t>Routine monitoring for assessing competency and behavior and informing decisions to maintain, revise, or revoke privileges</a:t>
            </a:r>
            <a:endParaRPr lang="en-US" altLang="en-US" sz="2000">
              <a:latin typeface="Segoe UI" panose="020B0502040204020203" pitchFamily="34" charset="0"/>
              <a:cs typeface="Segoe UI" panose="020B0502040204020203" pitchFamily="34" charset="0"/>
              <a:sym typeface="Segoe UI" panose="020B0502040204020203" pitchFamily="34" charset="0"/>
            </a:endParaRPr>
          </a:p>
          <a:p>
            <a:pPr marL="337820" lvl="1" indent="-337820">
              <a:lnSpc>
                <a:spcPct val="113000"/>
              </a:lnSpc>
              <a:buClr>
                <a:schemeClr val="accent4"/>
              </a:buClr>
              <a:buFont typeface="Wingdings" panose="05000000000000000000" pitchFamily="2" charset="2"/>
              <a:buChar char="l"/>
            </a:pPr>
            <a:r>
              <a:rPr lang="en-US" altLang="en-US" sz="2000">
                <a:latin typeface="Segoe UI" panose="020B0502040204020203" pitchFamily="34" charset="0"/>
                <a:cs typeface="Segoe UI" panose="020B0502040204020203" pitchFamily="34" charset="0"/>
                <a:sym typeface="Segoe UI" panose="020B0502040204020203" pitchFamily="34" charset="0"/>
              </a:rPr>
              <a:t>Requires more aggregate data (rule and rate measures)</a:t>
            </a:r>
            <a:endParaRPr lang="en-US" sz="2000">
              <a:latin typeface="Segoe UI" panose="020B0502040204020203" pitchFamily="34" charset="0"/>
              <a:cs typeface="Segoe UI" panose="020B0502040204020203" pitchFamily="34" charset="0"/>
              <a:sym typeface="Segoe UI" panose="020B0502040204020203" pitchFamily="34" charset="0"/>
            </a:endParaRPr>
          </a:p>
        </p:txBody>
      </p:sp>
      <p:cxnSp>
        <p:nvCxnSpPr>
          <p:cNvPr id="4" name="Straight Connector 3">
            <a:extLst>
              <a:ext uri="{FF2B5EF4-FFF2-40B4-BE49-F238E27FC236}">
                <a16:creationId xmlns:a16="http://schemas.microsoft.com/office/drawing/2014/main" id="{5F6AE9BF-0234-402F-8BFB-ADF830623A7E}"/>
              </a:ext>
            </a:extLst>
          </p:cNvPr>
          <p:cNvCxnSpPr>
            <a:cxnSpLocks/>
          </p:cNvCxnSpPr>
          <p:nvPr/>
        </p:nvCxnSpPr>
        <p:spPr>
          <a:xfrm>
            <a:off x="1634869" y="3593494"/>
            <a:ext cx="9099913"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DE9A8510-3F47-4BBC-8767-6FD685B0E5BA}"/>
              </a:ext>
            </a:extLst>
          </p:cNvPr>
          <p:cNvSpPr txBox="1">
            <a:spLocks/>
          </p:cNvSpPr>
          <p:nvPr/>
        </p:nvSpPr>
        <p:spPr>
          <a:xfrm>
            <a:off x="1720487" y="3686175"/>
            <a:ext cx="7096125" cy="1286303"/>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3000"/>
              </a:lnSpc>
              <a:spcBef>
                <a:spcPts val="600"/>
              </a:spcBef>
              <a:spcAft>
                <a:spcPts val="600"/>
              </a:spcAft>
              <a:buClr>
                <a:srgbClr val="7CAF2A"/>
              </a:buClr>
              <a:buSzPct val="70000"/>
              <a:buFont typeface="Wingdings" panose="05000000000000000000" pitchFamily="2" charset="2"/>
              <a:buNone/>
              <a:tabLst/>
              <a:defRPr/>
            </a:pPr>
            <a:r>
              <a:rPr kumimoji="0" lang="en-US" altLang="en-US" sz="2000" b="1" i="0" u="none" strike="noStrike" kern="1200" cap="none" spc="0" normalizeH="0" baseline="0" noProof="0">
                <a:ln>
                  <a:noFill/>
                </a:ln>
                <a:solidFill>
                  <a:srgbClr val="7CAF2A"/>
                </a:solidFill>
                <a:effectLst/>
                <a:uLnTx/>
                <a:uFillTx/>
                <a:latin typeface="Segoe UI" panose="020B0502040204020203" pitchFamily="34" charset="0"/>
                <a:ea typeface="Verdana"/>
                <a:cs typeface="Segoe UI" panose="020B0502040204020203" pitchFamily="34" charset="0"/>
                <a:sym typeface="Segoe UI" panose="020B0502040204020203" pitchFamily="34" charset="0"/>
              </a:rPr>
              <a:t>Focused professional practice evaluation (FPPE)</a:t>
            </a:r>
          </a:p>
          <a:p>
            <a:pPr marL="337820" marR="0" lvl="2" indent="-337820" algn="l" defTabSz="914400" rtl="0" eaLnBrk="1" fontAlgn="auto" latinLnBrk="0" hangingPunct="1">
              <a:lnSpc>
                <a:spcPct val="113000"/>
              </a:lnSpc>
              <a:spcBef>
                <a:spcPts val="600"/>
              </a:spcBef>
              <a:spcAft>
                <a:spcPts val="600"/>
              </a:spcAft>
              <a:buClr>
                <a:srgbClr val="7CAF2A"/>
              </a:buClr>
              <a:buSzPct val="70000"/>
              <a:buFont typeface="Wingdings" panose="05000000000000000000" pitchFamily="2" charset="2"/>
              <a:buChar char="l"/>
              <a:tabLst/>
              <a:defRPr/>
            </a:pPr>
            <a:r>
              <a:rPr kumimoji="0" lang="en-US" altLang="en-US" sz="2000" b="0" i="0" u="none" strike="noStrike" kern="1200" cap="none" spc="0" normalizeH="0" baseline="0" noProof="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rPr>
              <a:t>Concerns from OPPE (focused review)</a:t>
            </a:r>
          </a:p>
          <a:p>
            <a:pPr marL="337820" marR="0" lvl="2" indent="-337820" algn="l" defTabSz="914400" rtl="0" eaLnBrk="1" fontAlgn="auto" latinLnBrk="0" hangingPunct="1">
              <a:lnSpc>
                <a:spcPct val="112999"/>
              </a:lnSpc>
              <a:spcBef>
                <a:spcPts val="600"/>
              </a:spcBef>
              <a:spcAft>
                <a:spcPts val="600"/>
              </a:spcAft>
              <a:buClr>
                <a:srgbClr val="7CAF2A"/>
              </a:buClr>
              <a:buSzPct val="70000"/>
              <a:buFont typeface="Wingdings" panose="05000000000000000000" pitchFamily="2" charset="2"/>
              <a:buChar char="l"/>
              <a:tabLst/>
              <a:defRPr/>
            </a:pPr>
            <a:r>
              <a:rPr kumimoji="0" lang="en-US" altLang="en-US" sz="2000" b="0" i="0" u="none" strike="noStrike" kern="1200" cap="none" spc="0" normalizeH="0" baseline="0" noProof="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rPr>
              <a:t>New (initially granted) privileges </a:t>
            </a:r>
            <a:endParaRPr kumimoji="0" lang="en-US" sz="1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a:p>
            <a:pPr marL="685800" marR="0" lvl="2" indent="-231775" algn="l" defTabSz="914400" rtl="0" eaLnBrk="1" fontAlgn="auto" latinLnBrk="0" hangingPunct="1">
              <a:lnSpc>
                <a:spcPct val="100000"/>
              </a:lnSpc>
              <a:spcBef>
                <a:spcPts val="600"/>
              </a:spcBef>
              <a:spcAft>
                <a:spcPts val="600"/>
              </a:spcAft>
              <a:buClr>
                <a:srgbClr val="7CAF2A"/>
              </a:buClr>
              <a:buSzPct val="70000"/>
              <a:buFont typeface="Wingdings" panose="05000000000000000000" pitchFamily="2" charset="2"/>
              <a:buChar char="l"/>
              <a:tabLst/>
              <a:defRPr/>
            </a:pPr>
            <a:endParaRPr kumimoji="0" lang="en-US" sz="20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362840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6B34AC0-83F8-1787-0A8F-B075BC66B45F}"/>
              </a:ext>
            </a:extLst>
          </p:cNvPr>
          <p:cNvGraphicFramePr>
            <a:graphicFrameLocks noChangeAspect="1"/>
          </p:cNvGraphicFramePr>
          <p:nvPr>
            <p:custDataLst>
              <p:tags r:id="rId1"/>
            </p:custDataLst>
            <p:extLst>
              <p:ext uri="{D42A27DB-BD31-4B8C-83A1-F6EECF244321}">
                <p14:modId xmlns:p14="http://schemas.microsoft.com/office/powerpoint/2010/main" val="3907869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56B34AC0-83F8-1787-0A8F-B075BC66B4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C6AF5D-86C3-493D-88E6-478B67A1D84F}"/>
              </a:ext>
            </a:extLst>
          </p:cNvPr>
          <p:cNvSpPr>
            <a:spLocks noGrp="1"/>
          </p:cNvSpPr>
          <p:nvPr>
            <p:ph type="title"/>
          </p:nvPr>
        </p:nvSpPr>
        <p:spPr/>
        <p:txBody>
          <a:bodyPr vert="horz"/>
          <a:lstStyle/>
          <a:p>
            <a:r>
              <a:rPr lang="en-US" dirty="0">
                <a:latin typeface="Segoe UI" panose="020B0502040204020203" pitchFamily="34" charset="0"/>
                <a:cs typeface="Segoe UI" panose="020B0502040204020203" pitchFamily="34" charset="0"/>
                <a:sym typeface="Segoe UI" panose="020B0502040204020203" pitchFamily="34" charset="0"/>
              </a:rPr>
              <a:t>What if you are not Joint Commission or ACHC-Accredited?</a:t>
            </a:r>
          </a:p>
        </p:txBody>
      </p:sp>
      <p:sp>
        <p:nvSpPr>
          <p:cNvPr id="3" name="Content Placeholder 2">
            <a:extLst>
              <a:ext uri="{FF2B5EF4-FFF2-40B4-BE49-F238E27FC236}">
                <a16:creationId xmlns:a16="http://schemas.microsoft.com/office/drawing/2014/main" id="{073D79D6-0B09-4BEB-9CC2-C22A1AC7A88C}"/>
              </a:ext>
            </a:extLst>
          </p:cNvPr>
          <p:cNvSpPr>
            <a:spLocks noGrp="1"/>
          </p:cNvSpPr>
          <p:nvPr>
            <p:ph idx="4294967295"/>
          </p:nvPr>
        </p:nvSpPr>
        <p:spPr>
          <a:xfrm>
            <a:off x="1714500" y="1752600"/>
            <a:ext cx="9918700" cy="3593123"/>
          </a:xfrm>
        </p:spPr>
        <p:txBody>
          <a:bodyPr vert="horz" lIns="0" tIns="0" rIns="0" bIns="0" rtlCol="0" anchor="t">
            <a:noAutofit/>
          </a:bodyPr>
          <a:lstStyle/>
          <a:p>
            <a:pPr marL="463550" indent="-463550">
              <a:lnSpc>
                <a:spcPct val="113000"/>
              </a:lnSpc>
              <a:spcAft>
                <a:spcPts val="1200"/>
              </a:spcAft>
              <a:buClr>
                <a:schemeClr val="accent4"/>
              </a:buClr>
              <a:buFont typeface="Wingdings" panose="05000000000000000000" pitchFamily="2" charset="2"/>
              <a:buChar char="l"/>
            </a:pPr>
            <a:r>
              <a:rPr lang="en-US" altLang="en-US" sz="2800" dirty="0">
                <a:latin typeface="Segoe UI" panose="020B0502040204020203" pitchFamily="34" charset="0"/>
                <a:cs typeface="Segoe UI" panose="020B0502040204020203" pitchFamily="34" charset="0"/>
                <a:sym typeface="Segoe UI" panose="020B0502040204020203" pitchFamily="34" charset="0"/>
              </a:rPr>
              <a:t>You still must explain how you systematically evaluate </a:t>
            </a:r>
            <a:br>
              <a:rPr lang="en-US" altLang="en-US" sz="2800" dirty="0">
                <a:latin typeface="Segoe UI" panose="020B0502040204020203" pitchFamily="34" charset="0"/>
                <a:cs typeface="Segoe UI" panose="020B0502040204020203" pitchFamily="34" charset="0"/>
                <a:sym typeface="Segoe UI" panose="020B0502040204020203" pitchFamily="34" charset="0"/>
              </a:rPr>
            </a:br>
            <a:r>
              <a:rPr lang="en-US" altLang="en-US" sz="2800" dirty="0">
                <a:latin typeface="Segoe UI" panose="020B0502040204020203" pitchFamily="34" charset="0"/>
                <a:cs typeface="Segoe UI" panose="020B0502040204020203" pitchFamily="34" charset="0"/>
                <a:sym typeface="Segoe UI" panose="020B0502040204020203" pitchFamily="34" charset="0"/>
              </a:rPr>
              <a:t>and improve privileged practitioners’ performance</a:t>
            </a:r>
          </a:p>
          <a:p>
            <a:pPr marL="463550" indent="-463550">
              <a:lnSpc>
                <a:spcPct val="113000"/>
              </a:lnSpc>
              <a:spcAft>
                <a:spcPts val="1200"/>
              </a:spcAft>
              <a:buClr>
                <a:schemeClr val="accent4"/>
              </a:buClr>
              <a:buFont typeface="Wingdings" panose="05000000000000000000" pitchFamily="2" charset="2"/>
              <a:buChar char="l"/>
            </a:pPr>
            <a:r>
              <a:rPr lang="en-US" altLang="en-US" sz="2800" dirty="0">
                <a:latin typeface="Segoe UI" panose="020B0502040204020203" pitchFamily="34" charset="0"/>
                <a:ea typeface="Verdana"/>
                <a:cs typeface="Segoe UI" panose="020B0502040204020203" pitchFamily="34" charset="0"/>
                <a:sym typeface="Segoe UI" panose="020B0502040204020203" pitchFamily="34" charset="0"/>
              </a:rPr>
              <a:t>The concepts behind OPPE, FPPE, and the six core competencies are solid</a:t>
            </a:r>
          </a:p>
          <a:p>
            <a:pPr marL="463550" indent="-463550">
              <a:lnSpc>
                <a:spcPct val="113000"/>
              </a:lnSpc>
              <a:spcAft>
                <a:spcPts val="1200"/>
              </a:spcAft>
              <a:buClr>
                <a:schemeClr val="accent4"/>
              </a:buClr>
              <a:buFont typeface="Wingdings" panose="05000000000000000000" pitchFamily="2" charset="2"/>
              <a:buChar char="l"/>
            </a:pPr>
            <a:r>
              <a:rPr lang="en-US" altLang="en-US" sz="2800" dirty="0">
                <a:latin typeface="Segoe UI" panose="020B0502040204020203" pitchFamily="34" charset="0"/>
                <a:cs typeface="Segoe UI" panose="020B0502040204020203" pitchFamily="34" charset="0"/>
                <a:sym typeface="Segoe UI" panose="020B0502040204020203" pitchFamily="34" charset="0"/>
              </a:rPr>
              <a:t>Other accrediting bodies are familiar with it</a:t>
            </a:r>
          </a:p>
          <a:p>
            <a:pPr marL="463550" indent="-463550">
              <a:lnSpc>
                <a:spcPct val="113000"/>
              </a:lnSpc>
              <a:spcAft>
                <a:spcPts val="1200"/>
              </a:spcAft>
              <a:buClr>
                <a:schemeClr val="accent4"/>
              </a:buClr>
              <a:buFont typeface="Wingdings" panose="05000000000000000000" pitchFamily="2" charset="2"/>
              <a:buChar char="l"/>
            </a:pPr>
            <a:r>
              <a:rPr lang="en-US" altLang="en-US" sz="2800" dirty="0">
                <a:latin typeface="Segoe UI" panose="020B0502040204020203" pitchFamily="34" charset="0"/>
                <a:cs typeface="Segoe UI" panose="020B0502040204020203" pitchFamily="34" charset="0"/>
                <a:sym typeface="Segoe UI" panose="020B0502040204020203" pitchFamily="34" charset="0"/>
              </a:rPr>
              <a:t>In other words, why reinvent the wheel?</a:t>
            </a:r>
          </a:p>
          <a:p>
            <a:endParaRPr lang="en-US" sz="2400"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343146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D56B93B-BF81-3D3B-2301-419E3674A126}"/>
              </a:ext>
            </a:extLst>
          </p:cNvPr>
          <p:cNvGraphicFramePr>
            <a:graphicFrameLocks noChangeAspect="1"/>
          </p:cNvGraphicFramePr>
          <p:nvPr>
            <p:custDataLst>
              <p:tags r:id="rId1"/>
            </p:custDataLst>
            <p:extLst>
              <p:ext uri="{D42A27DB-BD31-4B8C-83A1-F6EECF244321}">
                <p14:modId xmlns:p14="http://schemas.microsoft.com/office/powerpoint/2010/main" val="825382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8D56B93B-BF81-3D3B-2301-419E3674A1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3">
            <a:extLst>
              <a:ext uri="{FF2B5EF4-FFF2-40B4-BE49-F238E27FC236}">
                <a16:creationId xmlns:a16="http://schemas.microsoft.com/office/drawing/2014/main" id="{6CF3A5B1-73E5-44A2-83DC-8840F0421332}"/>
              </a:ext>
            </a:extLst>
          </p:cNvPr>
          <p:cNvSpPr/>
          <p:nvPr/>
        </p:nvSpPr>
        <p:spPr>
          <a:xfrm>
            <a:off x="-3" y="0"/>
            <a:ext cx="4495803"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6" name="TextBox 15">
            <a:extLst>
              <a:ext uri="{FF2B5EF4-FFF2-40B4-BE49-F238E27FC236}">
                <a16:creationId xmlns:a16="http://schemas.microsoft.com/office/drawing/2014/main" id="{5E11EB77-6774-410F-AF19-DDFE7B501910}"/>
              </a:ext>
            </a:extLst>
          </p:cNvPr>
          <p:cNvSpPr txBox="1"/>
          <p:nvPr/>
        </p:nvSpPr>
        <p:spPr>
          <a:xfrm>
            <a:off x="818381" y="2240010"/>
            <a:ext cx="3826190" cy="16148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Effective </a:t>
            </a:r>
            <a:b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OPPE</a:t>
            </a:r>
            <a:endParaRPr kumimoji="0" lang="en-US" sz="44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pic>
        <p:nvPicPr>
          <p:cNvPr id="17" name="Picture 16">
            <a:extLst>
              <a:ext uri="{FF2B5EF4-FFF2-40B4-BE49-F238E27FC236}">
                <a16:creationId xmlns:a16="http://schemas.microsoft.com/office/drawing/2014/main" id="{FC3556F9-2125-4874-BF8D-95892559156D}"/>
              </a:ext>
            </a:extLst>
          </p:cNvPr>
          <p:cNvPicPr>
            <a:picLocks noChangeAspect="1"/>
          </p:cNvPicPr>
          <p:nvPr/>
        </p:nvPicPr>
        <p:blipFill rotWithShape="1">
          <a:blip r:embed="rId6"/>
          <a:srcRect l="12425"/>
          <a:stretch/>
        </p:blipFill>
        <p:spPr>
          <a:xfrm>
            <a:off x="0" y="2210982"/>
            <a:ext cx="687886" cy="794408"/>
          </a:xfrm>
          <a:prstGeom prst="rect">
            <a:avLst/>
          </a:prstGeom>
        </p:spPr>
      </p:pic>
      <p:sp>
        <p:nvSpPr>
          <p:cNvPr id="3" name="Rectangle 2">
            <a:extLst>
              <a:ext uri="{FF2B5EF4-FFF2-40B4-BE49-F238E27FC236}">
                <a16:creationId xmlns:a16="http://schemas.microsoft.com/office/drawing/2014/main" id="{BDD5E788-665B-4D0C-AC9E-56378A1151AE}"/>
              </a:ext>
            </a:extLst>
          </p:cNvPr>
          <p:cNvSpPr/>
          <p:nvPr/>
        </p:nvSpPr>
        <p:spPr>
          <a:xfrm>
            <a:off x="4994835" y="1026222"/>
            <a:ext cx="6638365"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Systematic Measurement</a:t>
            </a:r>
          </a:p>
        </p:txBody>
      </p:sp>
      <p:sp>
        <p:nvSpPr>
          <p:cNvPr id="11" name="Rectangle 10">
            <a:extLst>
              <a:ext uri="{FF2B5EF4-FFF2-40B4-BE49-F238E27FC236}">
                <a16:creationId xmlns:a16="http://schemas.microsoft.com/office/drawing/2014/main" id="{252B2B1C-D708-44EE-9F4A-C351D5472D22}"/>
              </a:ext>
            </a:extLst>
          </p:cNvPr>
          <p:cNvSpPr/>
          <p:nvPr/>
        </p:nvSpPr>
        <p:spPr>
          <a:xfrm>
            <a:off x="4994835" y="2745014"/>
            <a:ext cx="6638365"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Systematic Evaluation</a:t>
            </a:r>
          </a:p>
        </p:txBody>
      </p:sp>
      <p:sp>
        <p:nvSpPr>
          <p:cNvPr id="12" name="Rectangle 11">
            <a:extLst>
              <a:ext uri="{FF2B5EF4-FFF2-40B4-BE49-F238E27FC236}">
                <a16:creationId xmlns:a16="http://schemas.microsoft.com/office/drawing/2014/main" id="{EAFC5816-6F9C-4265-B2D5-F0312D888117}"/>
              </a:ext>
            </a:extLst>
          </p:cNvPr>
          <p:cNvSpPr/>
          <p:nvPr/>
        </p:nvSpPr>
        <p:spPr>
          <a:xfrm>
            <a:off x="4994835" y="4519309"/>
            <a:ext cx="6638365"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Systematic Follow-Through</a:t>
            </a:r>
          </a:p>
        </p:txBody>
      </p:sp>
      <p:sp>
        <p:nvSpPr>
          <p:cNvPr id="14" name="Plus Sign 13">
            <a:extLst>
              <a:ext uri="{FF2B5EF4-FFF2-40B4-BE49-F238E27FC236}">
                <a16:creationId xmlns:a16="http://schemas.microsoft.com/office/drawing/2014/main" id="{215AC1C0-5B65-4F83-A182-A0522A86AEE8}"/>
              </a:ext>
            </a:extLst>
          </p:cNvPr>
          <p:cNvSpPr/>
          <p:nvPr/>
        </p:nvSpPr>
        <p:spPr>
          <a:xfrm>
            <a:off x="7696202" y="3604908"/>
            <a:ext cx="946805" cy="914401"/>
          </a:xfrm>
          <a:prstGeom prst="mathPlus">
            <a:avLst/>
          </a:prstGeom>
          <a:solidFill>
            <a:srgbClr val="00294C"/>
          </a:solidFill>
        </p:spPr>
        <p:txBody>
          <a:bodyPr wrap="square" numCol="1" rtlCol="0" anchor="ctr">
            <a:spAutoFit/>
          </a:bodyPr>
          <a:lstStyle/>
          <a:p>
            <a:pPr marL="287338" marR="0" lvl="0" indent="-285750" algn="l" defTabSz="914400" rtl="0" eaLnBrk="1" fontAlgn="auto" latinLnBrk="0" hangingPunct="1">
              <a:lnSpc>
                <a:spcPct val="100000"/>
              </a:lnSpc>
              <a:spcBef>
                <a:spcPts val="0"/>
              </a:spcBef>
              <a:spcAft>
                <a:spcPts val="1200"/>
              </a:spcAft>
              <a:buClr>
                <a:srgbClr val="3ECCCC"/>
              </a:buClr>
              <a:buSzPct val="70000"/>
              <a:buFont typeface="Wingdings" panose="05000000000000000000" pitchFamily="2" charset="2"/>
              <a:buChar char="l"/>
              <a:tabLst/>
              <a:defRPr/>
            </a:pPr>
            <a:endParaRPr kumimoji="0" lang="en-US" sz="1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4" name="Plus Sign 3">
            <a:extLst>
              <a:ext uri="{FF2B5EF4-FFF2-40B4-BE49-F238E27FC236}">
                <a16:creationId xmlns:a16="http://schemas.microsoft.com/office/drawing/2014/main" id="{F79DF024-9771-ACC9-FB63-CFA5AB8FD70A}"/>
              </a:ext>
            </a:extLst>
          </p:cNvPr>
          <p:cNvSpPr/>
          <p:nvPr/>
        </p:nvSpPr>
        <p:spPr>
          <a:xfrm>
            <a:off x="7628329" y="1885618"/>
            <a:ext cx="946805" cy="914401"/>
          </a:xfrm>
          <a:prstGeom prst="mathPlus">
            <a:avLst/>
          </a:prstGeom>
          <a:solidFill>
            <a:srgbClr val="00294C"/>
          </a:solidFill>
        </p:spPr>
        <p:txBody>
          <a:bodyPr wrap="square" numCol="1" rtlCol="0" anchor="ctr">
            <a:spAutoFit/>
          </a:bodyPr>
          <a:lstStyle/>
          <a:p>
            <a:pPr marL="287338" marR="0" lvl="0" indent="-285750" algn="l" defTabSz="914400" rtl="0" eaLnBrk="1" fontAlgn="auto" latinLnBrk="0" hangingPunct="1">
              <a:lnSpc>
                <a:spcPct val="100000"/>
              </a:lnSpc>
              <a:spcBef>
                <a:spcPts val="0"/>
              </a:spcBef>
              <a:spcAft>
                <a:spcPts val="1200"/>
              </a:spcAft>
              <a:buClr>
                <a:srgbClr val="3ECCCC"/>
              </a:buClr>
              <a:buSzPct val="70000"/>
              <a:buFont typeface="Wingdings" panose="05000000000000000000" pitchFamily="2" charset="2"/>
              <a:buChar char="l"/>
              <a:tabLst/>
              <a:defRPr/>
            </a:pPr>
            <a:endParaRPr kumimoji="0" lang="en-US" sz="1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94954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650B896-2064-4E2D-963D-48996BEE1845}"/>
              </a:ext>
            </a:extLst>
          </p:cNvPr>
          <p:cNvGraphicFramePr>
            <a:graphicFrameLocks noChangeAspect="1"/>
          </p:cNvGraphicFramePr>
          <p:nvPr>
            <p:custDataLst>
              <p:tags r:id="rId1"/>
            </p:custDataLst>
            <p:extLst>
              <p:ext uri="{D42A27DB-BD31-4B8C-83A1-F6EECF244321}">
                <p14:modId xmlns:p14="http://schemas.microsoft.com/office/powerpoint/2010/main" val="2486370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5650B896-2064-4E2D-963D-48996BEE18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A6B530-978D-46F2-9AF8-ACA9C29EE159}"/>
              </a:ext>
            </a:extLst>
          </p:cNvPr>
          <p:cNvSpPr>
            <a:spLocks noGrp="1"/>
          </p:cNvSpPr>
          <p:nvPr>
            <p:ph type="title"/>
          </p:nvPr>
        </p:nvSpPr>
        <p:spPr/>
        <p:txBody>
          <a:bodyPr vert="horz"/>
          <a:lstStyle/>
          <a:p>
            <a:r>
              <a:rPr lang="en-US" dirty="0">
                <a:latin typeface="Segoe UI" panose="020B0502040204020203" pitchFamily="34" charset="0"/>
                <a:cs typeface="Segoe UI" panose="020B0502040204020203" pitchFamily="34" charset="0"/>
                <a:sym typeface="Segoe UI" panose="020B0502040204020203" pitchFamily="34" charset="0"/>
              </a:rPr>
              <a:t>To Match Privileges with Demonstrated Competence, </a:t>
            </a:r>
            <a:br>
              <a:rPr lang="en-US" dirty="0">
                <a:latin typeface="Segoe UI" panose="020B0502040204020203" pitchFamily="34" charset="0"/>
                <a:cs typeface="Segoe UI" panose="020B0502040204020203" pitchFamily="34" charset="0"/>
                <a:sym typeface="Segoe UI" panose="020B0502040204020203" pitchFamily="34" charset="0"/>
              </a:rPr>
            </a:br>
            <a:r>
              <a:rPr lang="en-US" dirty="0">
                <a:latin typeface="Segoe UI" panose="020B0502040204020203" pitchFamily="34" charset="0"/>
                <a:cs typeface="Segoe UI" panose="020B0502040204020203" pitchFamily="34" charset="0"/>
                <a:sym typeface="Segoe UI" panose="020B0502040204020203" pitchFamily="34" charset="0"/>
              </a:rPr>
              <a:t>we need...</a:t>
            </a:r>
          </a:p>
        </p:txBody>
      </p:sp>
      <p:sp>
        <p:nvSpPr>
          <p:cNvPr id="3" name="Content Placeholder 2">
            <a:extLst>
              <a:ext uri="{FF2B5EF4-FFF2-40B4-BE49-F238E27FC236}">
                <a16:creationId xmlns:a16="http://schemas.microsoft.com/office/drawing/2014/main" id="{2FF2199C-5552-4902-A8B9-FC914A1E852C}"/>
              </a:ext>
            </a:extLst>
          </p:cNvPr>
          <p:cNvSpPr>
            <a:spLocks noGrp="1"/>
          </p:cNvSpPr>
          <p:nvPr>
            <p:ph idx="4294967295"/>
          </p:nvPr>
        </p:nvSpPr>
        <p:spPr>
          <a:xfrm>
            <a:off x="1714500" y="1752600"/>
            <a:ext cx="9918700" cy="3181350"/>
          </a:xfrm>
        </p:spPr>
        <p:txBody>
          <a:bodyPr/>
          <a:lstStyle/>
          <a:p>
            <a:pPr marL="463550" indent="-463550">
              <a:lnSpc>
                <a:spcPct val="113000"/>
              </a:lnSpc>
              <a:spcAft>
                <a:spcPts val="1200"/>
              </a:spcAft>
              <a:buClr>
                <a:schemeClr val="accent4"/>
              </a:buClr>
              <a:buFont typeface="Wingdings" panose="05000000000000000000" pitchFamily="2" charset="2"/>
              <a:buChar char="l"/>
            </a:pPr>
            <a:r>
              <a:rPr lang="en-US" altLang="en-US" sz="2200">
                <a:latin typeface="Segoe UI" panose="020B0502040204020203" pitchFamily="34" charset="0"/>
                <a:cs typeface="Segoe UI" panose="020B0502040204020203" pitchFamily="34" charset="0"/>
                <a:sym typeface="Segoe UI" panose="020B0502040204020203" pitchFamily="34" charset="0"/>
              </a:rPr>
              <a:t>Agreed-upon definition of practitioner competence</a:t>
            </a:r>
          </a:p>
          <a:p>
            <a:pPr marL="463550" indent="-463550">
              <a:lnSpc>
                <a:spcPct val="113000"/>
              </a:lnSpc>
              <a:spcAft>
                <a:spcPts val="1200"/>
              </a:spcAft>
              <a:buClr>
                <a:schemeClr val="accent4"/>
              </a:buClr>
              <a:buFont typeface="Wingdings" panose="05000000000000000000" pitchFamily="2" charset="2"/>
              <a:buChar char="l"/>
            </a:pPr>
            <a:r>
              <a:rPr lang="en-US" altLang="en-US" sz="2200">
                <a:latin typeface="Segoe UI" panose="020B0502040204020203" pitchFamily="34" charset="0"/>
                <a:cs typeface="Segoe UI" panose="020B0502040204020203" pitchFamily="34" charset="0"/>
                <a:sym typeface="Segoe UI" panose="020B0502040204020203" pitchFamily="34" charset="0"/>
              </a:rPr>
              <a:t>Practitioner-specific performance metrics for each dimension of competence that consensus agrees reflect competence in that dimension</a:t>
            </a:r>
          </a:p>
          <a:p>
            <a:pPr marL="463550" indent="-463550">
              <a:lnSpc>
                <a:spcPct val="113000"/>
              </a:lnSpc>
              <a:spcAft>
                <a:spcPts val="1200"/>
              </a:spcAft>
              <a:buClr>
                <a:schemeClr val="accent4"/>
              </a:buClr>
              <a:buFont typeface="Wingdings" panose="05000000000000000000" pitchFamily="2" charset="2"/>
              <a:buChar char="l"/>
            </a:pPr>
            <a:r>
              <a:rPr lang="en-US" altLang="en-US" sz="2200">
                <a:latin typeface="Segoe UI" panose="020B0502040204020203" pitchFamily="34" charset="0"/>
                <a:cs typeface="Segoe UI" panose="020B0502040204020203" pitchFamily="34" charset="0"/>
                <a:sym typeface="Segoe UI" panose="020B0502040204020203" pitchFamily="34" charset="0"/>
              </a:rPr>
              <a:t>Targets for each metric</a:t>
            </a:r>
          </a:p>
          <a:p>
            <a:pPr marL="463550" indent="-463550">
              <a:lnSpc>
                <a:spcPct val="113000"/>
              </a:lnSpc>
              <a:spcAft>
                <a:spcPts val="1200"/>
              </a:spcAft>
              <a:buClr>
                <a:schemeClr val="accent4"/>
              </a:buClr>
              <a:buFont typeface="Wingdings" panose="05000000000000000000" pitchFamily="2" charset="2"/>
              <a:buChar char="l"/>
            </a:pPr>
            <a:r>
              <a:rPr lang="en-US" altLang="en-US" sz="2200">
                <a:latin typeface="Segoe UI" panose="020B0502040204020203" pitchFamily="34" charset="0"/>
                <a:cs typeface="Segoe UI" panose="020B0502040204020203" pitchFamily="34" charset="0"/>
                <a:sym typeface="Segoe UI" panose="020B0502040204020203" pitchFamily="34" charset="0"/>
              </a:rPr>
              <a:t>Resources to measure and report the agreed-upon performance metrics</a:t>
            </a:r>
          </a:p>
          <a:p>
            <a:pPr marL="463550" indent="-463550">
              <a:lnSpc>
                <a:spcPct val="113000"/>
              </a:lnSpc>
              <a:spcAft>
                <a:spcPts val="1200"/>
              </a:spcAft>
              <a:buClr>
                <a:schemeClr val="accent4"/>
              </a:buClr>
              <a:buFont typeface="Wingdings" panose="05000000000000000000" pitchFamily="2" charset="2"/>
              <a:buChar char="l"/>
            </a:pPr>
            <a:r>
              <a:rPr lang="en-US" altLang="en-US" sz="2200">
                <a:latin typeface="Segoe UI" panose="020B0502040204020203" pitchFamily="34" charset="0"/>
                <a:cs typeface="Segoe UI" panose="020B0502040204020203" pitchFamily="34" charset="0"/>
                <a:sym typeface="Segoe UI" panose="020B0502040204020203" pitchFamily="34" charset="0"/>
              </a:rPr>
              <a:t>Feedback report aggregating the results </a:t>
            </a:r>
          </a:p>
        </p:txBody>
      </p:sp>
    </p:spTree>
    <p:extLst>
      <p:ext uri="{BB962C8B-B14F-4D97-AF65-F5344CB8AC3E}">
        <p14:creationId xmlns:p14="http://schemas.microsoft.com/office/powerpoint/2010/main" val="423727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F0480-F628-FE6C-8557-1512C48EC8B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6B2CB0-0344-DFA5-F3DA-8258A4D6E1E8}"/>
              </a:ext>
            </a:extLst>
          </p:cNvPr>
          <p:cNvSpPr/>
          <p:nvPr/>
        </p:nvSpPr>
        <p:spPr>
          <a:xfrm>
            <a:off x="0" y="1519236"/>
            <a:ext cx="12192000" cy="4526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128FD0B-D3C1-DBB7-767D-222F9C10076D}"/>
              </a:ext>
            </a:extLst>
          </p:cNvPr>
          <p:cNvSpPr/>
          <p:nvPr/>
        </p:nvSpPr>
        <p:spPr>
          <a:xfrm>
            <a:off x="0" y="6071394"/>
            <a:ext cx="12192001" cy="443500"/>
          </a:xfrm>
          <a:prstGeom prst="rect">
            <a:avLst/>
          </a:prstGeom>
          <a:solidFill>
            <a:srgbClr val="7CAF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TextBox 18">
            <a:extLst>
              <a:ext uri="{FF2B5EF4-FFF2-40B4-BE49-F238E27FC236}">
                <a16:creationId xmlns:a16="http://schemas.microsoft.com/office/drawing/2014/main" id="{AE90CE32-ED19-9077-9E47-E47D635AE4D7}"/>
              </a:ext>
            </a:extLst>
          </p:cNvPr>
          <p:cNvSpPr txBox="1"/>
          <p:nvPr/>
        </p:nvSpPr>
        <p:spPr>
          <a:xfrm>
            <a:off x="4716887" y="3546447"/>
            <a:ext cx="7237187" cy="2275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0" marR="0" lvl="0" indent="0" algn="l" defTabSz="914400" rtl="0" eaLnBrk="1" fontAlgn="auto" latinLnBrk="0" hangingPunct="1">
              <a:lnSpc>
                <a:spcPct val="112000"/>
              </a:lnSpc>
              <a:spcBef>
                <a:spcPts val="600"/>
              </a:spcBef>
              <a:spcAft>
                <a:spcPts val="0"/>
              </a:spcAft>
              <a:buClrTx/>
              <a:buSzTx/>
              <a:buFontTx/>
              <a:buNone/>
              <a:tabLst/>
              <a:defRPr sz="1600" b="0">
                <a:latin typeface="Segoe UI"/>
                <a:ea typeface="Segoe UI"/>
                <a:cs typeface="Segoe UI"/>
                <a:sym typeface="Segoe UI"/>
              </a:defRPr>
            </a:pPr>
            <a:r>
              <a:rPr lang="en-US" b="0" i="0" dirty="0">
                <a:solidFill>
                  <a:schemeClr val="bg1"/>
                </a:solidFill>
                <a:effectLst/>
                <a:latin typeface="Lato" panose="020F0502020204030203" pitchFamily="34" charset="0"/>
              </a:rPr>
              <a:t>Sally Pelletier is the Chief Credentialing Officer with Greeley. She brings over 30 years of credentialing and privileging experience to her work with medical staff leaders and medical services professionals across the nation. She advises clients in the areas of medical staff accreditation and regulatory compliance, medical staff services department and centralized credentialing operations, and privileging redesign. She is also a frequent presenter, providing leadership development training for medical staff leaders and medical services professionals.</a:t>
            </a:r>
            <a:endParaRPr kumimoji="0" lang="en-US" b="0" i="0" u="none" strike="noStrike" kern="1200" cap="none" spc="0" normalizeH="0" baseline="0" noProof="0" dirty="0">
              <a:ln>
                <a:noFill/>
              </a:ln>
              <a:solidFill>
                <a:schemeClr val="bg1"/>
              </a:solidFill>
              <a:effectLst/>
              <a:uLnTx/>
              <a:uFillTx/>
              <a:latin typeface="Segoe UI"/>
              <a:cs typeface="Segoe UI"/>
              <a:sym typeface="Segoe UI"/>
            </a:endParaRPr>
          </a:p>
        </p:txBody>
      </p:sp>
      <p:sp>
        <p:nvSpPr>
          <p:cNvPr id="28" name="Content Placeholder 3">
            <a:extLst>
              <a:ext uri="{FF2B5EF4-FFF2-40B4-BE49-F238E27FC236}">
                <a16:creationId xmlns:a16="http://schemas.microsoft.com/office/drawing/2014/main" id="{D20D54C4-E208-9613-4BB9-4CC2AEBA0D35}"/>
              </a:ext>
            </a:extLst>
          </p:cNvPr>
          <p:cNvSpPr txBox="1">
            <a:spLocks/>
          </p:cNvSpPr>
          <p:nvPr/>
        </p:nvSpPr>
        <p:spPr>
          <a:xfrm>
            <a:off x="4900881" y="683655"/>
            <a:ext cx="4711700" cy="586257"/>
          </a:xfrm>
          <a:prstGeom prst="rect">
            <a:avLst/>
          </a:prstGeom>
        </p:spPr>
        <p:txBody>
          <a:bodyPr anchor="ctr"/>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0294C"/>
              </a:buClr>
              <a:buSzTx/>
              <a:buFont typeface="Wingdings" panose="05000000000000000000" pitchFamily="2" charset="2"/>
              <a:buNone/>
              <a:tabLst/>
              <a:defRPr/>
            </a:pPr>
            <a:r>
              <a:rPr kumimoji="0" lang="en-US" b="0"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Integration with other best-in-class consulting services offered by Chartis</a:t>
            </a:r>
          </a:p>
        </p:txBody>
      </p:sp>
      <p:pic>
        <p:nvPicPr>
          <p:cNvPr id="6" name="Graphic 5">
            <a:extLst>
              <a:ext uri="{FF2B5EF4-FFF2-40B4-BE49-F238E27FC236}">
                <a16:creationId xmlns:a16="http://schemas.microsoft.com/office/drawing/2014/main" id="{27825CB0-76E0-D39F-D713-35D278A3455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9660" y="248700"/>
            <a:ext cx="3039827" cy="1041157"/>
          </a:xfrm>
          <a:prstGeom prst="rect">
            <a:avLst/>
          </a:prstGeom>
        </p:spPr>
      </p:pic>
      <p:cxnSp>
        <p:nvCxnSpPr>
          <p:cNvPr id="7" name="Straight Connector 6">
            <a:extLst>
              <a:ext uri="{FF2B5EF4-FFF2-40B4-BE49-F238E27FC236}">
                <a16:creationId xmlns:a16="http://schemas.microsoft.com/office/drawing/2014/main" id="{86B4E5DA-15BE-6BA7-60AF-181F5CF803AB}"/>
              </a:ext>
            </a:extLst>
          </p:cNvPr>
          <p:cNvCxnSpPr>
            <a:cxnSpLocks/>
          </p:cNvCxnSpPr>
          <p:nvPr/>
        </p:nvCxnSpPr>
        <p:spPr>
          <a:xfrm>
            <a:off x="4709630" y="3391898"/>
            <a:ext cx="725170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B5B20171-5A6D-EC60-1E6B-A6511D197A06}"/>
              </a:ext>
            </a:extLst>
          </p:cNvPr>
          <p:cNvPicPr>
            <a:picLocks noChangeAspect="1"/>
          </p:cNvPicPr>
          <p:nvPr/>
        </p:nvPicPr>
        <p:blipFill>
          <a:blip r:embed="rId4">
            <a:extLst>
              <a:ext uri="{28A0092B-C50C-407E-A947-70E740481C1C}">
                <a14:useLocalDpi xmlns:a14="http://schemas.microsoft.com/office/drawing/2010/main" val="0"/>
              </a:ext>
            </a:extLst>
          </a:blip>
          <a:srcRect r="5073" b="26494"/>
          <a:stretch/>
        </p:blipFill>
        <p:spPr>
          <a:xfrm>
            <a:off x="777247" y="2057937"/>
            <a:ext cx="2820719" cy="3280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26">
            <a:extLst>
              <a:ext uri="{FF2B5EF4-FFF2-40B4-BE49-F238E27FC236}">
                <a16:creationId xmlns:a16="http://schemas.microsoft.com/office/drawing/2014/main" id="{47C79D96-A4EA-11C5-3F01-0D4DE67C446D}"/>
              </a:ext>
            </a:extLst>
          </p:cNvPr>
          <p:cNvSpPr/>
          <p:nvPr/>
        </p:nvSpPr>
        <p:spPr>
          <a:xfrm>
            <a:off x="4745910" y="1870507"/>
            <a:ext cx="5999294" cy="122084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nSpc>
                <a:spcPct val="107000"/>
              </a:lnSpc>
              <a:defRPr b="0">
                <a:solidFill>
                  <a:srgbClr val="FFFFFF"/>
                </a:solidFill>
                <a:latin typeface="Segoe UI"/>
                <a:ea typeface="Segoe UI"/>
                <a:cs typeface="Segoe UI"/>
                <a:sym typeface="Segoe UI"/>
              </a:defRPr>
            </a:lvl1pPr>
          </a:lstStyle>
          <a:p>
            <a:pPr>
              <a:lnSpc>
                <a:spcPct val="112000"/>
              </a:lnSpc>
              <a:spcAft>
                <a:spcPts val="600"/>
              </a:spcAft>
            </a:pPr>
            <a:r>
              <a:rPr lang="en-US" sz="2800" b="1" dirty="0">
                <a:solidFill>
                  <a:schemeClr val="bg1"/>
                </a:solidFill>
                <a:latin typeface="+mn-lt"/>
              </a:rPr>
              <a:t>Sally Pelletier, CPMSM, CPCS </a:t>
            </a:r>
          </a:p>
          <a:p>
            <a:pPr>
              <a:lnSpc>
                <a:spcPct val="112000"/>
              </a:lnSpc>
              <a:spcAft>
                <a:spcPts val="600"/>
              </a:spcAft>
            </a:pPr>
            <a:r>
              <a:rPr lang="en-US" sz="2000" dirty="0">
                <a:solidFill>
                  <a:schemeClr val="bg1"/>
                </a:solidFill>
              </a:rPr>
              <a:t>Chief Credentialing Officer</a:t>
            </a:r>
            <a:br>
              <a:rPr lang="en-US" sz="2000" dirty="0">
                <a:solidFill>
                  <a:schemeClr val="bg1"/>
                </a:solidFill>
              </a:rPr>
            </a:br>
            <a:r>
              <a:rPr lang="en-US" sz="2000" dirty="0">
                <a:solidFill>
                  <a:schemeClr val="bg1"/>
                </a:solidFill>
              </a:rPr>
              <a:t>spelletier@greeely.com</a:t>
            </a:r>
          </a:p>
        </p:txBody>
      </p:sp>
    </p:spTree>
    <p:extLst>
      <p:ext uri="{BB962C8B-B14F-4D97-AF65-F5344CB8AC3E}">
        <p14:creationId xmlns:p14="http://schemas.microsoft.com/office/powerpoint/2010/main" val="424589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4786405-B741-5149-F999-EF0BBCB67943}"/>
              </a:ext>
            </a:extLst>
          </p:cNvPr>
          <p:cNvGraphicFramePr>
            <a:graphicFrameLocks noChangeAspect="1"/>
          </p:cNvGraphicFramePr>
          <p:nvPr>
            <p:custDataLst>
              <p:tags r:id="rId1"/>
            </p:custDataLst>
            <p:extLst>
              <p:ext uri="{D42A27DB-BD31-4B8C-83A1-F6EECF244321}">
                <p14:modId xmlns:p14="http://schemas.microsoft.com/office/powerpoint/2010/main" val="1819897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think-cell data - do not delete" hidden="1">
                        <a:extLst>
                          <a:ext uri="{FF2B5EF4-FFF2-40B4-BE49-F238E27FC236}">
                            <a16:creationId xmlns:a16="http://schemas.microsoft.com/office/drawing/2014/main" id="{D4786405-B741-5149-F999-EF0BBCB679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21CEF88-DAAB-80A6-70EF-6E87D84184C1}"/>
              </a:ext>
            </a:extLst>
          </p:cNvPr>
          <p:cNvSpPr/>
          <p:nvPr/>
        </p:nvSpPr>
        <p:spPr>
          <a:xfrm>
            <a:off x="0" y="0"/>
            <a:ext cx="4525618" cy="653142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7" name="Title 1">
            <a:extLst>
              <a:ext uri="{FF2B5EF4-FFF2-40B4-BE49-F238E27FC236}">
                <a16:creationId xmlns:a16="http://schemas.microsoft.com/office/drawing/2014/main" id="{00A8BE3F-29B4-55D0-7924-5F1FFAAE3C56}"/>
              </a:ext>
            </a:extLst>
          </p:cNvPr>
          <p:cNvSpPr txBox="1">
            <a:spLocks/>
          </p:cNvSpPr>
          <p:nvPr/>
        </p:nvSpPr>
        <p:spPr bwMode="black">
          <a:xfrm>
            <a:off x="586153" y="2402758"/>
            <a:ext cx="3598985" cy="163504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dirty="0">
                <a:solidFill>
                  <a:schemeClr val="bg1"/>
                </a:solidFill>
                <a:latin typeface="Segoe UI" panose="020B0502040204020203" pitchFamily="34" charset="0"/>
                <a:ea typeface="+mj-lt"/>
                <a:cs typeface="Segoe UI" panose="020B0502040204020203" pitchFamily="34" charset="0"/>
                <a:sym typeface="Segoe UI" panose="020B0502040204020203" pitchFamily="34" charset="0"/>
              </a:rPr>
              <a:t>How do </a:t>
            </a:r>
            <a:br>
              <a:rPr lang="en-US" dirty="0">
                <a:solidFill>
                  <a:schemeClr val="bg1"/>
                </a:solidFill>
                <a:latin typeface="Segoe UI" panose="020B0502040204020203" pitchFamily="34" charset="0"/>
                <a:ea typeface="+mj-lt"/>
                <a:cs typeface="Segoe UI" panose="020B0502040204020203" pitchFamily="34" charset="0"/>
                <a:sym typeface="Segoe UI" panose="020B0502040204020203" pitchFamily="34" charset="0"/>
              </a:rPr>
            </a:br>
            <a:r>
              <a:rPr lang="en-US" dirty="0">
                <a:solidFill>
                  <a:schemeClr val="bg1"/>
                </a:solidFill>
                <a:latin typeface="Segoe UI" panose="020B0502040204020203" pitchFamily="34" charset="0"/>
                <a:ea typeface="+mj-lt"/>
                <a:cs typeface="Segoe UI" panose="020B0502040204020203" pitchFamily="34" charset="0"/>
                <a:sym typeface="Segoe UI" panose="020B0502040204020203" pitchFamily="34" charset="0"/>
              </a:rPr>
              <a:t>we define</a:t>
            </a:r>
            <a:br>
              <a:rPr lang="en-US" dirty="0">
                <a:solidFill>
                  <a:schemeClr val="bg1"/>
                </a:solidFill>
                <a:latin typeface="Segoe UI" panose="020B0502040204020203" pitchFamily="34" charset="0"/>
                <a:ea typeface="+mj-lt"/>
                <a:cs typeface="Segoe UI" panose="020B0502040204020203" pitchFamily="34" charset="0"/>
                <a:sym typeface="Segoe UI" panose="020B0502040204020203" pitchFamily="34" charset="0"/>
              </a:rPr>
            </a:br>
            <a:r>
              <a:rPr lang="en-US" i="1" dirty="0">
                <a:solidFill>
                  <a:schemeClr val="accent4"/>
                </a:solidFill>
                <a:latin typeface="Segoe UI" panose="020B0502040204020203" pitchFamily="34" charset="0"/>
                <a:ea typeface="+mj-lt"/>
                <a:cs typeface="Segoe UI" panose="020B0502040204020203" pitchFamily="34" charset="0"/>
                <a:sym typeface="Segoe UI" panose="020B0502040204020203" pitchFamily="34" charset="0"/>
              </a:rPr>
              <a:t>“performance”</a:t>
            </a:r>
            <a:r>
              <a:rPr lang="en-US" dirty="0">
                <a:solidFill>
                  <a:schemeClr val="bg1"/>
                </a:solidFill>
                <a:latin typeface="Segoe UI" panose="020B0502040204020203" pitchFamily="34" charset="0"/>
                <a:ea typeface="+mj-lt"/>
                <a:cs typeface="Segoe UI" panose="020B0502040204020203" pitchFamily="34" charset="0"/>
                <a:sym typeface="Segoe UI" panose="020B0502040204020203" pitchFamily="34" charset="0"/>
              </a:rPr>
              <a:t>?</a:t>
            </a:r>
            <a:endParaRPr lang="en-US"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Content Placeholder 2">
            <a:extLst>
              <a:ext uri="{FF2B5EF4-FFF2-40B4-BE49-F238E27FC236}">
                <a16:creationId xmlns:a16="http://schemas.microsoft.com/office/drawing/2014/main" id="{90000B51-0F70-C39A-05CF-2377F28BD793}"/>
              </a:ext>
            </a:extLst>
          </p:cNvPr>
          <p:cNvSpPr txBox="1">
            <a:spLocks/>
          </p:cNvSpPr>
          <p:nvPr/>
        </p:nvSpPr>
        <p:spPr>
          <a:xfrm>
            <a:off x="4771291" y="970999"/>
            <a:ext cx="6834556" cy="3618024"/>
          </a:xfrm>
          <a:prstGeom prst="rect">
            <a:avLst/>
          </a:prstGeom>
        </p:spPr>
        <p:txBody>
          <a:bodyPr lIns="91440" tIns="45720" rIns="91440" bIns="45720" anchor="t">
            <a:noAutofit/>
          </a:bodyPr>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n"/>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a:latin typeface="Segoe UI" panose="020B0502040204020203" pitchFamily="34" charset="0"/>
                <a:ea typeface="+mn-lt"/>
                <a:cs typeface="Segoe UI" panose="020B0502040204020203" pitchFamily="34" charset="0"/>
                <a:sym typeface="Segoe UI" panose="020B0502040204020203" pitchFamily="34" charset="0"/>
              </a:rPr>
              <a:t>There are six (6) general competencies that are evaluated to look at the whole picture for “performance.”</a:t>
            </a:r>
            <a:endParaRPr lang="en-US" dirty="0">
              <a:latin typeface="Segoe UI" panose="020B0502040204020203" pitchFamily="34" charset="0"/>
              <a:cs typeface="Segoe UI" panose="020B0502040204020203" pitchFamily="34" charset="0"/>
              <a:sym typeface="Segoe UI" panose="020B0502040204020203" pitchFamily="34" charset="0"/>
            </a:endParaRPr>
          </a:p>
          <a:p>
            <a:pPr marL="461963" indent="-461963">
              <a:buClr>
                <a:schemeClr val="accent4"/>
              </a:buClr>
            </a:pPr>
            <a:r>
              <a:rPr lang="en-US" dirty="0">
                <a:latin typeface="Segoe UI" panose="020B0502040204020203" pitchFamily="34" charset="0"/>
                <a:ea typeface="+mn-lt"/>
                <a:cs typeface="Segoe UI" panose="020B0502040204020203" pitchFamily="34" charset="0"/>
                <a:sym typeface="Segoe UI" panose="020B0502040204020203" pitchFamily="34" charset="0"/>
              </a:rPr>
              <a:t>Patient care </a:t>
            </a:r>
          </a:p>
          <a:p>
            <a:pPr marL="461963" indent="-461963">
              <a:buClr>
                <a:schemeClr val="accent4"/>
              </a:buClr>
            </a:pPr>
            <a:r>
              <a:rPr lang="en-US" dirty="0">
                <a:latin typeface="Segoe UI" panose="020B0502040204020203" pitchFamily="34" charset="0"/>
                <a:ea typeface="+mn-lt"/>
                <a:cs typeface="Segoe UI" panose="020B0502040204020203" pitchFamily="34" charset="0"/>
                <a:sym typeface="Segoe UI" panose="020B0502040204020203" pitchFamily="34" charset="0"/>
              </a:rPr>
              <a:t>Medical knowledge </a:t>
            </a:r>
            <a:endParaRPr lang="en-US" dirty="0">
              <a:latin typeface="Segoe UI" panose="020B0502040204020203" pitchFamily="34" charset="0"/>
              <a:cs typeface="Segoe UI" panose="020B0502040204020203" pitchFamily="34" charset="0"/>
              <a:sym typeface="Segoe UI" panose="020B0502040204020203" pitchFamily="34" charset="0"/>
            </a:endParaRPr>
          </a:p>
          <a:p>
            <a:pPr marL="461963" indent="-461963">
              <a:buClr>
                <a:schemeClr val="accent4"/>
              </a:buClr>
            </a:pPr>
            <a:r>
              <a:rPr lang="en-US" dirty="0">
                <a:latin typeface="Segoe UI" panose="020B0502040204020203" pitchFamily="34" charset="0"/>
                <a:ea typeface="+mn-lt"/>
                <a:cs typeface="Segoe UI" panose="020B0502040204020203" pitchFamily="34" charset="0"/>
                <a:sym typeface="Segoe UI" panose="020B0502040204020203" pitchFamily="34" charset="0"/>
              </a:rPr>
              <a:t>Practice based learning and improvement </a:t>
            </a:r>
            <a:endParaRPr lang="en-US" dirty="0">
              <a:latin typeface="Segoe UI" panose="020B0502040204020203" pitchFamily="34" charset="0"/>
              <a:cs typeface="Segoe UI" panose="020B0502040204020203" pitchFamily="34" charset="0"/>
              <a:sym typeface="Segoe UI" panose="020B0502040204020203" pitchFamily="34" charset="0"/>
            </a:endParaRPr>
          </a:p>
          <a:p>
            <a:pPr marL="461963" indent="-461963">
              <a:buClr>
                <a:schemeClr val="accent4"/>
              </a:buClr>
            </a:pPr>
            <a:r>
              <a:rPr lang="en-US" dirty="0">
                <a:latin typeface="Segoe UI" panose="020B0502040204020203" pitchFamily="34" charset="0"/>
                <a:ea typeface="+mn-lt"/>
                <a:cs typeface="Segoe UI" panose="020B0502040204020203" pitchFamily="34" charset="0"/>
                <a:sym typeface="Segoe UI" panose="020B0502040204020203" pitchFamily="34" charset="0"/>
              </a:rPr>
              <a:t>Systems based practice </a:t>
            </a:r>
            <a:endParaRPr lang="en-US" dirty="0">
              <a:latin typeface="Segoe UI" panose="020B0502040204020203" pitchFamily="34" charset="0"/>
              <a:cs typeface="Segoe UI" panose="020B0502040204020203" pitchFamily="34" charset="0"/>
              <a:sym typeface="Segoe UI" panose="020B0502040204020203" pitchFamily="34" charset="0"/>
            </a:endParaRPr>
          </a:p>
          <a:p>
            <a:pPr marL="461963" indent="-461963">
              <a:buClr>
                <a:schemeClr val="accent4"/>
              </a:buClr>
            </a:pPr>
            <a:r>
              <a:rPr lang="en-US" dirty="0">
                <a:latin typeface="Segoe UI" panose="020B0502040204020203" pitchFamily="34" charset="0"/>
                <a:ea typeface="+mn-lt"/>
                <a:cs typeface="Segoe UI" panose="020B0502040204020203" pitchFamily="34" charset="0"/>
                <a:sym typeface="Segoe UI" panose="020B0502040204020203" pitchFamily="34" charset="0"/>
              </a:rPr>
              <a:t>Professionalism </a:t>
            </a:r>
            <a:endParaRPr lang="en-US" dirty="0">
              <a:latin typeface="Segoe UI" panose="020B0502040204020203" pitchFamily="34" charset="0"/>
              <a:cs typeface="Segoe UI" panose="020B0502040204020203" pitchFamily="34" charset="0"/>
              <a:sym typeface="Segoe UI" panose="020B0502040204020203" pitchFamily="34" charset="0"/>
            </a:endParaRPr>
          </a:p>
          <a:p>
            <a:pPr marL="461963" indent="-461963">
              <a:lnSpc>
                <a:spcPct val="132000"/>
              </a:lnSpc>
              <a:spcBef>
                <a:spcPts val="0"/>
              </a:spcBef>
              <a:spcAft>
                <a:spcPts val="1200"/>
              </a:spcAft>
              <a:buClr>
                <a:schemeClr val="accent4"/>
              </a:buClr>
            </a:pPr>
            <a:r>
              <a:rPr lang="en-US" dirty="0">
                <a:latin typeface="Segoe UI" panose="020B0502040204020203" pitchFamily="34" charset="0"/>
                <a:ea typeface="+mn-lt"/>
                <a:cs typeface="Segoe UI" panose="020B0502040204020203" pitchFamily="34" charset="0"/>
                <a:sym typeface="Segoe UI" panose="020B0502040204020203" pitchFamily="34" charset="0"/>
              </a:rPr>
              <a:t>Interpersonal skills and communication</a:t>
            </a: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 name="TextBox 3">
            <a:extLst>
              <a:ext uri="{FF2B5EF4-FFF2-40B4-BE49-F238E27FC236}">
                <a16:creationId xmlns:a16="http://schemas.microsoft.com/office/drawing/2014/main" id="{E40390FC-9A9C-0534-EB1E-B8039B6FDEE2}"/>
              </a:ext>
            </a:extLst>
          </p:cNvPr>
          <p:cNvSpPr txBox="1"/>
          <p:nvPr/>
        </p:nvSpPr>
        <p:spPr>
          <a:xfrm>
            <a:off x="4771291" y="5762487"/>
            <a:ext cx="6151492" cy="30752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108000"/>
              </a:lnSpc>
              <a:spcBef>
                <a:spcPts val="300"/>
              </a:spcBef>
              <a:spcAft>
                <a:spcPts val="900"/>
              </a:spcAft>
              <a:buClr>
                <a:schemeClr val="tx2"/>
              </a:buClr>
              <a:buSzPct val="100000"/>
            </a:pPr>
            <a:r>
              <a:rPr lang="en-US" sz="1400" i="1" dirty="0">
                <a:latin typeface="Segoe UI" panose="020B0502040204020203" pitchFamily="34" charset="0"/>
                <a:cs typeface="Segoe UI" panose="020B0502040204020203" pitchFamily="34" charset="0"/>
                <a:sym typeface="Segoe UI" panose="020B0502040204020203" pitchFamily="34" charset="0"/>
              </a:rPr>
              <a:t>The six competencies are consistent with the ACGME and Joint Commission​</a:t>
            </a:r>
            <a:endParaRPr lang="en-US" i="1"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4385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A0486BA-4BA5-4BE2-42E7-FB8DB7E29FEA}"/>
              </a:ext>
            </a:extLst>
          </p:cNvPr>
          <p:cNvGraphicFramePr>
            <a:graphicFrameLocks noChangeAspect="1"/>
          </p:cNvGraphicFramePr>
          <p:nvPr>
            <p:custDataLst>
              <p:tags r:id="rId1"/>
            </p:custDataLst>
            <p:extLst>
              <p:ext uri="{D42A27DB-BD31-4B8C-83A1-F6EECF244321}">
                <p14:modId xmlns:p14="http://schemas.microsoft.com/office/powerpoint/2010/main" val="3154396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think-cell data - do not delete" hidden="1">
                        <a:extLst>
                          <a:ext uri="{FF2B5EF4-FFF2-40B4-BE49-F238E27FC236}">
                            <a16:creationId xmlns:a16="http://schemas.microsoft.com/office/drawing/2014/main" id="{DA0486BA-4BA5-4BE2-42E7-FB8DB7E29F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DE640B6A-B4EF-402E-B635-D5A39F782742}"/>
              </a:ext>
            </a:extLst>
          </p:cNvPr>
          <p:cNvSpPr txBox="1">
            <a:spLocks/>
          </p:cNvSpPr>
          <p:nvPr/>
        </p:nvSpPr>
        <p:spPr>
          <a:xfrm>
            <a:off x="4745966" y="1569312"/>
            <a:ext cx="6859292" cy="192767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buClr>
                <a:schemeClr val="accent4"/>
              </a:buClr>
              <a:buNone/>
            </a:pPr>
            <a:r>
              <a:rPr lang="en-US" sz="2400" b="1" dirty="0">
                <a:solidFill>
                  <a:schemeClr val="tx2"/>
                </a:solidFill>
                <a:latin typeface="Segoe UI" panose="020B0502040204020203" pitchFamily="34" charset="0"/>
                <a:cs typeface="Segoe UI" panose="020B0502040204020203" pitchFamily="34" charset="0"/>
                <a:sym typeface="Segoe UI" panose="020B0502040204020203" pitchFamily="34" charset="0"/>
              </a:rPr>
              <a:t>Why?</a:t>
            </a:r>
          </a:p>
          <a:p>
            <a:pPr marL="346075" lvl="1" indent="-346075">
              <a:buClr>
                <a:srgbClr val="7CAF2A"/>
              </a:buClr>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Puts indicators into context</a:t>
            </a:r>
          </a:p>
          <a:p>
            <a:pPr marL="346075" lvl="1" indent="-346075">
              <a:buClr>
                <a:srgbClr val="7CAF2A"/>
              </a:buClr>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Ongoing reinforcement of general competencies</a:t>
            </a:r>
          </a:p>
        </p:txBody>
      </p:sp>
      <p:sp>
        <p:nvSpPr>
          <p:cNvPr id="6" name="Content Placeholder 2">
            <a:extLst>
              <a:ext uri="{FF2B5EF4-FFF2-40B4-BE49-F238E27FC236}">
                <a16:creationId xmlns:a16="http://schemas.microsoft.com/office/drawing/2014/main" id="{6799506F-9371-4DEE-98A4-77DEDF0D245E}"/>
              </a:ext>
            </a:extLst>
          </p:cNvPr>
          <p:cNvSpPr txBox="1">
            <a:spLocks/>
          </p:cNvSpPr>
          <p:nvPr/>
        </p:nvSpPr>
        <p:spPr>
          <a:xfrm>
            <a:off x="4761208" y="3549324"/>
            <a:ext cx="6859292" cy="162357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chemeClr val="accent4"/>
              </a:buClr>
              <a:buSzPct val="70000"/>
              <a:buNone/>
            </a:pPr>
            <a:r>
              <a:rPr lang="en-US" sz="2400" b="1" dirty="0">
                <a:solidFill>
                  <a:schemeClr val="tx2"/>
                </a:solidFill>
                <a:latin typeface="Segoe UI" panose="020B0502040204020203" pitchFamily="34" charset="0"/>
                <a:cs typeface="Segoe UI" panose="020B0502040204020203" pitchFamily="34" charset="0"/>
                <a:sym typeface="Segoe UI" panose="020B0502040204020203" pitchFamily="34" charset="0"/>
              </a:rPr>
              <a:t>How?</a:t>
            </a:r>
          </a:p>
          <a:p>
            <a:pPr marL="342900" lvl="2" indent="-342900">
              <a:buClr>
                <a:srgbClr val="7CAF2A"/>
              </a:buClr>
              <a:buSzPct val="70000"/>
              <a:buFont typeface="Wingdings" panose="05000000000000000000" pitchFamily="2" charset="2"/>
              <a:buChar char="l"/>
            </a:pPr>
            <a:r>
              <a:rPr lang="en-US" altLang="en-US" sz="2400" dirty="0">
                <a:latin typeface="Segoe UI" panose="020B0502040204020203" pitchFamily="34" charset="0"/>
                <a:cs typeface="Segoe UI" panose="020B0502040204020203" pitchFamily="34" charset="0"/>
                <a:sym typeface="Segoe UI" panose="020B0502040204020203" pitchFamily="34" charset="0"/>
              </a:rPr>
              <a:t>Organize indicators by competency</a:t>
            </a:r>
          </a:p>
          <a:p>
            <a:pPr marL="342900" lvl="2" indent="-342900">
              <a:buClr>
                <a:srgbClr val="7CAF2A"/>
              </a:buClr>
              <a:buSzPct val="70000"/>
              <a:buFont typeface="Wingdings" panose="05000000000000000000" pitchFamily="2" charset="2"/>
              <a:buChar char="l"/>
            </a:pPr>
            <a:r>
              <a:rPr lang="en-US" altLang="en-US" sz="2400" dirty="0">
                <a:latin typeface="Segoe UI" panose="020B0502040204020203" pitchFamily="34" charset="0"/>
                <a:cs typeface="Segoe UI" panose="020B0502040204020203" pitchFamily="34" charset="0"/>
                <a:sym typeface="Segoe UI" panose="020B0502040204020203" pitchFamily="34" charset="0"/>
              </a:rPr>
              <a:t>Label the competency for each indicator</a:t>
            </a:r>
          </a:p>
        </p:txBody>
      </p:sp>
      <p:cxnSp>
        <p:nvCxnSpPr>
          <p:cNvPr id="7" name="Straight Connector 6">
            <a:extLst>
              <a:ext uri="{FF2B5EF4-FFF2-40B4-BE49-F238E27FC236}">
                <a16:creationId xmlns:a16="http://schemas.microsoft.com/office/drawing/2014/main" id="{6A4E865F-27D7-4BE3-9E71-D35B5CA6B1E7}"/>
              </a:ext>
            </a:extLst>
          </p:cNvPr>
          <p:cNvCxnSpPr>
            <a:cxnSpLocks/>
          </p:cNvCxnSpPr>
          <p:nvPr/>
        </p:nvCxnSpPr>
        <p:spPr>
          <a:xfrm>
            <a:off x="4745966" y="2024662"/>
            <a:ext cx="6531634"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26C3FA-C07B-44EC-9FE3-C8EFA18A4EBB}"/>
              </a:ext>
            </a:extLst>
          </p:cNvPr>
          <p:cNvCxnSpPr>
            <a:cxnSpLocks/>
          </p:cNvCxnSpPr>
          <p:nvPr/>
        </p:nvCxnSpPr>
        <p:spPr>
          <a:xfrm>
            <a:off x="4761208" y="4037459"/>
            <a:ext cx="66751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id="{A40F18C4-DE2F-4EDA-987D-4A1098DE07CD}"/>
              </a:ext>
            </a:extLst>
          </p:cNvPr>
          <p:cNvSpPr/>
          <p:nvPr/>
        </p:nvSpPr>
        <p:spPr>
          <a:xfrm>
            <a:off x="-1" y="-3199"/>
            <a:ext cx="4457701"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algn="ctr">
              <a:defRPr>
                <a:solidFill>
                  <a:srgbClr val="FFFFFF"/>
                </a:solidFill>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10" name="TextBox 9">
            <a:extLst>
              <a:ext uri="{FF2B5EF4-FFF2-40B4-BE49-F238E27FC236}">
                <a16:creationId xmlns:a16="http://schemas.microsoft.com/office/drawing/2014/main" id="{66A6716A-D4E7-4B49-A241-236F649CC8E6}"/>
              </a:ext>
            </a:extLst>
          </p:cNvPr>
          <p:cNvSpPr txBox="1"/>
          <p:nvPr/>
        </p:nvSpPr>
        <p:spPr>
          <a:xfrm>
            <a:off x="753134" y="2285284"/>
            <a:ext cx="3639318" cy="1488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07000"/>
              </a:lnSpc>
              <a:defRPr sz="3200">
                <a:solidFill>
                  <a:schemeClr val="accent1"/>
                </a:solidFill>
              </a:defRPr>
            </a:lvl1pPr>
          </a:lstStyle>
          <a:p>
            <a:r>
              <a:rPr lang="en-US" sz="4400" dirty="0">
                <a:solidFill>
                  <a:schemeClr val="bg1"/>
                </a:solidFill>
                <a:latin typeface="Segoe UI" panose="020B0502040204020203" pitchFamily="34" charset="0"/>
                <a:cs typeface="Segoe UI" panose="020B0502040204020203" pitchFamily="34" charset="0"/>
                <a:sym typeface="Segoe UI" panose="020B0502040204020203" pitchFamily="34" charset="0"/>
              </a:rPr>
              <a:t>Evaluating OPPE Data</a:t>
            </a:r>
            <a:endParaRPr lang="en-US" sz="4400" dirty="0">
              <a:solidFill>
                <a:schemeClr val="accent4"/>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1" name="Picture 10">
            <a:extLst>
              <a:ext uri="{FF2B5EF4-FFF2-40B4-BE49-F238E27FC236}">
                <a16:creationId xmlns:a16="http://schemas.microsoft.com/office/drawing/2014/main" id="{DFEA43EA-9752-4718-B841-40251BD734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425"/>
          <a:stretch/>
        </p:blipFill>
        <p:spPr>
          <a:xfrm>
            <a:off x="0" y="1490876"/>
            <a:ext cx="687886" cy="794408"/>
          </a:xfrm>
          <a:prstGeom prst="rect">
            <a:avLst/>
          </a:prstGeom>
        </p:spPr>
      </p:pic>
      <p:sp>
        <p:nvSpPr>
          <p:cNvPr id="2" name="TextBox 1">
            <a:extLst>
              <a:ext uri="{FF2B5EF4-FFF2-40B4-BE49-F238E27FC236}">
                <a16:creationId xmlns:a16="http://schemas.microsoft.com/office/drawing/2014/main" id="{2565F0D0-78EF-65BC-FE5B-E43971FB6E12}"/>
              </a:ext>
            </a:extLst>
          </p:cNvPr>
          <p:cNvSpPr txBox="1"/>
          <p:nvPr/>
        </p:nvSpPr>
        <p:spPr>
          <a:xfrm>
            <a:off x="4768829" y="552342"/>
            <a:ext cx="6659878" cy="461665"/>
          </a:xfrm>
          <a:prstGeom prst="rect">
            <a:avLst/>
          </a:prstGeom>
          <a:noFill/>
        </p:spPr>
        <p:txBody>
          <a:bodyPr wrap="square" rtlCol="0">
            <a:spAutoFit/>
          </a:bodyPr>
          <a:lstStyle/>
          <a:p>
            <a:pPr algn="l"/>
            <a:r>
              <a:rPr lang="en-US" sz="2400" b="1" dirty="0">
                <a:solidFill>
                  <a:schemeClr val="tx2"/>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Using a Competency Framework for OPPE</a:t>
            </a:r>
          </a:p>
        </p:txBody>
      </p:sp>
    </p:spTree>
    <p:extLst>
      <p:ext uri="{BB962C8B-B14F-4D97-AF65-F5344CB8AC3E}">
        <p14:creationId xmlns:p14="http://schemas.microsoft.com/office/powerpoint/2010/main" val="179149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75C9C8F-B3C5-C5F2-BD97-C9B4BE7D9F1B}"/>
              </a:ext>
            </a:extLst>
          </p:cNvPr>
          <p:cNvGraphicFramePr>
            <a:graphicFrameLocks noChangeAspect="1"/>
          </p:cNvGraphicFramePr>
          <p:nvPr>
            <p:custDataLst>
              <p:tags r:id="rId1"/>
            </p:custDataLst>
            <p:extLst>
              <p:ext uri="{D42A27DB-BD31-4B8C-83A1-F6EECF244321}">
                <p14:modId xmlns:p14="http://schemas.microsoft.com/office/powerpoint/2010/main" val="1543267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175C9C8F-B3C5-C5F2-BD97-C9B4BE7D9F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DB8CC31-73B4-46DD-AFBF-E32C29172042}"/>
              </a:ext>
            </a:extLst>
          </p:cNvPr>
          <p:cNvSpPr>
            <a:spLocks noGrp="1"/>
          </p:cNvSpPr>
          <p:nvPr>
            <p:ph type="title"/>
          </p:nvPr>
        </p:nvSpPr>
        <p:spPr/>
        <p:txBody>
          <a:bodyPr vert="horz"/>
          <a:lstStyle/>
          <a:p>
            <a:br>
              <a:rPr lang="en-US" dirty="0">
                <a:latin typeface="Segoe UI" panose="020B0502040204020203" pitchFamily="34" charset="0"/>
                <a:cs typeface="Segoe UI" panose="020B0502040204020203" pitchFamily="34" charset="0"/>
                <a:sym typeface="Segoe UI" panose="020B0502040204020203" pitchFamily="34" charset="0"/>
              </a:rPr>
            </a:br>
            <a:r>
              <a:rPr lang="en-US" b="1" dirty="0">
                <a:latin typeface="Segoe UI" panose="020B0502040204020203" pitchFamily="34" charset="0"/>
                <a:cs typeface="Segoe UI" panose="020B0502040204020203" pitchFamily="34" charset="0"/>
                <a:sym typeface="Segoe UI" panose="020B0502040204020203" pitchFamily="34" charset="0"/>
              </a:rPr>
              <a:t>OPPE Reports vs. Practitioner Feedback Reports</a:t>
            </a:r>
          </a:p>
        </p:txBody>
      </p:sp>
      <p:sp>
        <p:nvSpPr>
          <p:cNvPr id="3" name="Content Placeholder 2">
            <a:extLst>
              <a:ext uri="{FF2B5EF4-FFF2-40B4-BE49-F238E27FC236}">
                <a16:creationId xmlns:a16="http://schemas.microsoft.com/office/drawing/2014/main" id="{EFB89F8A-A7D6-4772-B6BD-0E56E38A9ACE}"/>
              </a:ext>
            </a:extLst>
          </p:cNvPr>
          <p:cNvSpPr>
            <a:spLocks noGrp="1"/>
          </p:cNvSpPr>
          <p:nvPr>
            <p:ph idx="4294967295"/>
          </p:nvPr>
        </p:nvSpPr>
        <p:spPr>
          <a:xfrm>
            <a:off x="1600200" y="1790700"/>
            <a:ext cx="10591800" cy="4545013"/>
          </a:xfrm>
        </p:spPr>
        <p:txBody>
          <a:bodyPr/>
          <a:lstStyle/>
          <a:p>
            <a:pPr marL="0" indent="0">
              <a:lnSpc>
                <a:spcPct val="113000"/>
              </a:lnSpc>
              <a:buNone/>
            </a:pPr>
            <a:r>
              <a:rPr lang="en-US" sz="2400" b="1" dirty="0">
                <a:solidFill>
                  <a:schemeClr val="tx2"/>
                </a:solidFill>
                <a:latin typeface="Segoe UI" panose="020B0502040204020203" pitchFamily="34" charset="0"/>
                <a:cs typeface="Segoe UI" panose="020B0502040204020203" pitchFamily="34" charset="0"/>
                <a:sym typeface="Segoe UI" panose="020B0502040204020203" pitchFamily="34" charset="0"/>
              </a:rPr>
              <a:t>The report is the same, the difference is how you use it!</a:t>
            </a:r>
          </a:p>
          <a:p>
            <a:pPr marL="0" indent="0">
              <a:lnSpc>
                <a:spcPct val="113000"/>
              </a:lnSpc>
              <a:buNone/>
            </a:pPr>
            <a:r>
              <a:rPr lang="en-US" sz="2400" b="1" dirty="0">
                <a:latin typeface="Segoe UI" panose="020B0502040204020203" pitchFamily="34" charset="0"/>
                <a:cs typeface="Segoe UI" panose="020B0502040204020203" pitchFamily="34" charset="0"/>
                <a:sym typeface="Segoe UI" panose="020B0502040204020203" pitchFamily="34" charset="0"/>
              </a:rPr>
              <a:t>Feedback report goals </a:t>
            </a:r>
          </a:p>
          <a:p>
            <a:pPr marL="457200" lvl="2" indent="-457200">
              <a:lnSpc>
                <a:spcPct val="113000"/>
              </a:lnSpc>
              <a:buClr>
                <a:srgbClr val="7CAF2A"/>
              </a:buClr>
              <a:buSzPct val="70000"/>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Internal data transparency</a:t>
            </a:r>
          </a:p>
          <a:p>
            <a:pPr marL="457200" lvl="2" indent="-457200">
              <a:lnSpc>
                <a:spcPct val="113000"/>
              </a:lnSpc>
              <a:buClr>
                <a:srgbClr val="7CAF2A"/>
              </a:buClr>
              <a:buSzPct val="70000"/>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Opportunity for practitioner self-improvement</a:t>
            </a:r>
          </a:p>
          <a:p>
            <a:pPr marL="0" lvl="2" indent="0">
              <a:lnSpc>
                <a:spcPct val="113000"/>
              </a:lnSpc>
              <a:buNone/>
            </a:pPr>
            <a:r>
              <a:rPr lang="en-US" sz="2400" b="1" dirty="0">
                <a:latin typeface="Segoe UI" panose="020B0502040204020203" pitchFamily="34" charset="0"/>
                <a:cs typeface="Segoe UI" panose="020B0502040204020203" pitchFamily="34" charset="0"/>
                <a:sym typeface="Segoe UI" panose="020B0502040204020203" pitchFamily="34" charset="0"/>
              </a:rPr>
              <a:t>OPPE profile goals</a:t>
            </a:r>
          </a:p>
          <a:p>
            <a:pPr marL="457200" lvl="2" indent="-457200">
              <a:lnSpc>
                <a:spcPct val="113000"/>
              </a:lnSpc>
              <a:buClr>
                <a:srgbClr val="7CAF2A"/>
              </a:buClr>
              <a:buSzPct val="70000"/>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Regulatory compliance </a:t>
            </a:r>
          </a:p>
          <a:p>
            <a:pPr marL="457200" lvl="2" indent="-457200">
              <a:lnSpc>
                <a:spcPct val="113000"/>
              </a:lnSpc>
              <a:buClr>
                <a:srgbClr val="7CAF2A"/>
              </a:buClr>
              <a:buSzPct val="70000"/>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Medical staff leader-driven practitioner evaluation and improvement</a:t>
            </a:r>
          </a:p>
        </p:txBody>
      </p:sp>
    </p:spTree>
    <p:extLst>
      <p:ext uri="{BB962C8B-B14F-4D97-AF65-F5344CB8AC3E}">
        <p14:creationId xmlns:p14="http://schemas.microsoft.com/office/powerpoint/2010/main" val="252201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51DA2E5B-1C5D-E55F-E7F4-0BB162BE6838}"/>
              </a:ext>
            </a:extLst>
          </p:cNvPr>
          <p:cNvGraphicFramePr>
            <a:graphicFrameLocks noChangeAspect="1"/>
          </p:cNvGraphicFramePr>
          <p:nvPr>
            <p:custDataLst>
              <p:tags r:id="rId1"/>
            </p:custDataLst>
            <p:extLst>
              <p:ext uri="{D42A27DB-BD31-4B8C-83A1-F6EECF244321}">
                <p14:modId xmlns:p14="http://schemas.microsoft.com/office/powerpoint/2010/main" val="2871519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1" name="think-cell data - do not delete" hidden="1">
                        <a:extLst>
                          <a:ext uri="{FF2B5EF4-FFF2-40B4-BE49-F238E27FC236}">
                            <a16:creationId xmlns:a16="http://schemas.microsoft.com/office/drawing/2014/main" id="{51DA2E5B-1C5D-E55F-E7F4-0BB162BE68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952013-E06D-4A6C-B820-9B4CC2819025}"/>
              </a:ext>
            </a:extLst>
          </p:cNvPr>
          <p:cNvSpPr>
            <a:spLocks noGrp="1"/>
          </p:cNvSpPr>
          <p:nvPr>
            <p:ph type="title"/>
          </p:nvPr>
        </p:nvSpPr>
        <p:spPr/>
        <p:txBody>
          <a:bodyPr vert="horz"/>
          <a:lstStyle/>
          <a:p>
            <a:br>
              <a:rPr lang="en-US" dirty="0">
                <a:latin typeface="Segoe UI" panose="020B0502040204020203" pitchFamily="34" charset="0"/>
                <a:cs typeface="Segoe UI" panose="020B0502040204020203" pitchFamily="34" charset="0"/>
                <a:sym typeface="Segoe UI" panose="020B0502040204020203" pitchFamily="34" charset="0"/>
              </a:rPr>
            </a:br>
            <a:r>
              <a:rPr lang="en-US" b="1" dirty="0">
                <a:latin typeface="Segoe UI" panose="020B0502040204020203" pitchFamily="34" charset="0"/>
                <a:cs typeface="Segoe UI" panose="020B0502040204020203" pitchFamily="34" charset="0"/>
                <a:sym typeface="Segoe UI" panose="020B0502040204020203" pitchFamily="34" charset="0"/>
              </a:rPr>
              <a:t>Using Targets for OPPE and FPPE</a:t>
            </a:r>
          </a:p>
        </p:txBody>
      </p:sp>
      <p:sp>
        <p:nvSpPr>
          <p:cNvPr id="5" name="TextBox 4">
            <a:extLst>
              <a:ext uri="{FF2B5EF4-FFF2-40B4-BE49-F238E27FC236}">
                <a16:creationId xmlns:a16="http://schemas.microsoft.com/office/drawing/2014/main" id="{DEFFC15F-B603-4E94-8128-E818F6404C4D}"/>
              </a:ext>
            </a:extLst>
          </p:cNvPr>
          <p:cNvSpPr txBox="1"/>
          <p:nvPr/>
        </p:nvSpPr>
        <p:spPr>
          <a:xfrm>
            <a:off x="6394192" y="1790700"/>
            <a:ext cx="5270663" cy="3508653"/>
          </a:xfrm>
          <a:prstGeom prst="rect">
            <a:avLst/>
          </a:prstGeom>
          <a:noFill/>
        </p:spPr>
        <p:txBody>
          <a:bodyPr wrap="square" rtlCol="0">
            <a:spAutoFit/>
          </a:bodyPr>
          <a:lstStyle/>
          <a:p>
            <a:pPr>
              <a:spcAft>
                <a:spcPts val="1200"/>
              </a:spcAft>
              <a:buClr>
                <a:schemeClr val="accent4"/>
              </a:buClr>
              <a:buSzPct val="70000"/>
            </a:pPr>
            <a:r>
              <a:rPr lang="en-US" altLang="en-US" sz="2400" b="1" dirty="0">
                <a:solidFill>
                  <a:schemeClr val="tx2"/>
                </a:solidFill>
                <a:latin typeface="Segoe UI" panose="020B0502040204020203" pitchFamily="34" charset="0"/>
                <a:cs typeface="Segoe UI" panose="020B0502040204020203" pitchFamily="34" charset="0"/>
                <a:sym typeface="Segoe UI" panose="020B0502040204020203" pitchFamily="34" charset="0"/>
              </a:rPr>
              <a:t>Targets make FPPE determinations more:</a:t>
            </a:r>
          </a:p>
          <a:p>
            <a:pPr marL="342900" indent="-342900">
              <a:spcAft>
                <a:spcPts val="1200"/>
              </a:spcAft>
              <a:buClr>
                <a:srgbClr val="7CAF2A"/>
              </a:buClr>
              <a:buSzPct val="70000"/>
              <a:buFont typeface="Wingdings" panose="05000000000000000000" pitchFamily="2" charset="2"/>
              <a:buChar char="l"/>
            </a:pPr>
            <a:r>
              <a:rPr lang="en-US" altLang="en-US" sz="2400" b="1" dirty="0">
                <a:solidFill>
                  <a:schemeClr val="tx2"/>
                </a:solidFill>
                <a:latin typeface="Segoe UI" panose="020B0502040204020203" pitchFamily="34" charset="0"/>
                <a:cs typeface="Segoe UI" panose="020B0502040204020203" pitchFamily="34" charset="0"/>
                <a:sym typeface="Segoe UI" panose="020B0502040204020203" pitchFamily="34" charset="0"/>
              </a:rPr>
              <a:t>Efficient</a:t>
            </a:r>
            <a:r>
              <a:rPr lang="en-US" altLang="en-US" sz="2400" dirty="0">
                <a:solidFill>
                  <a:schemeClr val="tx2"/>
                </a:solidFill>
                <a:latin typeface="Segoe UI" panose="020B0502040204020203" pitchFamily="34" charset="0"/>
                <a:cs typeface="Segoe UI" panose="020B0502040204020203" pitchFamily="34" charset="0"/>
                <a:sym typeface="Segoe UI" panose="020B0502040204020203" pitchFamily="34" charset="0"/>
              </a:rPr>
              <a:t>: </a:t>
            </a:r>
            <a:r>
              <a:rPr lang="en-US" altLang="en-US" sz="2400" dirty="0">
                <a:latin typeface="Segoe UI" panose="020B0502040204020203" pitchFamily="34" charset="0"/>
                <a:cs typeface="Segoe UI" panose="020B0502040204020203" pitchFamily="34" charset="0"/>
                <a:sym typeface="Segoe UI" panose="020B0502040204020203" pitchFamily="34" charset="0"/>
              </a:rPr>
              <a:t>Easy to determine outliers</a:t>
            </a:r>
          </a:p>
          <a:p>
            <a:pPr marL="342900" indent="-342900">
              <a:spcAft>
                <a:spcPts val="1200"/>
              </a:spcAft>
              <a:buClr>
                <a:srgbClr val="7CAF2A"/>
              </a:buClr>
              <a:buSzPct val="70000"/>
              <a:buFont typeface="Wingdings" panose="05000000000000000000" pitchFamily="2" charset="2"/>
              <a:buChar char="l"/>
            </a:pPr>
            <a:r>
              <a:rPr lang="en-US" altLang="en-US" sz="2400" b="1" dirty="0">
                <a:solidFill>
                  <a:schemeClr val="tx2"/>
                </a:solidFill>
                <a:latin typeface="Segoe UI" panose="020B0502040204020203" pitchFamily="34" charset="0"/>
                <a:cs typeface="Segoe UI" panose="020B0502040204020203" pitchFamily="34" charset="0"/>
                <a:sym typeface="Segoe UI" panose="020B0502040204020203" pitchFamily="34" charset="0"/>
              </a:rPr>
              <a:t>Fair</a:t>
            </a:r>
            <a:r>
              <a:rPr lang="en-US" altLang="en-US" sz="2400" dirty="0">
                <a:latin typeface="Segoe UI" panose="020B0502040204020203" pitchFamily="34" charset="0"/>
                <a:cs typeface="Segoe UI" panose="020B0502040204020203" pitchFamily="34" charset="0"/>
                <a:sym typeface="Segoe UI" panose="020B0502040204020203" pitchFamily="34" charset="0"/>
              </a:rPr>
              <a:t>: Reduces bias in data interpretation</a:t>
            </a:r>
          </a:p>
          <a:p>
            <a:pPr marL="342900" indent="-342900">
              <a:spcAft>
                <a:spcPts val="1200"/>
              </a:spcAft>
              <a:buClr>
                <a:srgbClr val="7CAF2A"/>
              </a:buClr>
              <a:buSzPct val="70000"/>
              <a:buFont typeface="Wingdings" panose="05000000000000000000" pitchFamily="2" charset="2"/>
              <a:buChar char="l"/>
            </a:pPr>
            <a:r>
              <a:rPr lang="en-US" altLang="en-US" sz="2400" b="1" dirty="0">
                <a:solidFill>
                  <a:schemeClr val="tx2"/>
                </a:solidFill>
                <a:latin typeface="Segoe UI" panose="020B0502040204020203" pitchFamily="34" charset="0"/>
                <a:cs typeface="Segoe UI" panose="020B0502040204020203" pitchFamily="34" charset="0"/>
                <a:sym typeface="Segoe UI" panose="020B0502040204020203" pitchFamily="34" charset="0"/>
              </a:rPr>
              <a:t>Reliable</a:t>
            </a:r>
            <a:r>
              <a:rPr lang="en-US" altLang="en-US" sz="2400" dirty="0">
                <a:latin typeface="Segoe UI" panose="020B0502040204020203" pitchFamily="34" charset="0"/>
                <a:cs typeface="Segoe UI" panose="020B0502040204020203" pitchFamily="34" charset="0"/>
                <a:sym typeface="Segoe UI" panose="020B0502040204020203" pitchFamily="34" charset="0"/>
              </a:rPr>
              <a:t>: Not affected by a change in leadership</a:t>
            </a:r>
            <a:endParaRPr lang="en-US" altLang="en-US" sz="2800" dirty="0">
              <a:latin typeface="Segoe UI" panose="020B0502040204020203" pitchFamily="34" charset="0"/>
              <a:cs typeface="Segoe UI" panose="020B0502040204020203" pitchFamily="34" charset="0"/>
              <a:sym typeface="Segoe UI" panose="020B0502040204020203" pitchFamily="34" charset="0"/>
            </a:endParaRPr>
          </a:p>
        </p:txBody>
      </p:sp>
      <p:cxnSp>
        <p:nvCxnSpPr>
          <p:cNvPr id="6" name="Straight Connector 5">
            <a:extLst>
              <a:ext uri="{FF2B5EF4-FFF2-40B4-BE49-F238E27FC236}">
                <a16:creationId xmlns:a16="http://schemas.microsoft.com/office/drawing/2014/main" id="{9BCA3E42-1C0F-4922-A840-9A44107E8F28}"/>
              </a:ext>
            </a:extLst>
          </p:cNvPr>
          <p:cNvCxnSpPr>
            <a:cxnSpLocks/>
          </p:cNvCxnSpPr>
          <p:nvPr/>
        </p:nvCxnSpPr>
        <p:spPr>
          <a:xfrm>
            <a:off x="6032943" y="1700911"/>
            <a:ext cx="0" cy="322911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56E3FD9-DC29-440D-8B74-CBAC0B674C4C}"/>
              </a:ext>
            </a:extLst>
          </p:cNvPr>
          <p:cNvSpPr txBox="1"/>
          <p:nvPr/>
        </p:nvSpPr>
        <p:spPr>
          <a:xfrm>
            <a:off x="1606813" y="1790700"/>
            <a:ext cx="4166972" cy="2246769"/>
          </a:xfrm>
          <a:prstGeom prst="rect">
            <a:avLst/>
          </a:prstGeom>
          <a:noFill/>
        </p:spPr>
        <p:txBody>
          <a:bodyPr wrap="square" rtlCol="0">
            <a:spAutoFit/>
          </a:bodyPr>
          <a:lstStyle/>
          <a:p>
            <a:pPr>
              <a:spcAft>
                <a:spcPts val="1200"/>
              </a:spcAft>
              <a:buClr>
                <a:schemeClr val="accent4"/>
              </a:buClr>
              <a:buSzPct val="70000"/>
            </a:pPr>
            <a:r>
              <a:rPr lang="en-US" altLang="en-US" sz="2400" b="1" dirty="0">
                <a:solidFill>
                  <a:schemeClr val="tx2"/>
                </a:solidFill>
                <a:latin typeface="Segoe UI" panose="020B0502040204020203" pitchFamily="34" charset="0"/>
                <a:cs typeface="Segoe UI" panose="020B0502040204020203" pitchFamily="34" charset="0"/>
                <a:sym typeface="Segoe UI" panose="020B0502040204020203" pitchFamily="34" charset="0"/>
              </a:rPr>
              <a:t>Comparative data vs. target</a:t>
            </a:r>
          </a:p>
          <a:p>
            <a:pPr marL="342900" indent="-342900">
              <a:spcAft>
                <a:spcPts val="1200"/>
              </a:spcAft>
              <a:buClr>
                <a:srgbClr val="7CAF2A"/>
              </a:buClr>
              <a:buSzPct val="70000"/>
              <a:buFont typeface="Wingdings" panose="05000000000000000000" pitchFamily="2" charset="2"/>
              <a:buChar char="l"/>
            </a:pPr>
            <a:r>
              <a:rPr lang="en-US" altLang="en-US" sz="2400" dirty="0">
                <a:latin typeface="Segoe UI" panose="020B0502040204020203" pitchFamily="34" charset="0"/>
                <a:cs typeface="Segoe UI" panose="020B0502040204020203" pitchFamily="34" charset="0"/>
                <a:sym typeface="Segoe UI" panose="020B0502040204020203" pitchFamily="34" charset="0"/>
              </a:rPr>
              <a:t>Comparative data doesn’t define “good”</a:t>
            </a:r>
          </a:p>
          <a:p>
            <a:pPr marL="342900" indent="-342900">
              <a:spcAft>
                <a:spcPts val="1200"/>
              </a:spcAft>
              <a:buClr>
                <a:srgbClr val="7CAF2A"/>
              </a:buClr>
              <a:buSzPct val="70000"/>
              <a:buFont typeface="Wingdings" panose="05000000000000000000" pitchFamily="2" charset="2"/>
              <a:buChar char="l"/>
            </a:pPr>
            <a:r>
              <a:rPr lang="en-US" altLang="en-US" sz="2400" dirty="0">
                <a:latin typeface="Segoe UI" panose="020B0502040204020203" pitchFamily="34" charset="0"/>
                <a:cs typeface="Segoe UI" panose="020B0502040204020203" pitchFamily="34" charset="0"/>
                <a:sym typeface="Segoe UI" panose="020B0502040204020203" pitchFamily="34" charset="0"/>
              </a:rPr>
              <a:t>Targets are a cultural choice</a:t>
            </a:r>
          </a:p>
        </p:txBody>
      </p:sp>
    </p:spTree>
    <p:extLst>
      <p:ext uri="{BB962C8B-B14F-4D97-AF65-F5344CB8AC3E}">
        <p14:creationId xmlns:p14="http://schemas.microsoft.com/office/powerpoint/2010/main" val="739931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2E8A38D-83FE-E31D-FFA2-8B104945A772}"/>
              </a:ext>
            </a:extLst>
          </p:cNvPr>
          <p:cNvGraphicFramePr>
            <a:graphicFrameLocks noChangeAspect="1"/>
          </p:cNvGraphicFramePr>
          <p:nvPr>
            <p:custDataLst>
              <p:tags r:id="rId1"/>
            </p:custDataLst>
            <p:extLst>
              <p:ext uri="{D42A27DB-BD31-4B8C-83A1-F6EECF244321}">
                <p14:modId xmlns:p14="http://schemas.microsoft.com/office/powerpoint/2010/main" val="2283696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think-cell data - do not delete" hidden="1">
                        <a:extLst>
                          <a:ext uri="{FF2B5EF4-FFF2-40B4-BE49-F238E27FC236}">
                            <a16:creationId xmlns:a16="http://schemas.microsoft.com/office/drawing/2014/main" id="{62E8A38D-83FE-E31D-FFA2-8B104945A7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91FCE4F-76D1-45D6-969D-25A68DBAF0CE}"/>
              </a:ext>
            </a:extLst>
          </p:cNvPr>
          <p:cNvSpPr>
            <a:spLocks noGrp="1"/>
          </p:cNvSpPr>
          <p:nvPr>
            <p:ph type="title"/>
          </p:nvPr>
        </p:nvSpPr>
        <p:spPr>
          <a:xfrm>
            <a:off x="1724393" y="468392"/>
            <a:ext cx="10249989" cy="1143000"/>
          </a:xfrm>
        </p:spPr>
        <p:txBody>
          <a:bodyPr vert="horz"/>
          <a:lstStyle/>
          <a:p>
            <a:r>
              <a:rPr lang="en-US" b="1" dirty="0">
                <a:latin typeface="Segoe UI" panose="020B0502040204020203" pitchFamily="34" charset="0"/>
                <a:cs typeface="Segoe UI" panose="020B0502040204020203" pitchFamily="34" charset="0"/>
                <a:sym typeface="Segoe UI" panose="020B0502040204020203" pitchFamily="34" charset="0"/>
              </a:rPr>
              <a:t>Selecting Practitioner Competency Measures</a:t>
            </a:r>
            <a:endParaRPr lang="en-US" b="1" dirty="0">
              <a:solidFill>
                <a:schemeClr val="accent4"/>
              </a:solidFill>
              <a:latin typeface="Segoe UI" panose="020B0502040204020203" pitchFamily="34" charset="0"/>
              <a:cs typeface="Segoe UI" panose="020B0502040204020203" pitchFamily="34" charset="0"/>
              <a:sym typeface="Segoe UI" panose="020B0502040204020203" pitchFamily="34" charset="0"/>
            </a:endParaRPr>
          </a:p>
        </p:txBody>
      </p:sp>
      <p:sp>
        <p:nvSpPr>
          <p:cNvPr id="3" name="Content Placeholder 2">
            <a:extLst>
              <a:ext uri="{FF2B5EF4-FFF2-40B4-BE49-F238E27FC236}">
                <a16:creationId xmlns:a16="http://schemas.microsoft.com/office/drawing/2014/main" id="{87A40BD7-417D-425A-BA91-0BDB4FD6E749}"/>
              </a:ext>
            </a:extLst>
          </p:cNvPr>
          <p:cNvSpPr>
            <a:spLocks noGrp="1"/>
          </p:cNvSpPr>
          <p:nvPr>
            <p:ph idx="4294967295"/>
          </p:nvPr>
        </p:nvSpPr>
        <p:spPr>
          <a:xfrm>
            <a:off x="1611217" y="1763617"/>
            <a:ext cx="8086591" cy="381000"/>
          </a:xfrm>
        </p:spPr>
        <p:txBody>
          <a:bodyPr/>
          <a:lstStyle/>
          <a:p>
            <a:pPr marL="0" indent="0">
              <a:buNone/>
            </a:pPr>
            <a:r>
              <a:rPr lang="en-US" sz="2400" b="1" dirty="0">
                <a:solidFill>
                  <a:schemeClr val="tx2"/>
                </a:solidFill>
                <a:latin typeface="Segoe UI" panose="020B0502040204020203" pitchFamily="34" charset="0"/>
                <a:cs typeface="Segoe UI" panose="020B0502040204020203" pitchFamily="34" charset="0"/>
                <a:sym typeface="Segoe UI" panose="020B0502040204020203" pitchFamily="34" charset="0"/>
              </a:rPr>
              <a:t>THREE TYPES OF PRACTITIONER INDICATORS:</a:t>
            </a:r>
          </a:p>
        </p:txBody>
      </p:sp>
      <p:sp>
        <p:nvSpPr>
          <p:cNvPr id="17" name="Content Placeholder 2">
            <a:extLst>
              <a:ext uri="{FF2B5EF4-FFF2-40B4-BE49-F238E27FC236}">
                <a16:creationId xmlns:a16="http://schemas.microsoft.com/office/drawing/2014/main" id="{9AD4AC35-3FDD-45C1-BDFD-BD9DEF182110}"/>
              </a:ext>
            </a:extLst>
          </p:cNvPr>
          <p:cNvSpPr txBox="1">
            <a:spLocks/>
          </p:cNvSpPr>
          <p:nvPr/>
        </p:nvSpPr>
        <p:spPr>
          <a:xfrm>
            <a:off x="2653339" y="2548219"/>
            <a:ext cx="8513284" cy="75669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srgbClr val="7CAF2A"/>
              </a:buClr>
              <a:buSzPct val="70000"/>
              <a:buFont typeface="Wingdings" panose="05000000000000000000" pitchFamily="2" charset="2"/>
              <a:buNone/>
              <a:tabLst/>
              <a:defRPr/>
            </a:pPr>
            <a:r>
              <a:rPr kumimoji="0" lang="en-US" altLang="en-US" sz="2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Rate indicator: </a:t>
            </a:r>
            <a: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Outcome or care process with some frequency of occurrence (not rare) even for good practitioners</a:t>
            </a:r>
          </a:p>
        </p:txBody>
      </p:sp>
      <p:sp>
        <p:nvSpPr>
          <p:cNvPr id="21" name="Content Placeholder 2">
            <a:extLst>
              <a:ext uri="{FF2B5EF4-FFF2-40B4-BE49-F238E27FC236}">
                <a16:creationId xmlns:a16="http://schemas.microsoft.com/office/drawing/2014/main" id="{68B08329-9E26-4363-B15E-9AD0422491D1}"/>
              </a:ext>
            </a:extLst>
          </p:cNvPr>
          <p:cNvSpPr txBox="1">
            <a:spLocks/>
          </p:cNvSpPr>
          <p:nvPr/>
        </p:nvSpPr>
        <p:spPr>
          <a:xfrm>
            <a:off x="2653339" y="3609364"/>
            <a:ext cx="9101046" cy="114300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srgbClr val="7CAF2A"/>
              </a:buClr>
              <a:buSzPct val="70000"/>
              <a:buFont typeface="Wingdings" panose="05000000000000000000" pitchFamily="2" charset="2"/>
              <a:buNone/>
              <a:tabLst/>
              <a:defRPr/>
            </a:pPr>
            <a:r>
              <a:rPr kumimoji="0" lang="en-US" altLang="en-US" sz="2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Rule indicator: </a:t>
            </a:r>
            <a: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Clearly defined practitioner clinical practice </a:t>
            </a:r>
            <a:b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or behavioral policy not requiring practitioner medical record review of the instance</a:t>
            </a:r>
          </a:p>
        </p:txBody>
      </p:sp>
      <p:sp>
        <p:nvSpPr>
          <p:cNvPr id="25" name="Content Placeholder 2">
            <a:extLst>
              <a:ext uri="{FF2B5EF4-FFF2-40B4-BE49-F238E27FC236}">
                <a16:creationId xmlns:a16="http://schemas.microsoft.com/office/drawing/2014/main" id="{FCB04C2E-ADEB-4438-A0CC-9604EDDDDD37}"/>
              </a:ext>
            </a:extLst>
          </p:cNvPr>
          <p:cNvSpPr txBox="1">
            <a:spLocks/>
          </p:cNvSpPr>
          <p:nvPr/>
        </p:nvSpPr>
        <p:spPr>
          <a:xfrm>
            <a:off x="2653339" y="5056815"/>
            <a:ext cx="8392099" cy="102183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srgbClr val="7CAF2A"/>
              </a:buClr>
              <a:buSzPct val="70000"/>
              <a:buFont typeface="Wingdings" panose="05000000000000000000" pitchFamily="2" charset="2"/>
              <a:buNone/>
              <a:tabLst/>
              <a:defRPr/>
            </a:pPr>
            <a:r>
              <a:rPr kumimoji="0" lang="en-US" altLang="en-US" sz="2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Review indicator: </a:t>
            </a:r>
            <a: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Significant, unusual adverse outcome </a:t>
            </a:r>
            <a:b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alt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(actual or potential) requiring detailed medical record review by a practitioner to determine practitioner involvement</a:t>
            </a:r>
          </a:p>
        </p:txBody>
      </p:sp>
      <p:sp>
        <p:nvSpPr>
          <p:cNvPr id="27" name="Oval 26">
            <a:extLst>
              <a:ext uri="{FF2B5EF4-FFF2-40B4-BE49-F238E27FC236}">
                <a16:creationId xmlns:a16="http://schemas.microsoft.com/office/drawing/2014/main" id="{7F931D50-0E88-42BF-8D4F-B5693A44A480}"/>
              </a:ext>
            </a:extLst>
          </p:cNvPr>
          <p:cNvSpPr/>
          <p:nvPr/>
        </p:nvSpPr>
        <p:spPr>
          <a:xfrm>
            <a:off x="1608252" y="2548219"/>
            <a:ext cx="756695" cy="756695"/>
          </a:xfrm>
          <a:prstGeom prst="ellipse">
            <a:avLst/>
          </a:prstGeom>
          <a:noFill/>
          <a:ln w="19050">
            <a:solidFill>
              <a:srgbClr val="7C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t>1</a:t>
            </a:r>
          </a:p>
        </p:txBody>
      </p:sp>
      <p:sp>
        <p:nvSpPr>
          <p:cNvPr id="28" name="Oval 27">
            <a:extLst>
              <a:ext uri="{FF2B5EF4-FFF2-40B4-BE49-F238E27FC236}">
                <a16:creationId xmlns:a16="http://schemas.microsoft.com/office/drawing/2014/main" id="{DC2B1193-8D36-402A-905B-3D488DC10AD3}"/>
              </a:ext>
            </a:extLst>
          </p:cNvPr>
          <p:cNvSpPr/>
          <p:nvPr/>
        </p:nvSpPr>
        <p:spPr>
          <a:xfrm>
            <a:off x="1608252" y="3802516"/>
            <a:ext cx="756695" cy="756695"/>
          </a:xfrm>
          <a:prstGeom prst="ellipse">
            <a:avLst/>
          </a:prstGeom>
          <a:noFill/>
          <a:ln w="19050">
            <a:solidFill>
              <a:srgbClr val="7C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t>2</a:t>
            </a:r>
          </a:p>
        </p:txBody>
      </p:sp>
      <p:sp>
        <p:nvSpPr>
          <p:cNvPr id="29" name="Oval 28">
            <a:extLst>
              <a:ext uri="{FF2B5EF4-FFF2-40B4-BE49-F238E27FC236}">
                <a16:creationId xmlns:a16="http://schemas.microsoft.com/office/drawing/2014/main" id="{B32BF796-0199-4635-9984-139071759B9F}"/>
              </a:ext>
            </a:extLst>
          </p:cNvPr>
          <p:cNvSpPr/>
          <p:nvPr/>
        </p:nvSpPr>
        <p:spPr>
          <a:xfrm>
            <a:off x="1608252" y="5189386"/>
            <a:ext cx="756695" cy="756695"/>
          </a:xfrm>
          <a:prstGeom prst="ellipse">
            <a:avLst/>
          </a:prstGeom>
          <a:noFill/>
          <a:ln w="19050">
            <a:solidFill>
              <a:srgbClr val="7C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t>3</a:t>
            </a:r>
          </a:p>
        </p:txBody>
      </p:sp>
    </p:spTree>
    <p:extLst>
      <p:ext uri="{BB962C8B-B14F-4D97-AF65-F5344CB8AC3E}">
        <p14:creationId xmlns:p14="http://schemas.microsoft.com/office/powerpoint/2010/main" val="954253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6AC65E8-BABB-0CD2-4B73-D2EC5C360A28}"/>
              </a:ext>
            </a:extLst>
          </p:cNvPr>
          <p:cNvGraphicFramePr>
            <a:graphicFrameLocks noGrp="1"/>
          </p:cNvGraphicFramePr>
          <p:nvPr/>
        </p:nvGraphicFramePr>
        <p:xfrm>
          <a:off x="0" y="1066434"/>
          <a:ext cx="12192000" cy="5428632"/>
        </p:xfrm>
        <a:graphic>
          <a:graphicData uri="http://schemas.openxmlformats.org/drawingml/2006/table">
            <a:tbl>
              <a:tblPr firstRow="1" bandRow="1">
                <a:tableStyleId>{6E25E649-3F16-4E02-A733-19D2CDBF48F0}</a:tableStyleId>
              </a:tblPr>
              <a:tblGrid>
                <a:gridCol w="1741713">
                  <a:extLst>
                    <a:ext uri="{9D8B030D-6E8A-4147-A177-3AD203B41FA5}">
                      <a16:colId xmlns:a16="http://schemas.microsoft.com/office/drawing/2014/main" val="195031844"/>
                    </a:ext>
                  </a:extLst>
                </a:gridCol>
                <a:gridCol w="2652990">
                  <a:extLst>
                    <a:ext uri="{9D8B030D-6E8A-4147-A177-3AD203B41FA5}">
                      <a16:colId xmlns:a16="http://schemas.microsoft.com/office/drawing/2014/main" val="586419606"/>
                    </a:ext>
                  </a:extLst>
                </a:gridCol>
                <a:gridCol w="790039">
                  <a:extLst>
                    <a:ext uri="{9D8B030D-6E8A-4147-A177-3AD203B41FA5}">
                      <a16:colId xmlns:a16="http://schemas.microsoft.com/office/drawing/2014/main" val="2648825321"/>
                    </a:ext>
                  </a:extLst>
                </a:gridCol>
                <a:gridCol w="1480009">
                  <a:extLst>
                    <a:ext uri="{9D8B030D-6E8A-4147-A177-3AD203B41FA5}">
                      <a16:colId xmlns:a16="http://schemas.microsoft.com/office/drawing/2014/main" val="700490864"/>
                    </a:ext>
                  </a:extLst>
                </a:gridCol>
                <a:gridCol w="1923068">
                  <a:extLst>
                    <a:ext uri="{9D8B030D-6E8A-4147-A177-3AD203B41FA5}">
                      <a16:colId xmlns:a16="http://schemas.microsoft.com/office/drawing/2014/main" val="1355445680"/>
                    </a:ext>
                  </a:extLst>
                </a:gridCol>
                <a:gridCol w="1734532">
                  <a:extLst>
                    <a:ext uri="{9D8B030D-6E8A-4147-A177-3AD203B41FA5}">
                      <a16:colId xmlns:a16="http://schemas.microsoft.com/office/drawing/2014/main" val="3551054063"/>
                    </a:ext>
                  </a:extLst>
                </a:gridCol>
                <a:gridCol w="1869649">
                  <a:extLst>
                    <a:ext uri="{9D8B030D-6E8A-4147-A177-3AD203B41FA5}">
                      <a16:colId xmlns:a16="http://schemas.microsoft.com/office/drawing/2014/main" val="2358716007"/>
                    </a:ext>
                  </a:extLst>
                </a:gridCol>
              </a:tblGrid>
              <a:tr h="493512">
                <a:tc>
                  <a:txBody>
                    <a:bodyPr/>
                    <a:lstStyle/>
                    <a:p>
                      <a:pPr algn="ctr"/>
                      <a:r>
                        <a:rPr lang="en-US" sz="1200" dirty="0"/>
                        <a:t>Competency</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Indicator</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Type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Excellent Threshold</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Acceptable threshold</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Actual Score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Department Performance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001812961"/>
                  </a:ext>
                </a:extLst>
              </a:tr>
              <a:tr h="493512">
                <a:tc>
                  <a:txBody>
                    <a:bodyPr/>
                    <a:lstStyle/>
                    <a:p>
                      <a:pPr algn="ctr"/>
                      <a:r>
                        <a:rPr lang="en-US" sz="1200" dirty="0"/>
                        <a:t>Patient Care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Patient Satisfaction Score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RATE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Top 25 percent</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Better than bottom </a:t>
                      </a:r>
                      <a:br>
                        <a:rPr lang="en-US" sz="1200" dirty="0"/>
                      </a:br>
                      <a:r>
                        <a:rPr lang="en-US" sz="1200" dirty="0"/>
                        <a:t>25 percent</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solidFill>
                            <a:schemeClr val="bg1"/>
                          </a:solidFill>
                        </a:rPr>
                        <a:t>Top 10 Percentile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rgbClr val="0070C0"/>
                    </a:solidFill>
                  </a:tcPr>
                </a:tc>
                <a:tc>
                  <a:txBody>
                    <a:bodyPr/>
                    <a:lstStyle/>
                    <a:p>
                      <a:pPr algn="ctr"/>
                      <a:r>
                        <a:rPr lang="en-US" sz="1200" dirty="0"/>
                        <a:t>60 percentile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20867453"/>
                  </a:ext>
                </a:extLst>
              </a:tr>
              <a:tr h="493512">
                <a:tc>
                  <a:txBody>
                    <a:bodyPr/>
                    <a:lstStyle/>
                    <a:p>
                      <a:pPr algn="ctr"/>
                      <a:r>
                        <a:rPr lang="en-US" sz="1200" dirty="0"/>
                        <a:t>Patient Care</a:t>
                      </a:r>
                    </a:p>
                    <a:p>
                      <a:pPr algn="ctr"/>
                      <a:endParaRPr lang="en-US" sz="1200" dirty="0"/>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Peer Review score </a:t>
                      </a:r>
                      <a:br>
                        <a:rPr lang="en-US" sz="1200" dirty="0"/>
                      </a:br>
                      <a:r>
                        <a:rPr lang="en-US" sz="1200" dirty="0"/>
                        <a:t>other than appropriate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REVIEW</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1 OFI with </a:t>
                      </a:r>
                      <a:br>
                        <a:rPr lang="en-US" sz="1200" dirty="0"/>
                      </a:br>
                      <a:r>
                        <a:rPr lang="en-US" sz="1200" dirty="0"/>
                        <a:t>0 higher scores</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1 OFI</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4"/>
                    </a:solidFill>
                  </a:tcPr>
                </a:tc>
                <a:tc>
                  <a:txBody>
                    <a:bodyPr/>
                    <a:lstStyle/>
                    <a:p>
                      <a:pPr algn="ctr"/>
                      <a:r>
                        <a:rPr lang="en-US" sz="1200" dirty="0"/>
                        <a:t>50</a:t>
                      </a:r>
                      <a:r>
                        <a:rPr lang="en-US" sz="1200" baseline="30000" dirty="0"/>
                        <a:t>th</a:t>
                      </a:r>
                      <a:r>
                        <a:rPr lang="en-US" sz="1200" dirty="0"/>
                        <a:t> percentile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878640170"/>
                  </a:ext>
                </a:extLst>
              </a:tr>
              <a:tr h="493512">
                <a:tc>
                  <a:txBody>
                    <a:bodyPr/>
                    <a:lstStyle/>
                    <a:p>
                      <a:pPr algn="ctr"/>
                      <a:r>
                        <a:rPr lang="en-US" sz="1200" dirty="0"/>
                        <a:t>Medical / Clinical Knowledge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ACE/ARB for HF</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RATE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98%</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90%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95%</a:t>
                      </a:r>
                    </a:p>
                    <a:p>
                      <a:pPr algn="ctr"/>
                      <a:endParaRPr lang="en-US" sz="1200" dirty="0"/>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4"/>
                    </a:solidFill>
                  </a:tcPr>
                </a:tc>
                <a:tc>
                  <a:txBody>
                    <a:bodyPr/>
                    <a:lstStyle/>
                    <a:p>
                      <a:pPr algn="ctr"/>
                      <a:r>
                        <a:rPr lang="en-US" sz="1200" dirty="0"/>
                        <a:t>96%</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989367669"/>
                  </a:ext>
                </a:extLst>
              </a:tr>
              <a:tr h="493512">
                <a:tc>
                  <a:txBody>
                    <a:bodyPr/>
                    <a:lstStyle/>
                    <a:p>
                      <a:pPr algn="ctr"/>
                      <a:r>
                        <a:rPr lang="en-US" sz="1200" dirty="0"/>
                        <a:t>Medical / Clinical Knowledge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Potential Over-use </a:t>
                      </a:r>
                      <a:br>
                        <a:rPr lang="en-US" sz="1200" dirty="0"/>
                      </a:br>
                      <a:r>
                        <a:rPr lang="en-US" sz="1200" dirty="0"/>
                        <a:t>of Blood Products</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RULE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1</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4</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5</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2"/>
                    </a:solidFill>
                  </a:tcPr>
                </a:tc>
                <a:tc>
                  <a:txBody>
                    <a:bodyPr/>
                    <a:lstStyle/>
                    <a:p>
                      <a:pPr algn="ctr"/>
                      <a:r>
                        <a:rPr lang="en-US" sz="1200" dirty="0"/>
                        <a:t>9 Practitioners with overuse notifications</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92275306"/>
                  </a:ext>
                </a:extLst>
              </a:tr>
              <a:tr h="493512">
                <a:tc>
                  <a:txBody>
                    <a:bodyPr/>
                    <a:lstStyle/>
                    <a:p>
                      <a:pPr algn="ctr"/>
                      <a:r>
                        <a:rPr lang="en-US" sz="1200" dirty="0"/>
                        <a:t>Interpersonal communication</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Patient and family </a:t>
                      </a:r>
                      <a:br>
                        <a:rPr lang="en-US" sz="1200" dirty="0"/>
                      </a:br>
                      <a:r>
                        <a:rPr lang="en-US" sz="1200" dirty="0"/>
                        <a:t>compliments (positive)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RULE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1</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solidFill>
                            <a:schemeClr val="bg1"/>
                          </a:solidFill>
                        </a:rPr>
                        <a:t>2</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rgbClr val="0070C0"/>
                    </a:solidFill>
                  </a:tcPr>
                </a:tc>
                <a:tc>
                  <a:txBody>
                    <a:bodyPr/>
                    <a:lstStyle/>
                    <a:p>
                      <a:pPr algn="ctr"/>
                      <a:r>
                        <a:rPr lang="en-US" sz="1200" dirty="0"/>
                        <a:t>0 per doc</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9493867"/>
                  </a:ext>
                </a:extLst>
              </a:tr>
              <a:tr h="493512">
                <a:tc>
                  <a:txBody>
                    <a:bodyPr/>
                    <a:lstStyle/>
                    <a:p>
                      <a:pPr algn="ctr"/>
                      <a:r>
                        <a:rPr lang="en-US" sz="1200" dirty="0"/>
                        <a:t>Interpersonal Communication</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Delinquent Medical Records </a:t>
                      </a:r>
                      <a:br>
                        <a:rPr lang="en-US" sz="1200" dirty="0"/>
                      </a:br>
                      <a:r>
                        <a:rPr lang="en-US" sz="1200" dirty="0"/>
                        <a:t>&gt;30 days</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RULE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N/A</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4"/>
                    </a:solidFill>
                  </a:tcPr>
                </a:tc>
                <a:tc>
                  <a:txBody>
                    <a:bodyPr/>
                    <a:lstStyle/>
                    <a:p>
                      <a:pPr algn="ctr"/>
                      <a:r>
                        <a:rPr lang="en-US" sz="1200" dirty="0"/>
                        <a:t>1 per year</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741153816"/>
                  </a:ext>
                </a:extLst>
              </a:tr>
              <a:tr h="493512">
                <a:tc>
                  <a:txBody>
                    <a:bodyPr/>
                    <a:lstStyle/>
                    <a:p>
                      <a:pPr algn="ctr"/>
                      <a:r>
                        <a:rPr lang="en-US" sz="1200" dirty="0"/>
                        <a:t>Professionalism</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Validated incidents of unprofessional behavior</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RULE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N/A</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4"/>
                    </a:solidFill>
                  </a:tcPr>
                </a:tc>
                <a:tc>
                  <a:txBody>
                    <a:bodyPr/>
                    <a:lstStyle/>
                    <a:p>
                      <a:pPr algn="ctr"/>
                      <a:r>
                        <a:rPr lang="en-US" sz="1200" dirty="0"/>
                        <a:t>1 per year</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395207631"/>
                  </a:ext>
                </a:extLst>
              </a:tr>
              <a:tr h="493512">
                <a:tc>
                  <a:txBody>
                    <a:bodyPr/>
                    <a:lstStyle/>
                    <a:p>
                      <a:pPr algn="ctr"/>
                      <a:r>
                        <a:rPr lang="en-US" sz="1200" dirty="0"/>
                        <a:t>System-Based Practice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On Hospital committee or project</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RULE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1</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solidFill>
                            <a:schemeClr val="bg1"/>
                          </a:solidFill>
                        </a:rPr>
                        <a:t>2</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rgbClr val="0070C0"/>
                    </a:solidFill>
                  </a:tcPr>
                </a:tc>
                <a:tc>
                  <a:txBody>
                    <a:bodyPr/>
                    <a:lstStyle/>
                    <a:p>
                      <a:pPr algn="ctr"/>
                      <a:r>
                        <a:rPr lang="en-US" sz="1200" dirty="0"/>
                        <a:t>N/A</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263268548"/>
                  </a:ext>
                </a:extLst>
              </a:tr>
              <a:tr h="493512">
                <a:tc>
                  <a:txBody>
                    <a:bodyPr/>
                    <a:lstStyle/>
                    <a:p>
                      <a:pPr algn="ctr"/>
                      <a:r>
                        <a:rPr lang="en-US" sz="1200" dirty="0"/>
                        <a:t>Performance Improvement</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Inappropriate use of Meropenem </a:t>
                      </a:r>
                      <a:br>
                        <a:rPr lang="en-US" sz="1200" dirty="0"/>
                      </a:br>
                      <a:r>
                        <a:rPr lang="en-US" sz="1200" dirty="0"/>
                        <a:t>in the ICU</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RULE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1</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solidFill>
                            <a:schemeClr val="bg1"/>
                          </a:solidFill>
                        </a:rPr>
                        <a:t>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rgbClr val="0070C0"/>
                    </a:solidFill>
                  </a:tcPr>
                </a:tc>
                <a:tc>
                  <a:txBody>
                    <a:bodyPr/>
                    <a:lstStyle/>
                    <a:p>
                      <a:pPr algn="ctr"/>
                      <a:r>
                        <a:rPr lang="en-US" sz="1200" dirty="0"/>
                        <a:t>10 times in 3 months</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460330001"/>
                  </a:ext>
                </a:extLst>
              </a:tr>
              <a:tr h="493512">
                <a:tc>
                  <a:txBody>
                    <a:bodyPr/>
                    <a:lstStyle/>
                    <a:p>
                      <a:pPr algn="ctr"/>
                      <a:r>
                        <a:rPr lang="en-US" sz="1200" dirty="0"/>
                        <a:t>Performance Improvement</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Readmission Rate for Heart Failure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RATE</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&lt; 10%</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&lt;25%</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ctr"/>
                      <a:r>
                        <a:rPr lang="en-US" sz="1200" dirty="0"/>
                        <a:t>18%</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4"/>
                    </a:solidFill>
                  </a:tcPr>
                </a:tc>
                <a:tc>
                  <a:txBody>
                    <a:bodyPr/>
                    <a:lstStyle/>
                    <a:p>
                      <a:pPr algn="ctr"/>
                      <a:r>
                        <a:rPr lang="en-US" sz="1200" dirty="0"/>
                        <a:t>Average is 17%</a:t>
                      </a:r>
                    </a:p>
                  </a:txBody>
                  <a:tcPr marL="45720" marR="4572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529835450"/>
                  </a:ext>
                </a:extLst>
              </a:tr>
            </a:tbl>
          </a:graphicData>
        </a:graphic>
      </p:graphicFrame>
      <p:sp>
        <p:nvSpPr>
          <p:cNvPr id="4" name="Title 3">
            <a:extLst>
              <a:ext uri="{FF2B5EF4-FFF2-40B4-BE49-F238E27FC236}">
                <a16:creationId xmlns:a16="http://schemas.microsoft.com/office/drawing/2014/main" id="{0580B60F-4746-C690-E66E-6F25426926B4}"/>
              </a:ext>
            </a:extLst>
          </p:cNvPr>
          <p:cNvSpPr>
            <a:spLocks noGrp="1"/>
          </p:cNvSpPr>
          <p:nvPr>
            <p:ph type="title"/>
          </p:nvPr>
        </p:nvSpPr>
        <p:spPr>
          <a:xfrm>
            <a:off x="1663337" y="107576"/>
            <a:ext cx="10249989" cy="810705"/>
          </a:xfrm>
        </p:spPr>
        <p:txBody>
          <a:bodyPr/>
          <a:lstStyle/>
          <a:p>
            <a:r>
              <a:rPr lang="en-US" sz="2800" b="1" dirty="0">
                <a:latin typeface="Segoe UI"/>
                <a:ea typeface="Verdana"/>
                <a:cs typeface="Segoe UI"/>
              </a:rPr>
              <a:t>Evaluating OPPE Data</a:t>
            </a:r>
            <a:br>
              <a:rPr lang="en-US" sz="2800" b="1" dirty="0">
                <a:latin typeface="Segoe UI"/>
                <a:ea typeface="Verdana"/>
                <a:cs typeface="Segoe UI"/>
              </a:rPr>
            </a:br>
            <a:r>
              <a:rPr lang="en-US" sz="2800" b="1" dirty="0">
                <a:solidFill>
                  <a:schemeClr val="accent4"/>
                </a:solidFill>
                <a:latin typeface="Segoe UI"/>
                <a:ea typeface="Verdana"/>
                <a:cs typeface="Segoe UI"/>
              </a:rPr>
              <a:t>Example of INDIVIDUAL </a:t>
            </a:r>
            <a:r>
              <a:rPr lang="en-US" dirty="0">
                <a:solidFill>
                  <a:schemeClr val="accent4"/>
                </a:solidFill>
                <a:latin typeface="Segoe UI"/>
                <a:ea typeface="Verdana"/>
                <a:cs typeface="Segoe UI"/>
              </a:rPr>
              <a:t>S</a:t>
            </a:r>
            <a:r>
              <a:rPr lang="en-US" sz="2800" b="1" dirty="0">
                <a:solidFill>
                  <a:schemeClr val="accent4"/>
                </a:solidFill>
                <a:latin typeface="Segoe UI"/>
                <a:ea typeface="Verdana"/>
                <a:cs typeface="Segoe UI"/>
              </a:rPr>
              <a:t>corecard</a:t>
            </a:r>
            <a:endParaRPr lang="en-US" dirty="0">
              <a:solidFill>
                <a:schemeClr val="accent4"/>
              </a:solidFill>
            </a:endParaRPr>
          </a:p>
        </p:txBody>
      </p:sp>
    </p:spTree>
    <p:extLst>
      <p:ext uri="{BB962C8B-B14F-4D97-AF65-F5344CB8AC3E}">
        <p14:creationId xmlns:p14="http://schemas.microsoft.com/office/powerpoint/2010/main" val="3886485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84AF11D-7463-4E12-B4EC-BB6522F606FB}"/>
              </a:ext>
            </a:extLst>
          </p:cNvPr>
          <p:cNvGraphicFramePr>
            <a:graphicFrameLocks noChangeAspect="1"/>
          </p:cNvGraphicFramePr>
          <p:nvPr>
            <p:custDataLst>
              <p:tags r:id="rId1"/>
            </p:custDataLst>
            <p:extLst>
              <p:ext uri="{D42A27DB-BD31-4B8C-83A1-F6EECF244321}">
                <p14:modId xmlns:p14="http://schemas.microsoft.com/office/powerpoint/2010/main" val="719134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0" name="Object 9" hidden="1">
                        <a:extLst>
                          <a:ext uri="{FF2B5EF4-FFF2-40B4-BE49-F238E27FC236}">
                            <a16:creationId xmlns:a16="http://schemas.microsoft.com/office/drawing/2014/main" id="{A84AF11D-7463-4E12-B4EC-BB6522F606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8" name="Group 17">
            <a:extLst>
              <a:ext uri="{FF2B5EF4-FFF2-40B4-BE49-F238E27FC236}">
                <a16:creationId xmlns:a16="http://schemas.microsoft.com/office/drawing/2014/main" id="{2A0F0FD2-086E-46E3-BD35-787836E4F279}"/>
              </a:ext>
            </a:extLst>
          </p:cNvPr>
          <p:cNvGrpSpPr/>
          <p:nvPr/>
        </p:nvGrpSpPr>
        <p:grpSpPr>
          <a:xfrm rot="16200000">
            <a:off x="1771772" y="3648296"/>
            <a:ext cx="1681606" cy="2950028"/>
            <a:chOff x="2113545" y="-8546367"/>
            <a:chExt cx="5216460" cy="8013743"/>
          </a:xfrm>
        </p:grpSpPr>
        <p:sp>
          <p:nvSpPr>
            <p:cNvPr id="19" name="Rectangle: Rounded Corners 18">
              <a:extLst>
                <a:ext uri="{FF2B5EF4-FFF2-40B4-BE49-F238E27FC236}">
                  <a16:creationId xmlns:a16="http://schemas.microsoft.com/office/drawing/2014/main" id="{B225BD1A-C1BA-451D-B340-160A3029B2CC}"/>
                </a:ext>
              </a:extLst>
            </p:cNvPr>
            <p:cNvSpPr/>
            <p:nvPr/>
          </p:nvSpPr>
          <p:spPr>
            <a:xfrm>
              <a:off x="2130932" y="-8531587"/>
              <a:ext cx="5199073" cy="7998963"/>
            </a:xfrm>
            <a:prstGeom prst="roundRect">
              <a:avLst>
                <a:gd name="adj" fmla="val 8546"/>
              </a:avLst>
            </a:prstGeom>
            <a:solidFill>
              <a:schemeClr val="bg1">
                <a:lumMod val="9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20" name="Freeform: Shape 19">
              <a:extLst>
                <a:ext uri="{FF2B5EF4-FFF2-40B4-BE49-F238E27FC236}">
                  <a16:creationId xmlns:a16="http://schemas.microsoft.com/office/drawing/2014/main" id="{BEADB06E-3920-4B94-A887-1B069D99E806}"/>
                </a:ext>
              </a:extLst>
            </p:cNvPr>
            <p:cNvSpPr/>
            <p:nvPr/>
          </p:nvSpPr>
          <p:spPr>
            <a:xfrm>
              <a:off x="2113545" y="-8546367"/>
              <a:ext cx="999834" cy="1005335"/>
            </a:xfrm>
            <a:custGeom>
              <a:avLst/>
              <a:gdLst>
                <a:gd name="connsiteX0" fmla="*/ 295375 w 795611"/>
                <a:gd name="connsiteY0" fmla="*/ 0 h 799988"/>
                <a:gd name="connsiteX1" fmla="*/ 795611 w 795611"/>
                <a:gd name="connsiteY1" fmla="*/ 0 h 799988"/>
                <a:gd name="connsiteX2" fmla="*/ 0 w 795611"/>
                <a:gd name="connsiteY2" fmla="*/ 799988 h 799988"/>
                <a:gd name="connsiteX3" fmla="*/ 0 w 795611"/>
                <a:gd name="connsiteY3" fmla="*/ 295375 h 799988"/>
                <a:gd name="connsiteX4" fmla="*/ 295375 w 795611"/>
                <a:gd name="connsiteY4" fmla="*/ 0 h 79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11" h="799988">
                  <a:moveTo>
                    <a:pt x="295375" y="0"/>
                  </a:moveTo>
                  <a:lnTo>
                    <a:pt x="795611" y="0"/>
                  </a:lnTo>
                  <a:lnTo>
                    <a:pt x="0" y="799988"/>
                  </a:lnTo>
                  <a:lnTo>
                    <a:pt x="0" y="295375"/>
                  </a:lnTo>
                  <a:cubicBezTo>
                    <a:pt x="0" y="132244"/>
                    <a:pt x="132244" y="0"/>
                    <a:pt x="295375" y="0"/>
                  </a:cubicBezTo>
                  <a:close/>
                </a:path>
              </a:pathLst>
            </a:cu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grpSp>
        <p:nvGrpSpPr>
          <p:cNvPr id="15" name="Group 14">
            <a:extLst>
              <a:ext uri="{FF2B5EF4-FFF2-40B4-BE49-F238E27FC236}">
                <a16:creationId xmlns:a16="http://schemas.microsoft.com/office/drawing/2014/main" id="{5BD55293-836B-4D0D-A528-17A56F1DFA54}"/>
              </a:ext>
            </a:extLst>
          </p:cNvPr>
          <p:cNvGrpSpPr/>
          <p:nvPr/>
        </p:nvGrpSpPr>
        <p:grpSpPr>
          <a:xfrm rot="5400000">
            <a:off x="7618454" y="2918696"/>
            <a:ext cx="847627" cy="5567786"/>
            <a:chOff x="4368121" y="-8677889"/>
            <a:chExt cx="2302579" cy="15124875"/>
          </a:xfrm>
        </p:grpSpPr>
        <p:sp>
          <p:nvSpPr>
            <p:cNvPr id="16" name="Rectangle: Rounded Corners 15">
              <a:extLst>
                <a:ext uri="{FF2B5EF4-FFF2-40B4-BE49-F238E27FC236}">
                  <a16:creationId xmlns:a16="http://schemas.microsoft.com/office/drawing/2014/main" id="{2992B8B8-E526-482B-8B10-0E57C0F5B992}"/>
                </a:ext>
              </a:extLst>
            </p:cNvPr>
            <p:cNvSpPr/>
            <p:nvPr/>
          </p:nvSpPr>
          <p:spPr>
            <a:xfrm>
              <a:off x="4368121" y="-8677889"/>
              <a:ext cx="2298195" cy="15124875"/>
            </a:xfrm>
            <a:prstGeom prst="roundRect">
              <a:avLst>
                <a:gd name="adj" fmla="val 20206"/>
              </a:avLst>
            </a:prstGeom>
            <a:solidFill>
              <a:schemeClr val="bg1">
                <a:lumMod val="9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7" name="Freeform: Shape 16">
              <a:extLst>
                <a:ext uri="{FF2B5EF4-FFF2-40B4-BE49-F238E27FC236}">
                  <a16:creationId xmlns:a16="http://schemas.microsoft.com/office/drawing/2014/main" id="{35F3E643-A2B5-4029-BE3E-50A2E137A3EF}"/>
                </a:ext>
              </a:extLst>
            </p:cNvPr>
            <p:cNvSpPr/>
            <p:nvPr/>
          </p:nvSpPr>
          <p:spPr>
            <a:xfrm rot="5400000">
              <a:off x="5872901" y="-8677891"/>
              <a:ext cx="795610" cy="799988"/>
            </a:xfrm>
            <a:custGeom>
              <a:avLst/>
              <a:gdLst>
                <a:gd name="connsiteX0" fmla="*/ 295375 w 795611"/>
                <a:gd name="connsiteY0" fmla="*/ 0 h 799988"/>
                <a:gd name="connsiteX1" fmla="*/ 795611 w 795611"/>
                <a:gd name="connsiteY1" fmla="*/ 0 h 799988"/>
                <a:gd name="connsiteX2" fmla="*/ 0 w 795611"/>
                <a:gd name="connsiteY2" fmla="*/ 799988 h 799988"/>
                <a:gd name="connsiteX3" fmla="*/ 0 w 795611"/>
                <a:gd name="connsiteY3" fmla="*/ 295375 h 799988"/>
                <a:gd name="connsiteX4" fmla="*/ 295375 w 795611"/>
                <a:gd name="connsiteY4" fmla="*/ 0 h 79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11" h="799988">
                  <a:moveTo>
                    <a:pt x="295375" y="0"/>
                  </a:moveTo>
                  <a:lnTo>
                    <a:pt x="795611" y="0"/>
                  </a:lnTo>
                  <a:lnTo>
                    <a:pt x="0" y="799988"/>
                  </a:lnTo>
                  <a:lnTo>
                    <a:pt x="0" y="295375"/>
                  </a:lnTo>
                  <a:cubicBezTo>
                    <a:pt x="0" y="132244"/>
                    <a:pt x="132244" y="0"/>
                    <a:pt x="295375" y="0"/>
                  </a:cubicBezTo>
                  <a:close/>
                </a:path>
              </a:pathLst>
            </a:custGeom>
            <a:solidFill>
              <a:schemeClr val="accent5"/>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grpSp>
        <p:nvGrpSpPr>
          <p:cNvPr id="9" name="Group 8">
            <a:extLst>
              <a:ext uri="{FF2B5EF4-FFF2-40B4-BE49-F238E27FC236}">
                <a16:creationId xmlns:a16="http://schemas.microsoft.com/office/drawing/2014/main" id="{9C44C238-1F99-4032-982C-885E3DB342CE}"/>
              </a:ext>
            </a:extLst>
          </p:cNvPr>
          <p:cNvGrpSpPr/>
          <p:nvPr/>
        </p:nvGrpSpPr>
        <p:grpSpPr>
          <a:xfrm rot="5400000">
            <a:off x="7619259" y="1755343"/>
            <a:ext cx="846016" cy="5567786"/>
            <a:chOff x="4368113" y="-8677889"/>
            <a:chExt cx="2298203" cy="15124875"/>
          </a:xfrm>
        </p:grpSpPr>
        <p:sp>
          <p:nvSpPr>
            <p:cNvPr id="11" name="Rectangle: Rounded Corners 10">
              <a:extLst>
                <a:ext uri="{FF2B5EF4-FFF2-40B4-BE49-F238E27FC236}">
                  <a16:creationId xmlns:a16="http://schemas.microsoft.com/office/drawing/2014/main" id="{685718B8-7564-47BD-B59F-C398CF86CF37}"/>
                </a:ext>
              </a:extLst>
            </p:cNvPr>
            <p:cNvSpPr/>
            <p:nvPr/>
          </p:nvSpPr>
          <p:spPr>
            <a:xfrm>
              <a:off x="4368121" y="-8677889"/>
              <a:ext cx="2298195" cy="15124875"/>
            </a:xfrm>
            <a:prstGeom prst="roundRect">
              <a:avLst>
                <a:gd name="adj" fmla="val 20206"/>
              </a:avLst>
            </a:prstGeom>
            <a:solidFill>
              <a:schemeClr val="bg1">
                <a:lumMod val="9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2" name="Freeform: Shape 11">
              <a:extLst>
                <a:ext uri="{FF2B5EF4-FFF2-40B4-BE49-F238E27FC236}">
                  <a16:creationId xmlns:a16="http://schemas.microsoft.com/office/drawing/2014/main" id="{B27717F8-A712-4A79-8C05-E81721C658A0}"/>
                </a:ext>
              </a:extLst>
            </p:cNvPr>
            <p:cNvSpPr/>
            <p:nvPr/>
          </p:nvSpPr>
          <p:spPr>
            <a:xfrm>
              <a:off x="4368113" y="-8677889"/>
              <a:ext cx="795611" cy="799987"/>
            </a:xfrm>
            <a:custGeom>
              <a:avLst/>
              <a:gdLst>
                <a:gd name="connsiteX0" fmla="*/ 295375 w 795611"/>
                <a:gd name="connsiteY0" fmla="*/ 0 h 799988"/>
                <a:gd name="connsiteX1" fmla="*/ 795611 w 795611"/>
                <a:gd name="connsiteY1" fmla="*/ 0 h 799988"/>
                <a:gd name="connsiteX2" fmla="*/ 0 w 795611"/>
                <a:gd name="connsiteY2" fmla="*/ 799988 h 799988"/>
                <a:gd name="connsiteX3" fmla="*/ 0 w 795611"/>
                <a:gd name="connsiteY3" fmla="*/ 295375 h 799988"/>
                <a:gd name="connsiteX4" fmla="*/ 295375 w 795611"/>
                <a:gd name="connsiteY4" fmla="*/ 0 h 79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11" h="799988">
                  <a:moveTo>
                    <a:pt x="295375" y="0"/>
                  </a:moveTo>
                  <a:lnTo>
                    <a:pt x="795611" y="0"/>
                  </a:lnTo>
                  <a:lnTo>
                    <a:pt x="0" y="799988"/>
                  </a:lnTo>
                  <a:lnTo>
                    <a:pt x="0" y="295375"/>
                  </a:lnTo>
                  <a:cubicBezTo>
                    <a:pt x="0" y="132244"/>
                    <a:pt x="132244" y="0"/>
                    <a:pt x="295375" y="0"/>
                  </a:cubicBezTo>
                  <a:close/>
                </a:path>
              </a:pathLst>
            </a:custGeom>
            <a:solidFill>
              <a:schemeClr val="accent4"/>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sp>
        <p:nvSpPr>
          <p:cNvPr id="2" name="Title 1">
            <a:extLst>
              <a:ext uri="{FF2B5EF4-FFF2-40B4-BE49-F238E27FC236}">
                <a16:creationId xmlns:a16="http://schemas.microsoft.com/office/drawing/2014/main" id="{E3A04211-319A-4969-A4E7-514202068495}"/>
              </a:ext>
            </a:extLst>
          </p:cNvPr>
          <p:cNvSpPr>
            <a:spLocks noGrp="1"/>
          </p:cNvSpPr>
          <p:nvPr>
            <p:ph type="title"/>
          </p:nvPr>
        </p:nvSpPr>
        <p:spPr>
          <a:xfrm>
            <a:off x="1663337" y="143520"/>
            <a:ext cx="8565391" cy="1143000"/>
          </a:xfrm>
        </p:spPr>
        <p:txBody>
          <a:bodyPr vert="horz"/>
          <a:lstStyle/>
          <a:p>
            <a:r>
              <a:rPr lang="en-US" sz="2400" dirty="0">
                <a:latin typeface="Segoe UI" panose="020B0502040204020203" pitchFamily="34" charset="0"/>
                <a:cs typeface="Segoe UI" panose="020B0502040204020203" pitchFamily="34" charset="0"/>
                <a:sym typeface="Segoe UI" panose="020B0502040204020203" pitchFamily="34" charset="0"/>
              </a:rPr>
              <a:t>Selecting Practitioner Competency Measures</a:t>
            </a:r>
            <a:br>
              <a:rPr lang="en-US" sz="2400" dirty="0">
                <a:latin typeface="Segoe UI" panose="020B0502040204020203" pitchFamily="34" charset="0"/>
                <a:cs typeface="Segoe UI" panose="020B0502040204020203" pitchFamily="34" charset="0"/>
                <a:sym typeface="Segoe UI" panose="020B0502040204020203" pitchFamily="34" charset="0"/>
              </a:rPr>
            </a:br>
            <a:r>
              <a:rPr lang="en-US" sz="2400" dirty="0">
                <a:solidFill>
                  <a:schemeClr val="accent4"/>
                </a:solidFill>
                <a:latin typeface="Segoe UI" panose="020B0502040204020203" pitchFamily="34" charset="0"/>
                <a:cs typeface="Segoe UI" panose="020B0502040204020203" pitchFamily="34" charset="0"/>
                <a:sym typeface="Segoe UI" panose="020B0502040204020203" pitchFamily="34" charset="0"/>
              </a:rPr>
              <a:t>Using Targets to Reduce Bias and Promote Improvement</a:t>
            </a:r>
          </a:p>
        </p:txBody>
      </p:sp>
      <p:sp>
        <p:nvSpPr>
          <p:cNvPr id="3" name="Content Placeholder 2">
            <a:extLst>
              <a:ext uri="{FF2B5EF4-FFF2-40B4-BE49-F238E27FC236}">
                <a16:creationId xmlns:a16="http://schemas.microsoft.com/office/drawing/2014/main" id="{06CA43EB-9114-457B-8825-2709C943429F}"/>
              </a:ext>
            </a:extLst>
          </p:cNvPr>
          <p:cNvSpPr>
            <a:spLocks noGrp="1"/>
          </p:cNvSpPr>
          <p:nvPr>
            <p:ph idx="4294967295"/>
          </p:nvPr>
        </p:nvSpPr>
        <p:spPr>
          <a:xfrm>
            <a:off x="1663337" y="1952417"/>
            <a:ext cx="3830597" cy="786021"/>
          </a:xfrm>
        </p:spPr>
        <p:txBody>
          <a:bodyPr/>
          <a:lstStyle/>
          <a:p>
            <a:pPr marL="0" indent="0">
              <a:buClr>
                <a:schemeClr val="accent4"/>
              </a:buClr>
              <a:buNone/>
            </a:pPr>
            <a:r>
              <a:rPr lang="en-US" sz="2400" b="1" dirty="0">
                <a:latin typeface="Segoe UI" panose="020B0502040204020203" pitchFamily="34" charset="0"/>
                <a:cs typeface="Segoe UI" panose="020B0502040204020203" pitchFamily="34" charset="0"/>
                <a:sym typeface="Segoe UI" panose="020B0502040204020203" pitchFamily="34" charset="0"/>
              </a:rPr>
              <a:t>One target = </a:t>
            </a:r>
            <a:br>
              <a:rPr lang="en-US" sz="2400" dirty="0">
                <a:latin typeface="Segoe UI" panose="020B0502040204020203" pitchFamily="34" charset="0"/>
                <a:cs typeface="Segoe UI" panose="020B0502040204020203" pitchFamily="34" charset="0"/>
                <a:sym typeface="Segoe UI" panose="020B0502040204020203" pitchFamily="34" charset="0"/>
              </a:rPr>
            </a:br>
            <a:r>
              <a:rPr lang="en-US" sz="2400" b="1" dirty="0">
                <a:latin typeface="Segoe UI" panose="020B0502040204020203" pitchFamily="34" charset="0"/>
                <a:cs typeface="Segoe UI" panose="020B0502040204020203" pitchFamily="34" charset="0"/>
                <a:sym typeface="Segoe UI" panose="020B0502040204020203" pitchFamily="34" charset="0"/>
              </a:rPr>
              <a:t>Two Performance levels</a:t>
            </a:r>
          </a:p>
        </p:txBody>
      </p:sp>
      <p:sp>
        <p:nvSpPr>
          <p:cNvPr id="4" name="Text Box 7">
            <a:extLst>
              <a:ext uri="{FF2B5EF4-FFF2-40B4-BE49-F238E27FC236}">
                <a16:creationId xmlns:a16="http://schemas.microsoft.com/office/drawing/2014/main" id="{60D65641-A699-42C1-9BD0-07B1AAF2CFDD}"/>
              </a:ext>
            </a:extLst>
          </p:cNvPr>
          <p:cNvSpPr txBox="1">
            <a:spLocks noChangeArrowheads="1"/>
          </p:cNvSpPr>
          <p:nvPr/>
        </p:nvSpPr>
        <p:spPr bwMode="auto">
          <a:xfrm>
            <a:off x="1136515" y="4586541"/>
            <a:ext cx="2944588" cy="1077218"/>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5B5857"/>
                </a:solidFill>
                <a:effectLst/>
                <a:uLnTx/>
                <a:uFillTx/>
                <a:latin typeface="Segoe UI" panose="020B0502040204020203" pitchFamily="34" charset="0"/>
                <a:cs typeface="Segoe UI" panose="020B0502040204020203" pitchFamily="34" charset="0"/>
                <a:sym typeface="Segoe UI" panose="020B0502040204020203" pitchFamily="34" charset="0"/>
              </a:rPr>
              <a:t>Acceptable</a:t>
            </a:r>
            <a:br>
              <a:rPr kumimoji="0" lang="en-US" sz="3200" b="1" i="0" u="none" strike="noStrike" kern="1200" cap="none" spc="0" normalizeH="0" baseline="0" noProof="0" dirty="0">
                <a:ln>
                  <a:noFill/>
                </a:ln>
                <a:solidFill>
                  <a:srgbClr val="5B5857"/>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3200" b="1" i="0" u="none" strike="noStrike" kern="1200" cap="none" spc="0" normalizeH="0" baseline="0" noProof="0" dirty="0">
                <a:ln>
                  <a:noFill/>
                </a:ln>
                <a:solidFill>
                  <a:srgbClr val="5B5857"/>
                </a:solidFill>
                <a:effectLst/>
                <a:uLnTx/>
                <a:uFillTx/>
                <a:latin typeface="Segoe UI" panose="020B0502040204020203" pitchFamily="34" charset="0"/>
                <a:cs typeface="Segoe UI" panose="020B0502040204020203" pitchFamily="34" charset="0"/>
                <a:sym typeface="Segoe UI" panose="020B0502040204020203" pitchFamily="34" charset="0"/>
              </a:rPr>
              <a:t>target</a:t>
            </a:r>
          </a:p>
        </p:txBody>
      </p:sp>
      <p:sp>
        <p:nvSpPr>
          <p:cNvPr id="5" name="Line 6">
            <a:extLst>
              <a:ext uri="{FF2B5EF4-FFF2-40B4-BE49-F238E27FC236}">
                <a16:creationId xmlns:a16="http://schemas.microsoft.com/office/drawing/2014/main" id="{B4278C30-7C59-49D5-83FA-45EFDB4FE30F}"/>
              </a:ext>
            </a:extLst>
          </p:cNvPr>
          <p:cNvSpPr>
            <a:spLocks noChangeShapeType="1"/>
          </p:cNvSpPr>
          <p:nvPr/>
        </p:nvSpPr>
        <p:spPr bwMode="auto">
          <a:xfrm flipH="1">
            <a:off x="4226010" y="5137482"/>
            <a:ext cx="674225" cy="0"/>
          </a:xfrm>
          <a:prstGeom prst="line">
            <a:avLst/>
          </a:prstGeom>
          <a:noFill/>
          <a:ln w="69850">
            <a:solidFill>
              <a:schemeClr val="bg1">
                <a:lumMod val="75000"/>
              </a:schemeClr>
            </a:solidFill>
            <a:round/>
            <a:headEnd type="stealth" w="med" len="med"/>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6" name="Line 4">
            <a:extLst>
              <a:ext uri="{FF2B5EF4-FFF2-40B4-BE49-F238E27FC236}">
                <a16:creationId xmlns:a16="http://schemas.microsoft.com/office/drawing/2014/main" id="{4F004DB1-E6FF-4549-9083-F829E7545E4B}"/>
              </a:ext>
            </a:extLst>
          </p:cNvPr>
          <p:cNvSpPr>
            <a:spLocks noChangeShapeType="1"/>
          </p:cNvSpPr>
          <p:nvPr/>
        </p:nvSpPr>
        <p:spPr bwMode="auto">
          <a:xfrm>
            <a:off x="5196840" y="5120508"/>
            <a:ext cx="5618932" cy="0"/>
          </a:xfrm>
          <a:prstGeom prst="line">
            <a:avLst/>
          </a:prstGeom>
          <a:noFill/>
          <a:ln w="63500">
            <a:solidFill>
              <a:schemeClr val="bg1">
                <a:lumMod val="75000"/>
              </a:schemeClr>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3A57E2CA-17E1-4C37-A420-8065A188D0FC}"/>
              </a:ext>
            </a:extLst>
          </p:cNvPr>
          <p:cNvSpPr/>
          <p:nvPr/>
        </p:nvSpPr>
        <p:spPr>
          <a:xfrm>
            <a:off x="5258373" y="5383703"/>
            <a:ext cx="555739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45B42"/>
                </a:solidFill>
                <a:effectLst/>
                <a:uLnTx/>
                <a:uFillTx/>
                <a:latin typeface="Segoe UI" panose="020B0502040204020203" pitchFamily="34" charset="0"/>
                <a:ea typeface="Geneva"/>
                <a:cs typeface="Segoe UI" panose="020B0502040204020203" pitchFamily="34" charset="0"/>
                <a:sym typeface="Segoe UI" panose="020B0502040204020203" pitchFamily="34" charset="0"/>
              </a:rPr>
              <a:t> Unacceptable performance</a:t>
            </a:r>
            <a:endParaRPr kumimoji="0" lang="en-US" sz="3200" b="0" i="0" u="none" strike="noStrike" kern="1200" cap="none" spc="0" normalizeH="0" baseline="0" noProof="0" dirty="0">
              <a:ln>
                <a:noFill/>
              </a:ln>
              <a:solidFill>
                <a:srgbClr val="F45B42"/>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24B70F73-F6A5-4941-BB89-24E2A1A9EE46}"/>
              </a:ext>
            </a:extLst>
          </p:cNvPr>
          <p:cNvSpPr/>
          <p:nvPr/>
        </p:nvSpPr>
        <p:spPr>
          <a:xfrm>
            <a:off x="5258372" y="4253775"/>
            <a:ext cx="555739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7CAF2A"/>
                </a:solidFill>
                <a:effectLst/>
                <a:uLnTx/>
                <a:uFillTx/>
                <a:latin typeface="Segoe UI" panose="020B0502040204020203" pitchFamily="34" charset="0"/>
                <a:ea typeface="Geneva"/>
                <a:cs typeface="Segoe UI" panose="020B0502040204020203" pitchFamily="34" charset="0"/>
                <a:sym typeface="Segoe UI" panose="020B0502040204020203" pitchFamily="34" charset="0"/>
              </a:rPr>
              <a:t> Acceptable performance</a:t>
            </a:r>
            <a:endParaRPr kumimoji="0" lang="en-US" sz="3200" b="0" i="0" u="none" strike="noStrike" kern="1200" cap="none" spc="0" normalizeH="0" baseline="0" noProof="0" dirty="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21" name="Line 5">
            <a:extLst>
              <a:ext uri="{FF2B5EF4-FFF2-40B4-BE49-F238E27FC236}">
                <a16:creationId xmlns:a16="http://schemas.microsoft.com/office/drawing/2014/main" id="{93F8EA87-917D-4B01-B7C1-CEABA4748334}"/>
              </a:ext>
            </a:extLst>
          </p:cNvPr>
          <p:cNvSpPr>
            <a:spLocks noChangeShapeType="1"/>
          </p:cNvSpPr>
          <p:nvPr/>
        </p:nvSpPr>
        <p:spPr bwMode="auto">
          <a:xfrm flipH="1">
            <a:off x="5493936" y="1952417"/>
            <a:ext cx="0" cy="1371600"/>
          </a:xfrm>
          <a:prstGeom prst="line">
            <a:avLst/>
          </a:prstGeom>
          <a:noFill/>
          <a:ln w="28575">
            <a:solidFill>
              <a:schemeClr val="bg1">
                <a:lumMod val="85000"/>
              </a:schemeClr>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008000"/>
              </a:solidFill>
              <a:effectLst/>
              <a:uLnTx/>
              <a:uFillTx/>
              <a:latin typeface="Segoe UI" panose="020B0502040204020203" pitchFamily="34" charset="0"/>
              <a:ea typeface="Geneva"/>
              <a:cs typeface="Segoe UI" panose="020B0502040204020203" pitchFamily="34" charset="0"/>
              <a:sym typeface="Segoe UI" panose="020B0502040204020203" pitchFamily="34" charset="0"/>
            </a:endParaRPr>
          </a:p>
        </p:txBody>
      </p:sp>
      <p:sp>
        <p:nvSpPr>
          <p:cNvPr id="22" name="Content Placeholder 2">
            <a:extLst>
              <a:ext uri="{FF2B5EF4-FFF2-40B4-BE49-F238E27FC236}">
                <a16:creationId xmlns:a16="http://schemas.microsoft.com/office/drawing/2014/main" id="{3C173F40-31CF-4376-99A9-898737F0064D}"/>
              </a:ext>
            </a:extLst>
          </p:cNvPr>
          <p:cNvSpPr txBox="1">
            <a:spLocks/>
          </p:cNvSpPr>
          <p:nvPr/>
        </p:nvSpPr>
        <p:spPr>
          <a:xfrm>
            <a:off x="5717847" y="1952417"/>
            <a:ext cx="5521234" cy="1499263"/>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7CAF2A"/>
              </a:buClr>
              <a:buSzPct val="70000"/>
              <a:buFont typeface="Wingdings" panose="05000000000000000000" pitchFamily="2" charset="2"/>
              <a:buNone/>
              <a:tabLst/>
              <a:defRPr/>
            </a:pPr>
            <a:r>
              <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rPr>
              <a:t>Cultural effect: Drives Mediocrity</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a:p>
            <a:pPr marL="341313" marR="0" lvl="1" indent="-341313" algn="l" defTabSz="914400" rtl="0" eaLnBrk="1" fontAlgn="auto" latinLnBrk="0" hangingPunct="1">
              <a:lnSpc>
                <a:spcPct val="100000"/>
              </a:lnSpc>
              <a:spcBef>
                <a:spcPts val="600"/>
              </a:spcBef>
              <a:spcAft>
                <a:spcPts val="6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Focus is on poor performance</a:t>
            </a:r>
          </a:p>
          <a:p>
            <a:pPr marL="341313" marR="0" lvl="1" indent="-341313" algn="l" defTabSz="914400" rtl="0" eaLnBrk="1" fontAlgn="auto" latinLnBrk="0" hangingPunct="1">
              <a:lnSpc>
                <a:spcPct val="100000"/>
              </a:lnSpc>
              <a:spcBef>
                <a:spcPts val="600"/>
              </a:spcBef>
              <a:spcAft>
                <a:spcPts val="6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Assumes everyone else is the same</a:t>
            </a:r>
          </a:p>
        </p:txBody>
      </p:sp>
    </p:spTree>
    <p:extLst>
      <p:ext uri="{BB962C8B-B14F-4D97-AF65-F5344CB8AC3E}">
        <p14:creationId xmlns:p14="http://schemas.microsoft.com/office/powerpoint/2010/main" val="31759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55"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000"/>
                            </p:stCondLst>
                            <p:childTnLst>
                              <p:par>
                                <p:cTn id="15" presetID="55" presetClass="entr" presetSubtype="0"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2">
                                            <p:txEl>
                                              <p:pRg st="2" end="2"/>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B717A14-A763-4B73-99F0-27F22DBA8E48}"/>
              </a:ext>
            </a:extLst>
          </p:cNvPr>
          <p:cNvGraphicFramePr>
            <a:graphicFrameLocks noChangeAspect="1"/>
          </p:cNvGraphicFramePr>
          <p:nvPr>
            <p:custDataLst>
              <p:tags r:id="rId1"/>
            </p:custDataLst>
            <p:extLst>
              <p:ext uri="{D42A27DB-BD31-4B8C-83A1-F6EECF244321}">
                <p14:modId xmlns:p14="http://schemas.microsoft.com/office/powerpoint/2010/main" val="1226694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4" name="Object 13" hidden="1">
                        <a:extLst>
                          <a:ext uri="{FF2B5EF4-FFF2-40B4-BE49-F238E27FC236}">
                            <a16:creationId xmlns:a16="http://schemas.microsoft.com/office/drawing/2014/main" id="{AB717A14-A763-4B73-99F0-27F22DBA8E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0" name="Group 29">
            <a:extLst>
              <a:ext uri="{FF2B5EF4-FFF2-40B4-BE49-F238E27FC236}">
                <a16:creationId xmlns:a16="http://schemas.microsoft.com/office/drawing/2014/main" id="{4B1597B3-8B35-49B0-BA4D-EDCC72011597}"/>
              </a:ext>
            </a:extLst>
          </p:cNvPr>
          <p:cNvGrpSpPr/>
          <p:nvPr/>
        </p:nvGrpSpPr>
        <p:grpSpPr>
          <a:xfrm rot="5400000">
            <a:off x="2112033" y="3498138"/>
            <a:ext cx="782878" cy="4168974"/>
            <a:chOff x="4368121" y="-8677889"/>
            <a:chExt cx="2302579" cy="15124875"/>
          </a:xfrm>
        </p:grpSpPr>
        <p:sp>
          <p:nvSpPr>
            <p:cNvPr id="31" name="Rectangle: Rounded Corners 30">
              <a:extLst>
                <a:ext uri="{FF2B5EF4-FFF2-40B4-BE49-F238E27FC236}">
                  <a16:creationId xmlns:a16="http://schemas.microsoft.com/office/drawing/2014/main" id="{732CD40C-2123-456E-83D5-7E47719B3BB8}"/>
                </a:ext>
              </a:extLst>
            </p:cNvPr>
            <p:cNvSpPr/>
            <p:nvPr/>
          </p:nvSpPr>
          <p:spPr>
            <a:xfrm>
              <a:off x="4368121" y="-8677889"/>
              <a:ext cx="2298195" cy="15124875"/>
            </a:xfrm>
            <a:prstGeom prst="roundRect">
              <a:avLst>
                <a:gd name="adj" fmla="val 20206"/>
              </a:avLst>
            </a:prstGeom>
            <a:solidFill>
              <a:schemeClr val="bg1">
                <a:lumMod val="9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32" name="Freeform: Shape 31">
              <a:extLst>
                <a:ext uri="{FF2B5EF4-FFF2-40B4-BE49-F238E27FC236}">
                  <a16:creationId xmlns:a16="http://schemas.microsoft.com/office/drawing/2014/main" id="{61A29A48-8E39-410B-8786-FAB180F51572}"/>
                </a:ext>
              </a:extLst>
            </p:cNvPr>
            <p:cNvSpPr/>
            <p:nvPr/>
          </p:nvSpPr>
          <p:spPr>
            <a:xfrm rot="5400000">
              <a:off x="5872901" y="-8677891"/>
              <a:ext cx="795610" cy="799988"/>
            </a:xfrm>
            <a:custGeom>
              <a:avLst/>
              <a:gdLst>
                <a:gd name="connsiteX0" fmla="*/ 295375 w 795611"/>
                <a:gd name="connsiteY0" fmla="*/ 0 h 799988"/>
                <a:gd name="connsiteX1" fmla="*/ 795611 w 795611"/>
                <a:gd name="connsiteY1" fmla="*/ 0 h 799988"/>
                <a:gd name="connsiteX2" fmla="*/ 0 w 795611"/>
                <a:gd name="connsiteY2" fmla="*/ 799988 h 799988"/>
                <a:gd name="connsiteX3" fmla="*/ 0 w 795611"/>
                <a:gd name="connsiteY3" fmla="*/ 295375 h 799988"/>
                <a:gd name="connsiteX4" fmla="*/ 295375 w 795611"/>
                <a:gd name="connsiteY4" fmla="*/ 0 h 79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11" h="799988">
                  <a:moveTo>
                    <a:pt x="295375" y="0"/>
                  </a:moveTo>
                  <a:lnTo>
                    <a:pt x="795611" y="0"/>
                  </a:lnTo>
                  <a:lnTo>
                    <a:pt x="0" y="799988"/>
                  </a:lnTo>
                  <a:lnTo>
                    <a:pt x="0" y="295375"/>
                  </a:lnTo>
                  <a:cubicBezTo>
                    <a:pt x="0" y="132244"/>
                    <a:pt x="132244" y="0"/>
                    <a:pt x="295375" y="0"/>
                  </a:cubicBezTo>
                  <a:close/>
                </a:path>
              </a:pathLst>
            </a:cu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grpSp>
        <p:nvGrpSpPr>
          <p:cNvPr id="33" name="Group 32">
            <a:extLst>
              <a:ext uri="{FF2B5EF4-FFF2-40B4-BE49-F238E27FC236}">
                <a16:creationId xmlns:a16="http://schemas.microsoft.com/office/drawing/2014/main" id="{BC1EAE5C-D70B-4975-976E-696A77AD3F60}"/>
              </a:ext>
            </a:extLst>
          </p:cNvPr>
          <p:cNvGrpSpPr/>
          <p:nvPr/>
        </p:nvGrpSpPr>
        <p:grpSpPr>
          <a:xfrm rot="5400000">
            <a:off x="2112033" y="2585722"/>
            <a:ext cx="782878" cy="4168974"/>
            <a:chOff x="4363738" y="-8677887"/>
            <a:chExt cx="2302578" cy="15124875"/>
          </a:xfrm>
        </p:grpSpPr>
        <p:sp>
          <p:nvSpPr>
            <p:cNvPr id="34" name="Rectangle: Rounded Corners 33">
              <a:extLst>
                <a:ext uri="{FF2B5EF4-FFF2-40B4-BE49-F238E27FC236}">
                  <a16:creationId xmlns:a16="http://schemas.microsoft.com/office/drawing/2014/main" id="{88F3BB60-418D-4E28-986D-E1BE9D002746}"/>
                </a:ext>
              </a:extLst>
            </p:cNvPr>
            <p:cNvSpPr/>
            <p:nvPr/>
          </p:nvSpPr>
          <p:spPr>
            <a:xfrm rot="10800000" flipV="1">
              <a:off x="4368122" y="-8677887"/>
              <a:ext cx="2298194" cy="15124875"/>
            </a:xfrm>
            <a:prstGeom prst="roundRect">
              <a:avLst>
                <a:gd name="adj" fmla="val 20206"/>
              </a:avLst>
            </a:prstGeom>
            <a:solidFill>
              <a:schemeClr val="bg1">
                <a:lumMod val="9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35" name="Freeform: Shape 34">
              <a:extLst>
                <a:ext uri="{FF2B5EF4-FFF2-40B4-BE49-F238E27FC236}">
                  <a16:creationId xmlns:a16="http://schemas.microsoft.com/office/drawing/2014/main" id="{9851BE6D-2A9A-4998-9187-9311D00338FB}"/>
                </a:ext>
              </a:extLst>
            </p:cNvPr>
            <p:cNvSpPr/>
            <p:nvPr/>
          </p:nvSpPr>
          <p:spPr>
            <a:xfrm>
              <a:off x="4363738" y="-8675697"/>
              <a:ext cx="644996" cy="986791"/>
            </a:xfrm>
            <a:custGeom>
              <a:avLst/>
              <a:gdLst>
                <a:gd name="connsiteX0" fmla="*/ 295375 w 795611"/>
                <a:gd name="connsiteY0" fmla="*/ 0 h 799988"/>
                <a:gd name="connsiteX1" fmla="*/ 795611 w 795611"/>
                <a:gd name="connsiteY1" fmla="*/ 0 h 799988"/>
                <a:gd name="connsiteX2" fmla="*/ 0 w 795611"/>
                <a:gd name="connsiteY2" fmla="*/ 799988 h 799988"/>
                <a:gd name="connsiteX3" fmla="*/ 0 w 795611"/>
                <a:gd name="connsiteY3" fmla="*/ 295375 h 799988"/>
                <a:gd name="connsiteX4" fmla="*/ 295375 w 795611"/>
                <a:gd name="connsiteY4" fmla="*/ 0 h 79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11" h="799988">
                  <a:moveTo>
                    <a:pt x="295375" y="0"/>
                  </a:moveTo>
                  <a:lnTo>
                    <a:pt x="795611" y="0"/>
                  </a:lnTo>
                  <a:lnTo>
                    <a:pt x="0" y="799988"/>
                  </a:lnTo>
                  <a:lnTo>
                    <a:pt x="0" y="295375"/>
                  </a:lnTo>
                  <a:cubicBezTo>
                    <a:pt x="0" y="132244"/>
                    <a:pt x="132244" y="0"/>
                    <a:pt x="295375" y="0"/>
                  </a:cubicBezTo>
                  <a:close/>
                </a:path>
              </a:pathLst>
            </a:cu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grpSp>
        <p:nvGrpSpPr>
          <p:cNvPr id="21" name="Group 20">
            <a:extLst>
              <a:ext uri="{FF2B5EF4-FFF2-40B4-BE49-F238E27FC236}">
                <a16:creationId xmlns:a16="http://schemas.microsoft.com/office/drawing/2014/main" id="{63571D62-3E8B-42CB-8757-944EB4A71F9B}"/>
              </a:ext>
            </a:extLst>
          </p:cNvPr>
          <p:cNvGrpSpPr/>
          <p:nvPr/>
        </p:nvGrpSpPr>
        <p:grpSpPr>
          <a:xfrm rot="5400000">
            <a:off x="8635324" y="3373250"/>
            <a:ext cx="654504" cy="5341257"/>
            <a:chOff x="4368121" y="-8677889"/>
            <a:chExt cx="2302582" cy="15124875"/>
          </a:xfrm>
        </p:grpSpPr>
        <p:sp>
          <p:nvSpPr>
            <p:cNvPr id="22" name="Rectangle: Rounded Corners 21">
              <a:extLst>
                <a:ext uri="{FF2B5EF4-FFF2-40B4-BE49-F238E27FC236}">
                  <a16:creationId xmlns:a16="http://schemas.microsoft.com/office/drawing/2014/main" id="{5612BE92-49CE-4BCC-8286-94C3606A0257}"/>
                </a:ext>
              </a:extLst>
            </p:cNvPr>
            <p:cNvSpPr/>
            <p:nvPr/>
          </p:nvSpPr>
          <p:spPr>
            <a:xfrm>
              <a:off x="4368121" y="-8677889"/>
              <a:ext cx="2298195" cy="15124875"/>
            </a:xfrm>
            <a:prstGeom prst="roundRect">
              <a:avLst>
                <a:gd name="adj" fmla="val 20206"/>
              </a:avLst>
            </a:prstGeom>
            <a:solidFill>
              <a:schemeClr val="bg1">
                <a:lumMod val="9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23" name="Freeform: Shape 22">
              <a:extLst>
                <a:ext uri="{FF2B5EF4-FFF2-40B4-BE49-F238E27FC236}">
                  <a16:creationId xmlns:a16="http://schemas.microsoft.com/office/drawing/2014/main" id="{D2A6513E-D5E3-462B-A8A0-A67DBA2E566C}"/>
                </a:ext>
              </a:extLst>
            </p:cNvPr>
            <p:cNvSpPr/>
            <p:nvPr/>
          </p:nvSpPr>
          <p:spPr>
            <a:xfrm rot="5400000">
              <a:off x="5915705" y="-8720693"/>
              <a:ext cx="710007" cy="799988"/>
            </a:xfrm>
            <a:custGeom>
              <a:avLst/>
              <a:gdLst>
                <a:gd name="connsiteX0" fmla="*/ 295375 w 795611"/>
                <a:gd name="connsiteY0" fmla="*/ 0 h 799988"/>
                <a:gd name="connsiteX1" fmla="*/ 795611 w 795611"/>
                <a:gd name="connsiteY1" fmla="*/ 0 h 799988"/>
                <a:gd name="connsiteX2" fmla="*/ 0 w 795611"/>
                <a:gd name="connsiteY2" fmla="*/ 799988 h 799988"/>
                <a:gd name="connsiteX3" fmla="*/ 0 w 795611"/>
                <a:gd name="connsiteY3" fmla="*/ 295375 h 799988"/>
                <a:gd name="connsiteX4" fmla="*/ 295375 w 795611"/>
                <a:gd name="connsiteY4" fmla="*/ 0 h 79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11" h="799988">
                  <a:moveTo>
                    <a:pt x="295375" y="0"/>
                  </a:moveTo>
                  <a:lnTo>
                    <a:pt x="795611" y="0"/>
                  </a:lnTo>
                  <a:lnTo>
                    <a:pt x="0" y="799988"/>
                  </a:lnTo>
                  <a:lnTo>
                    <a:pt x="0" y="295375"/>
                  </a:lnTo>
                  <a:cubicBezTo>
                    <a:pt x="0" y="132244"/>
                    <a:pt x="132244" y="0"/>
                    <a:pt x="295375" y="0"/>
                  </a:cubicBezTo>
                  <a:close/>
                </a:path>
              </a:pathLst>
            </a:cu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grpSp>
        <p:nvGrpSpPr>
          <p:cNvPr id="24" name="Group 23">
            <a:extLst>
              <a:ext uri="{FF2B5EF4-FFF2-40B4-BE49-F238E27FC236}">
                <a16:creationId xmlns:a16="http://schemas.microsoft.com/office/drawing/2014/main" id="{D5BA4A9A-A055-4AB2-A431-65A47919F413}"/>
              </a:ext>
            </a:extLst>
          </p:cNvPr>
          <p:cNvGrpSpPr/>
          <p:nvPr/>
        </p:nvGrpSpPr>
        <p:grpSpPr>
          <a:xfrm rot="5400000">
            <a:off x="8635947" y="1520365"/>
            <a:ext cx="653261" cy="5341270"/>
            <a:chOff x="4368111" y="-8677889"/>
            <a:chExt cx="2298205" cy="15124875"/>
          </a:xfrm>
        </p:grpSpPr>
        <p:sp>
          <p:nvSpPr>
            <p:cNvPr id="25" name="Rectangle: Rounded Corners 24">
              <a:extLst>
                <a:ext uri="{FF2B5EF4-FFF2-40B4-BE49-F238E27FC236}">
                  <a16:creationId xmlns:a16="http://schemas.microsoft.com/office/drawing/2014/main" id="{DE55FC71-EF0F-496F-B00B-C6252D6B7F74}"/>
                </a:ext>
              </a:extLst>
            </p:cNvPr>
            <p:cNvSpPr/>
            <p:nvPr/>
          </p:nvSpPr>
          <p:spPr>
            <a:xfrm>
              <a:off x="4368121" y="-8677889"/>
              <a:ext cx="2298195" cy="15124875"/>
            </a:xfrm>
            <a:prstGeom prst="roundRect">
              <a:avLst>
                <a:gd name="adj" fmla="val 20206"/>
              </a:avLst>
            </a:prstGeom>
            <a:solidFill>
              <a:schemeClr val="bg1">
                <a:lumMod val="9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26" name="Freeform: Shape 25">
              <a:extLst>
                <a:ext uri="{FF2B5EF4-FFF2-40B4-BE49-F238E27FC236}">
                  <a16:creationId xmlns:a16="http://schemas.microsoft.com/office/drawing/2014/main" id="{C5951BD7-8872-469E-B01E-BDD433F1AF0E}"/>
                </a:ext>
              </a:extLst>
            </p:cNvPr>
            <p:cNvSpPr/>
            <p:nvPr/>
          </p:nvSpPr>
          <p:spPr>
            <a:xfrm>
              <a:off x="4368111" y="-8677888"/>
              <a:ext cx="795611" cy="710005"/>
            </a:xfrm>
            <a:custGeom>
              <a:avLst/>
              <a:gdLst>
                <a:gd name="connsiteX0" fmla="*/ 295375 w 795611"/>
                <a:gd name="connsiteY0" fmla="*/ 0 h 799988"/>
                <a:gd name="connsiteX1" fmla="*/ 795611 w 795611"/>
                <a:gd name="connsiteY1" fmla="*/ 0 h 799988"/>
                <a:gd name="connsiteX2" fmla="*/ 0 w 795611"/>
                <a:gd name="connsiteY2" fmla="*/ 799988 h 799988"/>
                <a:gd name="connsiteX3" fmla="*/ 0 w 795611"/>
                <a:gd name="connsiteY3" fmla="*/ 295375 h 799988"/>
                <a:gd name="connsiteX4" fmla="*/ 295375 w 795611"/>
                <a:gd name="connsiteY4" fmla="*/ 0 h 79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11" h="799988">
                  <a:moveTo>
                    <a:pt x="295375" y="0"/>
                  </a:moveTo>
                  <a:lnTo>
                    <a:pt x="795611" y="0"/>
                  </a:lnTo>
                  <a:lnTo>
                    <a:pt x="0" y="799988"/>
                  </a:lnTo>
                  <a:lnTo>
                    <a:pt x="0" y="295375"/>
                  </a:lnTo>
                  <a:cubicBezTo>
                    <a:pt x="0" y="132244"/>
                    <a:pt x="132244" y="0"/>
                    <a:pt x="295375" y="0"/>
                  </a:cubicBezTo>
                  <a:close/>
                </a:path>
              </a:pathLst>
            </a:custGeom>
            <a:solidFill>
              <a:srgbClr val="0070C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grpSp>
        <p:nvGrpSpPr>
          <p:cNvPr id="27" name="Group 26">
            <a:extLst>
              <a:ext uri="{FF2B5EF4-FFF2-40B4-BE49-F238E27FC236}">
                <a16:creationId xmlns:a16="http://schemas.microsoft.com/office/drawing/2014/main" id="{44513BFB-DE49-455F-A827-BC33DB418394}"/>
              </a:ext>
            </a:extLst>
          </p:cNvPr>
          <p:cNvGrpSpPr/>
          <p:nvPr/>
        </p:nvGrpSpPr>
        <p:grpSpPr>
          <a:xfrm rot="5400000">
            <a:off x="8635324" y="2461786"/>
            <a:ext cx="654504" cy="5341257"/>
            <a:chOff x="4368121" y="-8677889"/>
            <a:chExt cx="2302581" cy="15124875"/>
          </a:xfrm>
        </p:grpSpPr>
        <p:sp>
          <p:nvSpPr>
            <p:cNvPr id="28" name="Rectangle: Rounded Corners 27">
              <a:extLst>
                <a:ext uri="{FF2B5EF4-FFF2-40B4-BE49-F238E27FC236}">
                  <a16:creationId xmlns:a16="http://schemas.microsoft.com/office/drawing/2014/main" id="{4FDBC396-2D8C-4227-982B-38F9B2FEC29F}"/>
                </a:ext>
              </a:extLst>
            </p:cNvPr>
            <p:cNvSpPr/>
            <p:nvPr/>
          </p:nvSpPr>
          <p:spPr>
            <a:xfrm>
              <a:off x="4368121" y="-8677889"/>
              <a:ext cx="2298195" cy="15124875"/>
            </a:xfrm>
            <a:prstGeom prst="roundRect">
              <a:avLst>
                <a:gd name="adj" fmla="val 20206"/>
              </a:avLst>
            </a:prstGeom>
            <a:solidFill>
              <a:schemeClr val="bg1">
                <a:lumMod val="9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29" name="Freeform: Shape 28">
              <a:extLst>
                <a:ext uri="{FF2B5EF4-FFF2-40B4-BE49-F238E27FC236}">
                  <a16:creationId xmlns:a16="http://schemas.microsoft.com/office/drawing/2014/main" id="{9F6869BE-B9B3-4C14-A860-5F79BC60DC84}"/>
                </a:ext>
              </a:extLst>
            </p:cNvPr>
            <p:cNvSpPr/>
            <p:nvPr/>
          </p:nvSpPr>
          <p:spPr>
            <a:xfrm rot="5400000">
              <a:off x="5915704" y="-8720694"/>
              <a:ext cx="710007" cy="799989"/>
            </a:xfrm>
            <a:custGeom>
              <a:avLst/>
              <a:gdLst>
                <a:gd name="connsiteX0" fmla="*/ 295375 w 795611"/>
                <a:gd name="connsiteY0" fmla="*/ 0 h 799988"/>
                <a:gd name="connsiteX1" fmla="*/ 795611 w 795611"/>
                <a:gd name="connsiteY1" fmla="*/ 0 h 799988"/>
                <a:gd name="connsiteX2" fmla="*/ 0 w 795611"/>
                <a:gd name="connsiteY2" fmla="*/ 799988 h 799988"/>
                <a:gd name="connsiteX3" fmla="*/ 0 w 795611"/>
                <a:gd name="connsiteY3" fmla="*/ 295375 h 799988"/>
                <a:gd name="connsiteX4" fmla="*/ 295375 w 795611"/>
                <a:gd name="connsiteY4" fmla="*/ 0 h 79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11" h="799988">
                  <a:moveTo>
                    <a:pt x="295375" y="0"/>
                  </a:moveTo>
                  <a:lnTo>
                    <a:pt x="795611" y="0"/>
                  </a:lnTo>
                  <a:lnTo>
                    <a:pt x="0" y="799988"/>
                  </a:lnTo>
                  <a:lnTo>
                    <a:pt x="0" y="295375"/>
                  </a:lnTo>
                  <a:cubicBezTo>
                    <a:pt x="0" y="132244"/>
                    <a:pt x="132244" y="0"/>
                    <a:pt x="295375" y="0"/>
                  </a:cubicBezTo>
                  <a:close/>
                </a:path>
              </a:pathLst>
            </a:custGeom>
            <a:solidFill>
              <a:srgbClr val="00B05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sp>
        <p:nvSpPr>
          <p:cNvPr id="2" name="Title 1">
            <a:extLst>
              <a:ext uri="{FF2B5EF4-FFF2-40B4-BE49-F238E27FC236}">
                <a16:creationId xmlns:a16="http://schemas.microsoft.com/office/drawing/2014/main" id="{315B00EB-A391-4D27-83E8-FAB2906F380B}"/>
              </a:ext>
            </a:extLst>
          </p:cNvPr>
          <p:cNvSpPr>
            <a:spLocks noGrp="1"/>
          </p:cNvSpPr>
          <p:nvPr>
            <p:ph type="title"/>
          </p:nvPr>
        </p:nvSpPr>
        <p:spPr>
          <a:xfrm>
            <a:off x="1663338" y="111542"/>
            <a:ext cx="9932122" cy="1143000"/>
          </a:xfrm>
        </p:spPr>
        <p:txBody>
          <a:bodyPr vert="horz"/>
          <a:lstStyle/>
          <a:p>
            <a:r>
              <a:rPr lang="en-US" sz="2800" dirty="0">
                <a:latin typeface="Segoe UI" panose="020B0502040204020203" pitchFamily="34" charset="0"/>
                <a:cs typeface="Segoe UI" panose="020B0502040204020203" pitchFamily="34" charset="0"/>
                <a:sym typeface="Segoe UI" panose="020B0502040204020203" pitchFamily="34" charset="0"/>
              </a:rPr>
              <a:t>Selecting Practitioner Competency Measures</a:t>
            </a:r>
            <a:br>
              <a:rPr lang="en-US" sz="2800" dirty="0">
                <a:latin typeface="Segoe UI" panose="020B0502040204020203" pitchFamily="34" charset="0"/>
                <a:cs typeface="Segoe UI" panose="020B0502040204020203" pitchFamily="34" charset="0"/>
                <a:sym typeface="Segoe UI" panose="020B0502040204020203" pitchFamily="34" charset="0"/>
              </a:rPr>
            </a:br>
            <a:r>
              <a:rPr lang="en-US" sz="2800" dirty="0">
                <a:solidFill>
                  <a:schemeClr val="accent4"/>
                </a:solidFill>
                <a:latin typeface="Segoe UI" panose="020B0502040204020203" pitchFamily="34" charset="0"/>
                <a:cs typeface="Segoe UI" panose="020B0502040204020203" pitchFamily="34" charset="0"/>
                <a:sym typeface="Segoe UI" panose="020B0502040204020203" pitchFamily="34" charset="0"/>
              </a:rPr>
              <a:t>Using Targets to Reduce Bias and Promote Improvement</a:t>
            </a:r>
            <a:endParaRPr lang="en-US" dirty="0">
              <a:latin typeface="Segoe UI" panose="020B0502040204020203" pitchFamily="34" charset="0"/>
              <a:ea typeface="Verdana"/>
              <a:cs typeface="Segoe UI" panose="020B0502040204020203" pitchFamily="34" charset="0"/>
              <a:sym typeface="Segoe UI" panose="020B0502040204020203" pitchFamily="34" charset="0"/>
            </a:endParaRPr>
          </a:p>
        </p:txBody>
      </p:sp>
      <p:sp>
        <p:nvSpPr>
          <p:cNvPr id="3" name="Content Placeholder 2">
            <a:extLst>
              <a:ext uri="{FF2B5EF4-FFF2-40B4-BE49-F238E27FC236}">
                <a16:creationId xmlns:a16="http://schemas.microsoft.com/office/drawing/2014/main" id="{A44B6DCC-5634-48FB-BCD3-7DC3B728827C}"/>
              </a:ext>
            </a:extLst>
          </p:cNvPr>
          <p:cNvSpPr>
            <a:spLocks noGrp="1"/>
          </p:cNvSpPr>
          <p:nvPr>
            <p:ph idx="4294967295"/>
          </p:nvPr>
        </p:nvSpPr>
        <p:spPr>
          <a:xfrm>
            <a:off x="679057" y="1578500"/>
            <a:ext cx="3732558" cy="752573"/>
          </a:xfrm>
        </p:spPr>
        <p:txBody>
          <a:bodyPr/>
          <a:lstStyle/>
          <a:p>
            <a:pPr marL="0" indent="0">
              <a:buClr>
                <a:schemeClr val="accent4"/>
              </a:buClr>
              <a:buNone/>
            </a:pPr>
            <a:r>
              <a:rPr lang="en-US" sz="2400" b="1" dirty="0">
                <a:latin typeface="Segoe UI" panose="020B0502040204020203" pitchFamily="34" charset="0"/>
                <a:cs typeface="Segoe UI" panose="020B0502040204020203" pitchFamily="34" charset="0"/>
                <a:sym typeface="Segoe UI" panose="020B0502040204020203" pitchFamily="34" charset="0"/>
              </a:rPr>
              <a:t>Two Targets =</a:t>
            </a:r>
            <a:br>
              <a:rPr lang="en-US" sz="2400" b="1" dirty="0">
                <a:latin typeface="Segoe UI" panose="020B0502040204020203" pitchFamily="34" charset="0"/>
                <a:cs typeface="Segoe UI" panose="020B0502040204020203" pitchFamily="34" charset="0"/>
                <a:sym typeface="Segoe UI" panose="020B0502040204020203" pitchFamily="34" charset="0"/>
              </a:rPr>
            </a:br>
            <a:r>
              <a:rPr lang="en-US" sz="2400" b="1" dirty="0">
                <a:latin typeface="Segoe UI" panose="020B0502040204020203" pitchFamily="34" charset="0"/>
                <a:cs typeface="Segoe UI" panose="020B0502040204020203" pitchFamily="34" charset="0"/>
                <a:sym typeface="Segoe UI" panose="020B0502040204020203" pitchFamily="34" charset="0"/>
              </a:rPr>
              <a:t>Three Performance levels</a:t>
            </a:r>
          </a:p>
        </p:txBody>
      </p:sp>
      <p:sp>
        <p:nvSpPr>
          <p:cNvPr id="4" name="Text Box 10">
            <a:extLst>
              <a:ext uri="{FF2B5EF4-FFF2-40B4-BE49-F238E27FC236}">
                <a16:creationId xmlns:a16="http://schemas.microsoft.com/office/drawing/2014/main" id="{768A7359-0646-46CC-AA10-9C8710D0AA02}"/>
              </a:ext>
            </a:extLst>
          </p:cNvPr>
          <p:cNvSpPr txBox="1">
            <a:spLocks noChangeArrowheads="1"/>
          </p:cNvSpPr>
          <p:nvPr/>
        </p:nvSpPr>
        <p:spPr bwMode="auto">
          <a:xfrm>
            <a:off x="418241" y="4377821"/>
            <a:ext cx="4169116" cy="584775"/>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 typeface="Times" pitchFamily="1" charset="0"/>
              <a:buNone/>
              <a:tabLst/>
              <a:defRPr/>
            </a:pPr>
            <a:r>
              <a:rPr kumimoji="0" lang="en-US" sz="3200" b="1" i="0" u="none" strike="noStrike" kern="1200" cap="none" spc="0" normalizeH="0" baseline="0" noProof="0" dirty="0">
                <a:ln>
                  <a:noFill/>
                </a:ln>
                <a:solidFill>
                  <a:srgbClr val="5B5857"/>
                </a:solidFill>
                <a:effectLst/>
                <a:uLnTx/>
                <a:uFillTx/>
                <a:latin typeface="Segoe UI" panose="020B0502040204020203" pitchFamily="34" charset="0"/>
                <a:cs typeface="Segoe UI" panose="020B0502040204020203" pitchFamily="34" charset="0"/>
                <a:sym typeface="Segoe UI" panose="020B0502040204020203" pitchFamily="34" charset="0"/>
              </a:rPr>
              <a:t>Excellence target</a:t>
            </a:r>
          </a:p>
        </p:txBody>
      </p:sp>
      <p:sp>
        <p:nvSpPr>
          <p:cNvPr id="5" name="Text Box 7">
            <a:extLst>
              <a:ext uri="{FF2B5EF4-FFF2-40B4-BE49-F238E27FC236}">
                <a16:creationId xmlns:a16="http://schemas.microsoft.com/office/drawing/2014/main" id="{3862FF1E-39D8-4331-9998-221C45ACF79B}"/>
              </a:ext>
            </a:extLst>
          </p:cNvPr>
          <p:cNvSpPr txBox="1">
            <a:spLocks noChangeArrowheads="1"/>
          </p:cNvSpPr>
          <p:nvPr/>
        </p:nvSpPr>
        <p:spPr bwMode="auto">
          <a:xfrm>
            <a:off x="418241" y="5290238"/>
            <a:ext cx="4169115" cy="584775"/>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 typeface="Times" pitchFamily="1" charset="0"/>
              <a:buNone/>
              <a:tabLst/>
              <a:defRPr/>
            </a:pPr>
            <a:r>
              <a:rPr kumimoji="0" lang="en-US" sz="3200" b="1" i="0" u="none" strike="noStrike" kern="1200" cap="none" spc="0" normalizeH="0" baseline="0" noProof="0" dirty="0">
                <a:ln>
                  <a:noFill/>
                </a:ln>
                <a:solidFill>
                  <a:srgbClr val="5B5857"/>
                </a:solidFill>
                <a:effectLst/>
                <a:uLnTx/>
                <a:uFillTx/>
                <a:latin typeface="Segoe UI" panose="020B0502040204020203" pitchFamily="34" charset="0"/>
                <a:cs typeface="Segoe UI" panose="020B0502040204020203" pitchFamily="34" charset="0"/>
                <a:sym typeface="Segoe UI" panose="020B0502040204020203" pitchFamily="34" charset="0"/>
              </a:rPr>
              <a:t>Acceptable target</a:t>
            </a:r>
          </a:p>
        </p:txBody>
      </p:sp>
      <p:sp>
        <p:nvSpPr>
          <p:cNvPr id="6" name="Line 8">
            <a:extLst>
              <a:ext uri="{FF2B5EF4-FFF2-40B4-BE49-F238E27FC236}">
                <a16:creationId xmlns:a16="http://schemas.microsoft.com/office/drawing/2014/main" id="{938D16B4-B05C-480E-A1AB-C2E064C81010}"/>
              </a:ext>
            </a:extLst>
          </p:cNvPr>
          <p:cNvSpPr>
            <a:spLocks noChangeShapeType="1"/>
          </p:cNvSpPr>
          <p:nvPr/>
        </p:nvSpPr>
        <p:spPr bwMode="auto">
          <a:xfrm flipH="1">
            <a:off x="4720281" y="4670208"/>
            <a:ext cx="801707" cy="0"/>
          </a:xfrm>
          <a:prstGeom prst="line">
            <a:avLst/>
          </a:prstGeom>
          <a:noFill/>
          <a:ln w="66675">
            <a:solidFill>
              <a:schemeClr val="bg1">
                <a:lumMod val="75000"/>
              </a:schemeClr>
            </a:solidFill>
            <a:round/>
            <a:headEnd type="stealth" w="med" len="med"/>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7" name="Line 8">
            <a:extLst>
              <a:ext uri="{FF2B5EF4-FFF2-40B4-BE49-F238E27FC236}">
                <a16:creationId xmlns:a16="http://schemas.microsoft.com/office/drawing/2014/main" id="{76609C6D-76F0-4F34-B619-1D0EB6753FD7}"/>
              </a:ext>
            </a:extLst>
          </p:cNvPr>
          <p:cNvSpPr>
            <a:spLocks noChangeShapeType="1"/>
          </p:cNvSpPr>
          <p:nvPr/>
        </p:nvSpPr>
        <p:spPr bwMode="auto">
          <a:xfrm flipH="1">
            <a:off x="4720281" y="5582625"/>
            <a:ext cx="801707" cy="0"/>
          </a:xfrm>
          <a:prstGeom prst="line">
            <a:avLst/>
          </a:prstGeom>
          <a:noFill/>
          <a:ln w="66675">
            <a:solidFill>
              <a:schemeClr val="bg1">
                <a:lumMod val="75000"/>
              </a:schemeClr>
            </a:solidFill>
            <a:round/>
            <a:headEnd type="stealth" w="med" len="med"/>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 name="Line 5">
            <a:extLst>
              <a:ext uri="{FF2B5EF4-FFF2-40B4-BE49-F238E27FC236}">
                <a16:creationId xmlns:a16="http://schemas.microsoft.com/office/drawing/2014/main" id="{5175DEEA-D5BA-4A20-AA9C-927BEB34B54A}"/>
              </a:ext>
            </a:extLst>
          </p:cNvPr>
          <p:cNvSpPr>
            <a:spLocks noChangeShapeType="1"/>
          </p:cNvSpPr>
          <p:nvPr/>
        </p:nvSpPr>
        <p:spPr bwMode="auto">
          <a:xfrm flipV="1">
            <a:off x="6291942" y="4670206"/>
            <a:ext cx="5303520" cy="1"/>
          </a:xfrm>
          <a:prstGeom prst="line">
            <a:avLst/>
          </a:prstGeom>
          <a:noFill/>
          <a:ln w="63500">
            <a:solidFill>
              <a:schemeClr val="bg1">
                <a:lumMod val="75000"/>
              </a:schemeClr>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9" name="Line 5">
            <a:extLst>
              <a:ext uri="{FF2B5EF4-FFF2-40B4-BE49-F238E27FC236}">
                <a16:creationId xmlns:a16="http://schemas.microsoft.com/office/drawing/2014/main" id="{3104B0FC-C52A-4867-8826-26A34168A61D}"/>
              </a:ext>
            </a:extLst>
          </p:cNvPr>
          <p:cNvSpPr>
            <a:spLocks noChangeShapeType="1"/>
          </p:cNvSpPr>
          <p:nvPr/>
        </p:nvSpPr>
        <p:spPr bwMode="auto">
          <a:xfrm flipV="1">
            <a:off x="6291942" y="5582623"/>
            <a:ext cx="5303520" cy="1"/>
          </a:xfrm>
          <a:prstGeom prst="line">
            <a:avLst/>
          </a:prstGeom>
          <a:noFill/>
          <a:ln w="63500">
            <a:solidFill>
              <a:schemeClr val="bg1">
                <a:lumMod val="75000"/>
              </a:schemeClr>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008000"/>
              </a:solidFill>
              <a:effectLst/>
              <a:uLnTx/>
              <a:uFillTx/>
              <a:latin typeface="Segoe UI" panose="020B0502040204020203" pitchFamily="34" charset="0"/>
              <a:ea typeface="Geneva"/>
              <a:cs typeface="Segoe UI" panose="020B0502040204020203" pitchFamily="34" charset="0"/>
              <a:sym typeface="Segoe UI" panose="020B0502040204020203" pitchFamily="34" charset="0"/>
            </a:endParaRPr>
          </a:p>
        </p:txBody>
      </p:sp>
      <p:sp>
        <p:nvSpPr>
          <p:cNvPr id="10" name="TextBox 9">
            <a:extLst>
              <a:ext uri="{FF2B5EF4-FFF2-40B4-BE49-F238E27FC236}">
                <a16:creationId xmlns:a16="http://schemas.microsoft.com/office/drawing/2014/main" id="{5AEE0A59-02E3-4D9D-AC80-C93C322C5187}"/>
              </a:ext>
            </a:extLst>
          </p:cNvPr>
          <p:cNvSpPr txBox="1"/>
          <p:nvPr/>
        </p:nvSpPr>
        <p:spPr>
          <a:xfrm>
            <a:off x="6518728" y="3898422"/>
            <a:ext cx="48276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70C0"/>
                </a:solidFill>
                <a:effectLst/>
                <a:uLnTx/>
                <a:uFillTx/>
                <a:latin typeface="Segoe UI" panose="020B0502040204020203" pitchFamily="34" charset="0"/>
                <a:ea typeface="Geneva"/>
                <a:cs typeface="Segoe UI" panose="020B0502040204020203" pitchFamily="34" charset="0"/>
                <a:sym typeface="Segoe UI" panose="020B0502040204020203" pitchFamily="34" charset="0"/>
              </a:rPr>
              <a:t>Excellent performance</a:t>
            </a:r>
          </a:p>
        </p:txBody>
      </p:sp>
      <p:sp>
        <p:nvSpPr>
          <p:cNvPr id="11" name="TextBox 10">
            <a:extLst>
              <a:ext uri="{FF2B5EF4-FFF2-40B4-BE49-F238E27FC236}">
                <a16:creationId xmlns:a16="http://schemas.microsoft.com/office/drawing/2014/main" id="{D93B3AF8-E5EC-4402-85F4-54FCF37ADB44}"/>
              </a:ext>
            </a:extLst>
          </p:cNvPr>
          <p:cNvSpPr txBox="1"/>
          <p:nvPr/>
        </p:nvSpPr>
        <p:spPr>
          <a:xfrm>
            <a:off x="6210300" y="4846234"/>
            <a:ext cx="517062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Segoe UI" panose="020B0502040204020203" pitchFamily="34" charset="0"/>
                <a:ea typeface="Geneva"/>
                <a:cs typeface="Segoe UI" panose="020B0502040204020203" pitchFamily="34" charset="0"/>
                <a:sym typeface="Segoe UI" panose="020B0502040204020203" pitchFamily="34" charset="0"/>
              </a:rPr>
              <a:t>Acceptable performance</a:t>
            </a:r>
          </a:p>
        </p:txBody>
      </p:sp>
      <p:sp>
        <p:nvSpPr>
          <p:cNvPr id="12" name="TextBox 11">
            <a:extLst>
              <a:ext uri="{FF2B5EF4-FFF2-40B4-BE49-F238E27FC236}">
                <a16:creationId xmlns:a16="http://schemas.microsoft.com/office/drawing/2014/main" id="{3950EE9B-82B3-4346-B72A-61CA825D2C3B}"/>
              </a:ext>
            </a:extLst>
          </p:cNvPr>
          <p:cNvSpPr txBox="1"/>
          <p:nvPr/>
        </p:nvSpPr>
        <p:spPr>
          <a:xfrm>
            <a:off x="6806392" y="5753880"/>
            <a:ext cx="42523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C000"/>
                </a:solidFill>
                <a:effectLst/>
                <a:uLnTx/>
                <a:uFillTx/>
                <a:latin typeface="Segoe UI" panose="020B0502040204020203" pitchFamily="34" charset="0"/>
                <a:ea typeface="Geneva"/>
                <a:cs typeface="Segoe UI" panose="020B0502040204020203" pitchFamily="34" charset="0"/>
                <a:sym typeface="Segoe UI" panose="020B0502040204020203" pitchFamily="34" charset="0"/>
              </a:rPr>
              <a:t>Needs follow-up</a:t>
            </a:r>
          </a:p>
        </p:txBody>
      </p:sp>
      <p:sp>
        <p:nvSpPr>
          <p:cNvPr id="20" name="Content Placeholder 2">
            <a:extLst>
              <a:ext uri="{FF2B5EF4-FFF2-40B4-BE49-F238E27FC236}">
                <a16:creationId xmlns:a16="http://schemas.microsoft.com/office/drawing/2014/main" id="{B95F5BE0-CCE9-4593-8BA6-98DD8C44E1B7}"/>
              </a:ext>
            </a:extLst>
          </p:cNvPr>
          <p:cNvSpPr txBox="1">
            <a:spLocks/>
          </p:cNvSpPr>
          <p:nvPr/>
        </p:nvSpPr>
        <p:spPr>
          <a:xfrm>
            <a:off x="4650682" y="1578499"/>
            <a:ext cx="6944778" cy="18733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7CAF2A"/>
              </a:buClr>
              <a:buSzPct val="70000"/>
              <a:buFont typeface="Wingdings" panose="05000000000000000000" pitchFamily="2" charset="2"/>
              <a:buNone/>
              <a:tabLst/>
              <a:defRPr/>
            </a:pPr>
            <a:r>
              <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rPr>
              <a:t>Cultural effect: Drives Practitioner Improvement</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a:p>
            <a:pPr marL="344170" marR="0" lvl="1" indent="-344170" algn="l" defTabSz="914400" rtl="0" eaLnBrk="1" fontAlgn="auto" latinLnBrk="0" hangingPunct="1">
              <a:lnSpc>
                <a:spcPct val="100000"/>
              </a:lnSpc>
              <a:spcBef>
                <a:spcPts val="600"/>
              </a:spcBef>
              <a:spcAft>
                <a:spcPts val="6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Recognizes top performers</a:t>
            </a:r>
          </a:p>
          <a:p>
            <a:pPr marL="344170" marR="0" lvl="1" indent="-344170" algn="l" defTabSz="914400" rtl="0" eaLnBrk="1" fontAlgn="auto" latinLnBrk="0" hangingPunct="1">
              <a:lnSpc>
                <a:spcPct val="100000"/>
              </a:lnSpc>
              <a:spcBef>
                <a:spcPts val="600"/>
              </a:spcBef>
              <a:spcAft>
                <a:spcPts val="6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Stimulates self-improvement of the middle</a:t>
            </a:r>
          </a:p>
          <a:p>
            <a:pPr marL="344170" marR="0" lvl="1" indent="-344170" algn="l" defTabSz="914400" rtl="0" eaLnBrk="1" fontAlgn="auto" latinLnBrk="0" hangingPunct="1">
              <a:lnSpc>
                <a:spcPct val="100000"/>
              </a:lnSpc>
              <a:spcBef>
                <a:spcPts val="600"/>
              </a:spcBef>
              <a:spcAft>
                <a:spcPts val="6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Addresses potentially poor performance</a:t>
            </a:r>
          </a:p>
        </p:txBody>
      </p:sp>
      <p:sp>
        <p:nvSpPr>
          <p:cNvPr id="37" name="Line 5">
            <a:extLst>
              <a:ext uri="{FF2B5EF4-FFF2-40B4-BE49-F238E27FC236}">
                <a16:creationId xmlns:a16="http://schemas.microsoft.com/office/drawing/2014/main" id="{D77FBF7A-2B5B-4466-9D60-1BA08E0FA60F}"/>
              </a:ext>
            </a:extLst>
          </p:cNvPr>
          <p:cNvSpPr>
            <a:spLocks noChangeShapeType="1"/>
          </p:cNvSpPr>
          <p:nvPr/>
        </p:nvSpPr>
        <p:spPr bwMode="auto">
          <a:xfrm flipH="1">
            <a:off x="4464369" y="1654629"/>
            <a:ext cx="0" cy="1774371"/>
          </a:xfrm>
          <a:prstGeom prst="line">
            <a:avLst/>
          </a:prstGeom>
          <a:noFill/>
          <a:ln w="28575">
            <a:solidFill>
              <a:schemeClr val="bg1">
                <a:lumMod val="85000"/>
              </a:schemeClr>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008000"/>
              </a:solidFill>
              <a:effectLst/>
              <a:uLnTx/>
              <a:uFillTx/>
              <a:latin typeface="Segoe UI" panose="020B0502040204020203" pitchFamily="34" charset="0"/>
              <a:ea typeface="Geneva"/>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40256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2" grpId="0"/>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D8E9DA5-C8FB-3604-6D72-30A5BCC41F3A}"/>
              </a:ext>
            </a:extLst>
          </p:cNvPr>
          <p:cNvGraphicFramePr>
            <a:graphicFrameLocks noChangeAspect="1"/>
          </p:cNvGraphicFramePr>
          <p:nvPr>
            <p:custDataLst>
              <p:tags r:id="rId1"/>
            </p:custDataLst>
            <p:extLst>
              <p:ext uri="{D42A27DB-BD31-4B8C-83A1-F6EECF244321}">
                <p14:modId xmlns:p14="http://schemas.microsoft.com/office/powerpoint/2010/main" val="61490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FD8E9DA5-C8FB-3604-6D72-30A5BCC41F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0834" name="Title 1"/>
          <p:cNvSpPr>
            <a:spLocks noGrp="1"/>
          </p:cNvSpPr>
          <p:nvPr>
            <p:ph type="title"/>
          </p:nvPr>
        </p:nvSpPr>
        <p:spPr/>
        <p:txBody>
          <a:bodyPr vert="horz"/>
          <a:lstStyle/>
          <a:p>
            <a:r>
              <a:rPr lang="en-US" altLang="en-US" sz="2800" dirty="0">
                <a:latin typeface="Segoe UI" panose="020B0502040204020203" pitchFamily="34" charset="0"/>
                <a:cs typeface="Segoe UI" panose="020B0502040204020203" pitchFamily="34" charset="0"/>
                <a:sym typeface="Segoe UI" panose="020B0502040204020203" pitchFamily="34" charset="0"/>
              </a:rPr>
              <a:t>What if a practitioner falls below the acceptable individual or aggregate targets?</a:t>
            </a:r>
          </a:p>
        </p:txBody>
      </p:sp>
      <p:sp>
        <p:nvSpPr>
          <p:cNvPr id="3" name="Content Placeholder 2"/>
          <p:cNvSpPr>
            <a:spLocks noGrp="1"/>
          </p:cNvSpPr>
          <p:nvPr>
            <p:ph idx="4294967295"/>
          </p:nvPr>
        </p:nvSpPr>
        <p:spPr>
          <a:xfrm>
            <a:off x="1806545" y="1900052"/>
            <a:ext cx="9665020" cy="4241104"/>
          </a:xfrm>
        </p:spPr>
        <p:txBody>
          <a:bodyPr/>
          <a:lstStyle/>
          <a:p>
            <a:pPr>
              <a:buClr>
                <a:srgbClr val="7CAF2A"/>
              </a:buClr>
              <a:buSzPct val="120000"/>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sym typeface="Segoe UI" panose="020B0502040204020203" pitchFamily="34" charset="0"/>
              </a:rPr>
              <a:t>Ask “What layer of the Pyramid are we talking about?”</a:t>
            </a:r>
          </a:p>
          <a:p>
            <a:pPr>
              <a:buClr>
                <a:srgbClr val="7CAF2A"/>
              </a:buClr>
              <a:buSzPct val="120000"/>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sym typeface="Segoe UI" panose="020B0502040204020203" pitchFamily="34" charset="0"/>
              </a:rPr>
              <a:t>Create a policy that triggers FPPE for cause for persistent performance below the acceptable targets</a:t>
            </a:r>
          </a:p>
          <a:p>
            <a:pPr lvl="1">
              <a:buClr>
                <a:srgbClr val="7CAF2A"/>
              </a:buClr>
              <a:buSzPct val="120000"/>
              <a:buFont typeface="Arial" panose="020B0604020202020204" pitchFamily="34" charset="0"/>
              <a:buChar char="•"/>
            </a:pPr>
            <a:r>
              <a:rPr lang="en-US" altLang="en-US" sz="2200" dirty="0">
                <a:latin typeface="Segoe UI" panose="020B0502040204020203" pitchFamily="34" charset="0"/>
                <a:cs typeface="Segoe UI" panose="020B0502040204020203" pitchFamily="34" charset="0"/>
                <a:sym typeface="Segoe UI" panose="020B0502040204020203" pitchFamily="34" charset="0"/>
              </a:rPr>
              <a:t>Allow flexibility for moving to corrective action if patient care is determined to be seriously at risk</a:t>
            </a:r>
          </a:p>
          <a:p>
            <a:pPr>
              <a:buClr>
                <a:srgbClr val="7CAF2A"/>
              </a:buClr>
              <a:buSzPct val="120000"/>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sym typeface="Segoe UI" panose="020B0502040204020203" pitchFamily="34" charset="0"/>
              </a:rPr>
              <a:t>What should happen if performance below the acceptable target persists? </a:t>
            </a:r>
          </a:p>
        </p:txBody>
      </p:sp>
    </p:spTree>
    <p:extLst>
      <p:ext uri="{BB962C8B-B14F-4D97-AF65-F5344CB8AC3E}">
        <p14:creationId xmlns:p14="http://schemas.microsoft.com/office/powerpoint/2010/main" val="245769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9D8DFC-0C71-5903-33D9-AE909E5B2C47}"/>
              </a:ext>
            </a:extLst>
          </p:cNvPr>
          <p:cNvGraphicFramePr>
            <a:graphicFrameLocks noChangeAspect="1"/>
          </p:cNvGraphicFramePr>
          <p:nvPr>
            <p:custDataLst>
              <p:tags r:id="rId1"/>
            </p:custDataLst>
            <p:extLst>
              <p:ext uri="{D42A27DB-BD31-4B8C-83A1-F6EECF244321}">
                <p14:modId xmlns:p14="http://schemas.microsoft.com/office/powerpoint/2010/main" val="3477552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259D8DFC-0C71-5903-33D9-AE909E5B2C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0050" name="Title 1"/>
          <p:cNvSpPr>
            <a:spLocks noGrp="1"/>
          </p:cNvSpPr>
          <p:nvPr>
            <p:ph type="title"/>
          </p:nvPr>
        </p:nvSpPr>
        <p:spPr/>
        <p:txBody>
          <a:bodyPr vert="horz"/>
          <a:lstStyle/>
          <a:p>
            <a:r>
              <a:rPr lang="en-US" altLang="en-US" dirty="0"/>
              <a:t>OPPE: What works?</a:t>
            </a:r>
          </a:p>
        </p:txBody>
      </p:sp>
      <p:sp>
        <p:nvSpPr>
          <p:cNvPr id="3" name="Content Placeholder 2"/>
          <p:cNvSpPr>
            <a:spLocks noGrp="1"/>
          </p:cNvSpPr>
          <p:nvPr>
            <p:ph idx="4294967295"/>
          </p:nvPr>
        </p:nvSpPr>
        <p:spPr>
          <a:xfrm>
            <a:off x="1555668" y="1595438"/>
            <a:ext cx="9809018" cy="4762500"/>
          </a:xfrm>
        </p:spPr>
        <p:txBody>
          <a:bodyPr/>
          <a:lstStyle/>
          <a:p>
            <a:pPr>
              <a:buClr>
                <a:srgbClr val="7CAF2A"/>
              </a:buClr>
              <a:buSzPct val="120000"/>
              <a:buFont typeface="Arial" panose="020B0604020202020204" pitchFamily="34" charset="0"/>
              <a:buChar char="•"/>
            </a:pPr>
            <a:r>
              <a:rPr lang="en-US" sz="2400" dirty="0">
                <a:latin typeface="Segoe UI" panose="020B0502040204020203" pitchFamily="34" charset="0"/>
                <a:cs typeface="Segoe UI" panose="020B0502040204020203" pitchFamily="34" charset="0"/>
                <a:sym typeface="Segoe UI" panose="020B0502040204020203" pitchFamily="34" charset="0"/>
              </a:rPr>
              <a:t>Don’t make meeting regulatory compliance your primary goal </a:t>
            </a:r>
          </a:p>
          <a:p>
            <a:pPr>
              <a:buClr>
                <a:srgbClr val="7CAF2A"/>
              </a:buClr>
              <a:buSzPct val="120000"/>
              <a:buFont typeface="Arial" panose="020B0604020202020204" pitchFamily="34" charset="0"/>
              <a:buChar char="•"/>
            </a:pPr>
            <a:r>
              <a:rPr lang="en-US" sz="2400" dirty="0">
                <a:latin typeface="Segoe UI" panose="020B0502040204020203" pitchFamily="34" charset="0"/>
                <a:cs typeface="Segoe UI" panose="020B0502040204020203" pitchFamily="34" charset="0"/>
                <a:sym typeface="Segoe UI" panose="020B0502040204020203" pitchFamily="34" charset="0"/>
              </a:rPr>
              <a:t>Take credit for what you are already doing</a:t>
            </a:r>
          </a:p>
          <a:p>
            <a:pPr>
              <a:buClr>
                <a:srgbClr val="7CAF2A"/>
              </a:buClr>
              <a:buSzPct val="120000"/>
              <a:buFont typeface="Arial" panose="020B0604020202020204" pitchFamily="34" charset="0"/>
              <a:buChar char="•"/>
            </a:pPr>
            <a:r>
              <a:rPr lang="en-US" sz="2400" dirty="0">
                <a:latin typeface="Segoe UI" panose="020B0502040204020203" pitchFamily="34" charset="0"/>
                <a:cs typeface="Segoe UI" panose="020B0502040204020203" pitchFamily="34" charset="0"/>
                <a:sym typeface="Segoe UI" panose="020B0502040204020203" pitchFamily="34" charset="0"/>
              </a:rPr>
              <a:t>It’s okay to adopt a crawl-walk-run strategy</a:t>
            </a:r>
          </a:p>
          <a:p>
            <a:pPr>
              <a:buClr>
                <a:srgbClr val="7CAF2A"/>
              </a:buClr>
              <a:buSzPct val="120000"/>
              <a:buFont typeface="Arial" panose="020B0604020202020204" pitchFamily="34" charset="0"/>
              <a:buChar char="•"/>
            </a:pPr>
            <a:r>
              <a:rPr lang="en-US" sz="2400" dirty="0">
                <a:latin typeface="Segoe UI" panose="020B0502040204020203" pitchFamily="34" charset="0"/>
                <a:cs typeface="Segoe UI" panose="020B0502040204020203" pitchFamily="34" charset="0"/>
                <a:sym typeface="Segoe UI" panose="020B0502040204020203" pitchFamily="34" charset="0"/>
              </a:rPr>
              <a:t>Engage medical staff leaders in defining what’s worth making the effort to improve</a:t>
            </a:r>
          </a:p>
          <a:p>
            <a:pPr>
              <a:buClr>
                <a:srgbClr val="7CAF2A"/>
              </a:buClr>
              <a:buSzPct val="120000"/>
              <a:buFont typeface="Arial" panose="020B0604020202020204" pitchFamily="34" charset="0"/>
              <a:buChar char="•"/>
            </a:pPr>
            <a:r>
              <a:rPr lang="en-US" sz="2400" dirty="0">
                <a:latin typeface="Segoe UI" panose="020B0502040204020203" pitchFamily="34" charset="0"/>
                <a:cs typeface="Segoe UI" panose="020B0502040204020203" pitchFamily="34" charset="0"/>
                <a:sym typeface="Segoe UI" panose="020B0502040204020203" pitchFamily="34" charset="0"/>
              </a:rPr>
              <a:t>Set targets for when to respond or trigger FPPE for cause</a:t>
            </a:r>
          </a:p>
          <a:p>
            <a:pPr>
              <a:buClr>
                <a:srgbClr val="7CAF2A"/>
              </a:buClr>
              <a:buSzPct val="120000"/>
              <a:buFont typeface="Arial" panose="020B0604020202020204" pitchFamily="34" charset="0"/>
              <a:buChar char="•"/>
            </a:pPr>
            <a:r>
              <a:rPr lang="en-US" sz="2400" dirty="0">
                <a:latin typeface="Segoe UI" panose="020B0502040204020203" pitchFamily="34" charset="0"/>
                <a:cs typeface="Segoe UI" panose="020B0502040204020203" pitchFamily="34" charset="0"/>
                <a:sym typeface="Segoe UI" panose="020B0502040204020203" pitchFamily="34" charset="0"/>
              </a:rPr>
              <a:t>Doing OPPE right is as much about changing medical staff culture as getting the data and feedback reports right</a:t>
            </a:r>
          </a:p>
        </p:txBody>
      </p:sp>
    </p:spTree>
    <p:extLst>
      <p:ext uri="{BB962C8B-B14F-4D97-AF65-F5344CB8AC3E}">
        <p14:creationId xmlns:p14="http://schemas.microsoft.com/office/powerpoint/2010/main" val="4201348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1BCAAA1-8267-3687-9D73-BB398029E126}"/>
              </a:ext>
            </a:extLst>
          </p:cNvPr>
          <p:cNvGraphicFramePr>
            <a:graphicFrameLocks noChangeAspect="1"/>
          </p:cNvGraphicFramePr>
          <p:nvPr>
            <p:custDataLst>
              <p:tags r:id="rId1"/>
            </p:custDataLst>
            <p:extLst>
              <p:ext uri="{D42A27DB-BD31-4B8C-83A1-F6EECF244321}">
                <p14:modId xmlns:p14="http://schemas.microsoft.com/office/powerpoint/2010/main" val="2928405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think-cell data - do not delete" hidden="1">
                        <a:extLst>
                          <a:ext uri="{FF2B5EF4-FFF2-40B4-BE49-F238E27FC236}">
                            <a16:creationId xmlns:a16="http://schemas.microsoft.com/office/drawing/2014/main" id="{B1BCAAA1-8267-3687-9D73-BB398029E1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itle 22">
            <a:extLst>
              <a:ext uri="{FF2B5EF4-FFF2-40B4-BE49-F238E27FC236}">
                <a16:creationId xmlns:a16="http://schemas.microsoft.com/office/drawing/2014/main" id="{CB2A9D66-8C9D-03C8-5107-FC414CAEED05}"/>
              </a:ext>
            </a:extLst>
          </p:cNvPr>
          <p:cNvSpPr>
            <a:spLocks noGrp="1"/>
          </p:cNvSpPr>
          <p:nvPr>
            <p:ph type="title"/>
          </p:nvPr>
        </p:nvSpPr>
        <p:spPr>
          <a:xfrm>
            <a:off x="832104" y="1650108"/>
            <a:ext cx="9017749" cy="2119786"/>
          </a:xfrm>
        </p:spPr>
        <p:txBody>
          <a:bodyPr vert="horz"/>
          <a:lstStyle/>
          <a:p>
            <a:pPr>
              <a:lnSpc>
                <a:spcPct val="90000"/>
              </a:lnSpc>
            </a:pPr>
            <a:r>
              <a:rPr lang="en-US" dirty="0">
                <a:latin typeface="Segoe UI" panose="020B0502040204020203" pitchFamily="34" charset="0"/>
                <a:cs typeface="Segoe UI" panose="020B0502040204020203" pitchFamily="34" charset="0"/>
                <a:sym typeface="Segoe UI" panose="020B0502040204020203" pitchFamily="34" charset="0"/>
              </a:rPr>
              <a:t>Who is responsible for the quality of care (including conduct) at your healthcare organization? </a:t>
            </a:r>
          </a:p>
        </p:txBody>
      </p:sp>
      <p:sp>
        <p:nvSpPr>
          <p:cNvPr id="17" name="Rectangle 16">
            <a:extLst>
              <a:ext uri="{FF2B5EF4-FFF2-40B4-BE49-F238E27FC236}">
                <a16:creationId xmlns:a16="http://schemas.microsoft.com/office/drawing/2014/main" id="{66FE2616-ECC1-55F7-A481-682D48F6035F}"/>
              </a:ext>
            </a:extLst>
          </p:cNvPr>
          <p:cNvSpPr/>
          <p:nvPr/>
        </p:nvSpPr>
        <p:spPr>
          <a:xfrm>
            <a:off x="990600" y="4147288"/>
            <a:ext cx="3240506" cy="732624"/>
          </a:xfrm>
          <a:prstGeom prst="rect">
            <a:avLst/>
          </a:prstGeom>
          <a:noFill/>
          <a:ln>
            <a:solidFill>
              <a:srgbClr val="7CAF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panose="020B0502040204020203" pitchFamily="34" charset="0"/>
                <a:cs typeface="Segoe UI" panose="020B0502040204020203" pitchFamily="34" charset="0"/>
                <a:sym typeface="Segoe UI" panose="020B0502040204020203" pitchFamily="34" charset="0"/>
              </a:rPr>
              <a:t>The Board </a:t>
            </a:r>
          </a:p>
        </p:txBody>
      </p:sp>
    </p:spTree>
    <p:extLst>
      <p:ext uri="{BB962C8B-B14F-4D97-AF65-F5344CB8AC3E}">
        <p14:creationId xmlns:p14="http://schemas.microsoft.com/office/powerpoint/2010/main" val="2634570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0DC6FB9-C891-5039-CFE3-FC4AF77F2A53}"/>
              </a:ext>
            </a:extLst>
          </p:cNvPr>
          <p:cNvGraphicFramePr>
            <a:graphicFrameLocks noChangeAspect="1"/>
          </p:cNvGraphicFramePr>
          <p:nvPr>
            <p:custDataLst>
              <p:tags r:id="rId1"/>
            </p:custDataLst>
            <p:extLst>
              <p:ext uri="{D42A27DB-BD31-4B8C-83A1-F6EECF244321}">
                <p14:modId xmlns:p14="http://schemas.microsoft.com/office/powerpoint/2010/main" val="3832586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B0DC6FB9-C891-5039-CFE3-FC4AF77F2A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D6774AB-7D93-40F2-AAF5-1A3B24C0F9E9}"/>
              </a:ext>
            </a:extLst>
          </p:cNvPr>
          <p:cNvSpPr>
            <a:spLocks noGrp="1"/>
          </p:cNvSpPr>
          <p:nvPr>
            <p:ph type="title"/>
          </p:nvPr>
        </p:nvSpPr>
        <p:spPr/>
        <p:txBody>
          <a:bodyPr vert="horz"/>
          <a:lstStyle/>
          <a:p>
            <a:r>
              <a:rPr lang="en-US">
                <a:latin typeface="Segoe UI" panose="020B0502040204020203" pitchFamily="34" charset="0"/>
                <a:cs typeface="Segoe UI" panose="020B0502040204020203" pitchFamily="34" charset="0"/>
                <a:sym typeface="Segoe UI" panose="020B0502040204020203" pitchFamily="34" charset="0"/>
              </a:rPr>
              <a:t>Focused Professional Practice Evaluation</a:t>
            </a:r>
          </a:p>
        </p:txBody>
      </p:sp>
      <p:sp>
        <p:nvSpPr>
          <p:cNvPr id="3" name="Content Placeholder 2">
            <a:extLst>
              <a:ext uri="{FF2B5EF4-FFF2-40B4-BE49-F238E27FC236}">
                <a16:creationId xmlns:a16="http://schemas.microsoft.com/office/drawing/2014/main" id="{009396BC-EDBD-438A-9ACA-EE98D645E1D3}"/>
              </a:ext>
            </a:extLst>
          </p:cNvPr>
          <p:cNvSpPr>
            <a:spLocks noGrp="1"/>
          </p:cNvSpPr>
          <p:nvPr>
            <p:ph sz="quarter" idx="10"/>
          </p:nvPr>
        </p:nvSpPr>
        <p:spPr>
          <a:xfrm>
            <a:off x="609599" y="2312159"/>
            <a:ext cx="5486402" cy="817563"/>
          </a:xfrm>
        </p:spPr>
        <p:txBody>
          <a:bodyPr/>
          <a:lstStyle/>
          <a:p>
            <a:r>
              <a:rPr lang="en-US">
                <a:latin typeface="Segoe UI" panose="020B0502040204020203" pitchFamily="34" charset="0"/>
                <a:cs typeface="Segoe UI" panose="020B0502040204020203" pitchFamily="34" charset="0"/>
                <a:sym typeface="Segoe UI" panose="020B0502040204020203" pitchFamily="34" charset="0"/>
              </a:rPr>
              <a:t>Performance Monitoring for Credentialing and Privileging</a:t>
            </a:r>
          </a:p>
        </p:txBody>
      </p:sp>
    </p:spTree>
    <p:extLst>
      <p:ext uri="{BB962C8B-B14F-4D97-AF65-F5344CB8AC3E}">
        <p14:creationId xmlns:p14="http://schemas.microsoft.com/office/powerpoint/2010/main" val="688888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11C6E2D-BFEF-78F8-D367-81B4A683AA68}"/>
              </a:ext>
            </a:extLst>
          </p:cNvPr>
          <p:cNvGraphicFramePr>
            <a:graphicFrameLocks noChangeAspect="1"/>
          </p:cNvGraphicFramePr>
          <p:nvPr>
            <p:custDataLst>
              <p:tags r:id="rId1"/>
            </p:custDataLst>
            <p:extLst>
              <p:ext uri="{D42A27DB-BD31-4B8C-83A1-F6EECF244321}">
                <p14:modId xmlns:p14="http://schemas.microsoft.com/office/powerpoint/2010/main" val="2137182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011C6E2D-BFEF-78F8-D367-81B4A683AA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639EB765-6B26-4FA0-8CDE-AD372D1660DF}"/>
              </a:ext>
            </a:extLst>
          </p:cNvPr>
          <p:cNvSpPr/>
          <p:nvPr/>
        </p:nvSpPr>
        <p:spPr>
          <a:xfrm>
            <a:off x="1" y="-3199"/>
            <a:ext cx="3680011"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5" name="TextBox 4">
            <a:extLst>
              <a:ext uri="{FF2B5EF4-FFF2-40B4-BE49-F238E27FC236}">
                <a16:creationId xmlns:a16="http://schemas.microsoft.com/office/drawing/2014/main" id="{9C439DA8-3BE8-410D-A3F0-77B7DE316FC3}"/>
              </a:ext>
            </a:extLst>
          </p:cNvPr>
          <p:cNvSpPr txBox="1"/>
          <p:nvPr/>
        </p:nvSpPr>
        <p:spPr>
          <a:xfrm>
            <a:off x="818383" y="2200175"/>
            <a:ext cx="2767499" cy="1614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What is FPPE?</a:t>
            </a:r>
          </a:p>
        </p:txBody>
      </p:sp>
      <p:pic>
        <p:nvPicPr>
          <p:cNvPr id="6" name="Picture 5">
            <a:extLst>
              <a:ext uri="{FF2B5EF4-FFF2-40B4-BE49-F238E27FC236}">
                <a16:creationId xmlns:a16="http://schemas.microsoft.com/office/drawing/2014/main" id="{6EA4A607-B3A2-433E-BCFE-B22A38447E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425"/>
          <a:stretch/>
        </p:blipFill>
        <p:spPr>
          <a:xfrm>
            <a:off x="0" y="2200175"/>
            <a:ext cx="687886" cy="794408"/>
          </a:xfrm>
          <a:prstGeom prst="rect">
            <a:avLst/>
          </a:prstGeom>
        </p:spPr>
      </p:pic>
      <p:sp>
        <p:nvSpPr>
          <p:cNvPr id="7" name="TextBox 6">
            <a:extLst>
              <a:ext uri="{FF2B5EF4-FFF2-40B4-BE49-F238E27FC236}">
                <a16:creationId xmlns:a16="http://schemas.microsoft.com/office/drawing/2014/main" id="{B21623ED-E86B-47C1-89FC-2D7B06FD5AFC}"/>
              </a:ext>
            </a:extLst>
          </p:cNvPr>
          <p:cNvSpPr txBox="1"/>
          <p:nvPr/>
        </p:nvSpPr>
        <p:spPr>
          <a:xfrm>
            <a:off x="3931023" y="1945777"/>
            <a:ext cx="6962755" cy="21236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200"/>
              </a:spcAft>
              <a:buClr>
                <a:srgbClr val="7CAF2A"/>
              </a:buClr>
              <a:buSzPct val="70000"/>
              <a:buFontTx/>
              <a:buNone/>
              <a:tabLst/>
              <a:defRPr/>
            </a:pPr>
            <a:r>
              <a:rPr kumimoji="0" lang="en-US" altLang="en-US" sz="2800" b="1" i="0" u="none" strike="noStrike" kern="1200" cap="none" spc="0" normalizeH="0" baseline="0" noProof="0" dirty="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t>Focused Professional Practice Evaluation (FPPE)</a:t>
            </a:r>
          </a:p>
          <a:p>
            <a:pPr marL="457200" marR="0" lvl="0" indent="-457200" algn="l" defTabSz="914400" rtl="0" eaLnBrk="1" fontAlgn="auto" latinLnBrk="0" hangingPunct="1">
              <a:lnSpc>
                <a:spcPct val="100000"/>
              </a:lnSpc>
              <a:spcBef>
                <a:spcPts val="0"/>
              </a:spcBef>
              <a:spcAft>
                <a:spcPts val="1200"/>
              </a:spcAft>
              <a:buClr>
                <a:srgbClr val="7CAF2A"/>
              </a:buClr>
              <a:buSzPct val="70000"/>
              <a:buFont typeface="Wingdings" panose="05000000000000000000" pitchFamily="2" charset="2"/>
              <a:buChar char="l"/>
              <a:tabLst/>
              <a:defRPr/>
            </a:pPr>
            <a:r>
              <a:rPr kumimoji="0" lang="en-US" altLang="en-US" sz="2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Concerns from OPPE (for cause)</a:t>
            </a:r>
          </a:p>
          <a:p>
            <a:pPr marL="457200" marR="0" lvl="0" indent="-457200" algn="l" defTabSz="914400" rtl="0" eaLnBrk="1" fontAlgn="auto" latinLnBrk="0" hangingPunct="1">
              <a:lnSpc>
                <a:spcPct val="100000"/>
              </a:lnSpc>
              <a:spcBef>
                <a:spcPts val="0"/>
              </a:spcBef>
              <a:spcAft>
                <a:spcPts val="1200"/>
              </a:spcAft>
              <a:buClr>
                <a:srgbClr val="7CAF2A"/>
              </a:buClr>
              <a:buSzPct val="70000"/>
              <a:buFont typeface="Wingdings" panose="05000000000000000000" pitchFamily="2" charset="2"/>
              <a:buChar char="l"/>
              <a:tabLst/>
              <a:defRPr/>
            </a:pPr>
            <a:r>
              <a:rPr kumimoji="0" lang="en-US" altLang="en-US" sz="2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Initially granted privileges</a:t>
            </a:r>
          </a:p>
        </p:txBody>
      </p:sp>
    </p:spTree>
    <p:extLst>
      <p:ext uri="{BB962C8B-B14F-4D97-AF65-F5344CB8AC3E}">
        <p14:creationId xmlns:p14="http://schemas.microsoft.com/office/powerpoint/2010/main" val="900005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97E40E4-78DB-5930-D538-CC10E53C4C07}"/>
              </a:ext>
            </a:extLst>
          </p:cNvPr>
          <p:cNvGraphicFramePr>
            <a:graphicFrameLocks noChangeAspect="1"/>
          </p:cNvGraphicFramePr>
          <p:nvPr>
            <p:custDataLst>
              <p:tags r:id="rId1"/>
            </p:custDataLst>
            <p:extLst>
              <p:ext uri="{D42A27DB-BD31-4B8C-83A1-F6EECF244321}">
                <p14:modId xmlns:p14="http://schemas.microsoft.com/office/powerpoint/2010/main" val="3219879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A97E40E4-78DB-5930-D538-CC10E53C4C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3A49E8A-7059-4853-9AB1-EB818FD3DD19}"/>
              </a:ext>
            </a:extLst>
          </p:cNvPr>
          <p:cNvSpPr>
            <a:spLocks noGrp="1"/>
          </p:cNvSpPr>
          <p:nvPr>
            <p:ph type="title"/>
          </p:nvPr>
        </p:nvSpPr>
        <p:spPr/>
        <p:txBody>
          <a:bodyPr vert="horz"/>
          <a:lstStyle/>
          <a:p>
            <a:r>
              <a:rPr lang="en-US">
                <a:latin typeface="Segoe UI" panose="020B0502040204020203" pitchFamily="34" charset="0"/>
                <a:cs typeface="Segoe UI" panose="020B0502040204020203" pitchFamily="34" charset="0"/>
                <a:sym typeface="Segoe UI" panose="020B0502040204020203" pitchFamily="34" charset="0"/>
              </a:rPr>
              <a:t>Improvement FPPE Plan for Cause</a:t>
            </a:r>
          </a:p>
        </p:txBody>
      </p:sp>
      <p:sp>
        <p:nvSpPr>
          <p:cNvPr id="3" name="Content Placeholder 2">
            <a:extLst>
              <a:ext uri="{FF2B5EF4-FFF2-40B4-BE49-F238E27FC236}">
                <a16:creationId xmlns:a16="http://schemas.microsoft.com/office/drawing/2014/main" id="{F92AA9E7-73F1-4CCF-9F83-571D70F17C1E}"/>
              </a:ext>
            </a:extLst>
          </p:cNvPr>
          <p:cNvSpPr>
            <a:spLocks noGrp="1"/>
          </p:cNvSpPr>
          <p:nvPr>
            <p:ph idx="4294967295"/>
          </p:nvPr>
        </p:nvSpPr>
        <p:spPr>
          <a:xfrm>
            <a:off x="1714500" y="1752600"/>
            <a:ext cx="9918700" cy="4210455"/>
          </a:xfrm>
        </p:spPr>
        <p:txBody>
          <a:bodyPr/>
          <a:lstStyle/>
          <a:p>
            <a:pPr marL="0" indent="0">
              <a:buNone/>
            </a:pPr>
            <a:r>
              <a:rPr lang="en-US" sz="2400" b="1" dirty="0">
                <a:solidFill>
                  <a:schemeClr val="accent4"/>
                </a:solidFill>
                <a:latin typeface="Segoe UI" panose="020B0502040204020203" pitchFamily="34" charset="0"/>
                <a:cs typeface="Segoe UI" panose="020B0502040204020203" pitchFamily="34" charset="0"/>
                <a:sym typeface="Segoe UI" panose="020B0502040204020203" pitchFamily="34" charset="0"/>
              </a:rPr>
              <a:t>Elements of an effective improvement FPPE plan for cause:</a:t>
            </a:r>
          </a:p>
          <a:p>
            <a:pPr lvl="1" indent="-457200">
              <a:lnSpc>
                <a:spcPct val="113000"/>
              </a:lnSpc>
              <a:spcBef>
                <a:spcPts val="0"/>
              </a:spcBef>
              <a:spcAft>
                <a:spcPts val="1200"/>
              </a:spcAft>
              <a:buClr>
                <a:schemeClr val="accent4"/>
              </a:buClr>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Improvement goal and milestones</a:t>
            </a:r>
          </a:p>
          <a:p>
            <a:pPr lvl="1" indent="-457200">
              <a:lnSpc>
                <a:spcPct val="113000"/>
              </a:lnSpc>
              <a:spcBef>
                <a:spcPts val="0"/>
              </a:spcBef>
              <a:spcAft>
                <a:spcPts val="1200"/>
              </a:spcAft>
              <a:buClr>
                <a:schemeClr val="accent4"/>
              </a:buClr>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Time frames for achieving goal and milestones</a:t>
            </a:r>
          </a:p>
          <a:p>
            <a:pPr lvl="1" indent="-457200">
              <a:lnSpc>
                <a:spcPct val="113000"/>
              </a:lnSpc>
              <a:spcBef>
                <a:spcPts val="0"/>
              </a:spcBef>
              <a:spcAft>
                <a:spcPts val="1200"/>
              </a:spcAft>
              <a:buClr>
                <a:schemeClr val="accent4"/>
              </a:buClr>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Method of monitoring</a:t>
            </a:r>
          </a:p>
          <a:p>
            <a:pPr marL="914400" lvl="2" indent="-457200">
              <a:lnSpc>
                <a:spcPct val="113000"/>
              </a:lnSpc>
              <a:spcBef>
                <a:spcPts val="0"/>
              </a:spcBef>
              <a:spcAft>
                <a:spcPts val="1200"/>
              </a:spcAft>
              <a:buClr>
                <a:schemeClr val="accent4"/>
              </a:buClr>
              <a:buSzPct val="70000"/>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Specific prospective data collection</a:t>
            </a:r>
          </a:p>
          <a:p>
            <a:pPr marL="457200" lvl="2" indent="-457200">
              <a:lnSpc>
                <a:spcPct val="113000"/>
              </a:lnSpc>
              <a:spcBef>
                <a:spcPts val="0"/>
              </a:spcBef>
              <a:spcAft>
                <a:spcPts val="1200"/>
              </a:spcAft>
              <a:buClr>
                <a:schemeClr val="accent4"/>
              </a:buClr>
              <a:buSzPct val="70000"/>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Next steps (consequences) if goals are not achieved</a:t>
            </a:r>
          </a:p>
          <a:p>
            <a:pPr marL="914400" lvl="2" indent="-465138">
              <a:lnSpc>
                <a:spcPct val="113000"/>
              </a:lnSpc>
              <a:spcBef>
                <a:spcPts val="0"/>
              </a:spcBef>
              <a:spcAft>
                <a:spcPts val="1200"/>
              </a:spcAft>
              <a:buClr>
                <a:schemeClr val="accent4"/>
              </a:buClr>
              <a:buSzPct val="70000"/>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How often will you meet to discuss progress? </a:t>
            </a:r>
          </a:p>
          <a:p>
            <a:pPr marL="914400" lvl="2" indent="-465138">
              <a:lnSpc>
                <a:spcPct val="113000"/>
              </a:lnSpc>
              <a:spcBef>
                <a:spcPts val="0"/>
              </a:spcBef>
              <a:spcAft>
                <a:spcPts val="1200"/>
              </a:spcAft>
              <a:buClr>
                <a:schemeClr val="accent4"/>
              </a:buClr>
              <a:buSzPct val="70000"/>
              <a:buFont typeface="Wingdings" panose="05000000000000000000" pitchFamily="2" charset="2"/>
              <a:buChar char="l"/>
            </a:pPr>
            <a:r>
              <a:rPr lang="en-US" sz="2400" dirty="0">
                <a:latin typeface="Segoe UI" panose="020B0502040204020203" pitchFamily="34" charset="0"/>
                <a:cs typeface="Segoe UI" panose="020B0502040204020203" pitchFamily="34" charset="0"/>
                <a:sym typeface="Segoe UI" panose="020B0502040204020203" pitchFamily="34" charset="0"/>
              </a:rPr>
              <a:t>Talk with “legal” about NPDB</a:t>
            </a:r>
          </a:p>
        </p:txBody>
      </p:sp>
    </p:spTree>
    <p:extLst>
      <p:ext uri="{BB962C8B-B14F-4D97-AF65-F5344CB8AC3E}">
        <p14:creationId xmlns:p14="http://schemas.microsoft.com/office/powerpoint/2010/main" val="1854610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7E8CB84-9ABE-A9AA-B827-23951F9CE0C6}"/>
              </a:ext>
            </a:extLst>
          </p:cNvPr>
          <p:cNvGraphicFramePr>
            <a:graphicFrameLocks noChangeAspect="1"/>
          </p:cNvGraphicFramePr>
          <p:nvPr>
            <p:custDataLst>
              <p:tags r:id="rId1"/>
            </p:custDataLst>
            <p:extLst>
              <p:ext uri="{D42A27DB-BD31-4B8C-83A1-F6EECF244321}">
                <p14:modId xmlns:p14="http://schemas.microsoft.com/office/powerpoint/2010/main" val="1988918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17E8CB84-9ABE-A9AA-B827-23951F9CE0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3">
            <a:extLst>
              <a:ext uri="{FF2B5EF4-FFF2-40B4-BE49-F238E27FC236}">
                <a16:creationId xmlns:a16="http://schemas.microsoft.com/office/drawing/2014/main" id="{DED86A64-D316-40A0-8480-8C9F5D7D5E06}"/>
              </a:ext>
            </a:extLst>
          </p:cNvPr>
          <p:cNvSpPr/>
          <p:nvPr/>
        </p:nvSpPr>
        <p:spPr>
          <a:xfrm>
            <a:off x="-3" y="0"/>
            <a:ext cx="4495803"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2" name="TextBox 11">
            <a:extLst>
              <a:ext uri="{FF2B5EF4-FFF2-40B4-BE49-F238E27FC236}">
                <a16:creationId xmlns:a16="http://schemas.microsoft.com/office/drawing/2014/main" id="{B1DFF4F9-DD23-451A-BFBC-2D9984787147}"/>
              </a:ext>
            </a:extLst>
          </p:cNvPr>
          <p:cNvSpPr txBox="1"/>
          <p:nvPr/>
        </p:nvSpPr>
        <p:spPr>
          <a:xfrm>
            <a:off x="818381" y="2240010"/>
            <a:ext cx="3826190" cy="16148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Effective </a:t>
            </a:r>
            <a:br>
              <a:rPr kumimoji="0" lang="en-US" sz="4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4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Initial FPPE</a:t>
            </a:r>
            <a:endParaRPr kumimoji="0" lang="en-US" sz="44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pic>
        <p:nvPicPr>
          <p:cNvPr id="13" name="Picture 12">
            <a:extLst>
              <a:ext uri="{FF2B5EF4-FFF2-40B4-BE49-F238E27FC236}">
                <a16:creationId xmlns:a16="http://schemas.microsoft.com/office/drawing/2014/main" id="{C02C7B68-EB20-4B80-BE96-49C0CB5F3186}"/>
              </a:ext>
            </a:extLst>
          </p:cNvPr>
          <p:cNvPicPr>
            <a:picLocks noChangeAspect="1"/>
          </p:cNvPicPr>
          <p:nvPr/>
        </p:nvPicPr>
        <p:blipFill rotWithShape="1">
          <a:blip r:embed="rId6"/>
          <a:srcRect l="12425"/>
          <a:stretch/>
        </p:blipFill>
        <p:spPr>
          <a:xfrm>
            <a:off x="0" y="2210982"/>
            <a:ext cx="687886" cy="794408"/>
          </a:xfrm>
          <a:prstGeom prst="rect">
            <a:avLst/>
          </a:prstGeom>
        </p:spPr>
      </p:pic>
      <p:sp>
        <p:nvSpPr>
          <p:cNvPr id="14" name="Rectangle 13">
            <a:extLst>
              <a:ext uri="{FF2B5EF4-FFF2-40B4-BE49-F238E27FC236}">
                <a16:creationId xmlns:a16="http://schemas.microsoft.com/office/drawing/2014/main" id="{4FEEF4F4-AC25-4815-BD32-5B73588838ED}"/>
              </a:ext>
            </a:extLst>
          </p:cNvPr>
          <p:cNvSpPr/>
          <p:nvPr/>
        </p:nvSpPr>
        <p:spPr>
          <a:xfrm>
            <a:off x="4994835" y="1026222"/>
            <a:ext cx="6638365"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Timely Measurement</a:t>
            </a:r>
          </a:p>
        </p:txBody>
      </p:sp>
      <p:sp>
        <p:nvSpPr>
          <p:cNvPr id="15" name="Rectangle 14">
            <a:extLst>
              <a:ext uri="{FF2B5EF4-FFF2-40B4-BE49-F238E27FC236}">
                <a16:creationId xmlns:a16="http://schemas.microsoft.com/office/drawing/2014/main" id="{41444651-4589-40CD-A5D0-4A8014BA6D93}"/>
              </a:ext>
            </a:extLst>
          </p:cNvPr>
          <p:cNvSpPr/>
          <p:nvPr/>
        </p:nvSpPr>
        <p:spPr>
          <a:xfrm>
            <a:off x="4994835" y="2745014"/>
            <a:ext cx="6638365"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Timely Evaluation</a:t>
            </a:r>
          </a:p>
        </p:txBody>
      </p:sp>
      <p:sp>
        <p:nvSpPr>
          <p:cNvPr id="16" name="Rectangle 15">
            <a:extLst>
              <a:ext uri="{FF2B5EF4-FFF2-40B4-BE49-F238E27FC236}">
                <a16:creationId xmlns:a16="http://schemas.microsoft.com/office/drawing/2014/main" id="{B91B9159-BC11-4960-85F7-16048C6A94C7}"/>
              </a:ext>
            </a:extLst>
          </p:cNvPr>
          <p:cNvSpPr/>
          <p:nvPr/>
        </p:nvSpPr>
        <p:spPr>
          <a:xfrm>
            <a:off x="4994835" y="4519309"/>
            <a:ext cx="6638365"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Timely Follow-Through </a:t>
            </a:r>
          </a:p>
        </p:txBody>
      </p:sp>
      <p:sp>
        <p:nvSpPr>
          <p:cNvPr id="17" name="Plus Sign 16">
            <a:extLst>
              <a:ext uri="{FF2B5EF4-FFF2-40B4-BE49-F238E27FC236}">
                <a16:creationId xmlns:a16="http://schemas.microsoft.com/office/drawing/2014/main" id="{EA4248E1-3E55-4AD5-AEA7-FB6B5A1D248B}"/>
              </a:ext>
            </a:extLst>
          </p:cNvPr>
          <p:cNvSpPr/>
          <p:nvPr/>
        </p:nvSpPr>
        <p:spPr>
          <a:xfrm>
            <a:off x="7697775" y="1885119"/>
            <a:ext cx="928181" cy="859894"/>
          </a:xfrm>
          <a:prstGeom prst="mathPlus">
            <a:avLst/>
          </a:prstGeom>
          <a:solidFill>
            <a:srgbClr val="00294C"/>
          </a:solidFill>
        </p:spPr>
        <p:txBody>
          <a:bodyPr wrap="square" numCol="1" rtlCol="0" anchor="ctr">
            <a:spAutoFit/>
          </a:bodyPr>
          <a:lstStyle/>
          <a:p>
            <a:pPr marL="287338" marR="0" lvl="0" indent="-285750" algn="l" defTabSz="914400" rtl="0" eaLnBrk="1" fontAlgn="auto" latinLnBrk="0" hangingPunct="1">
              <a:lnSpc>
                <a:spcPct val="100000"/>
              </a:lnSpc>
              <a:spcBef>
                <a:spcPts val="0"/>
              </a:spcBef>
              <a:spcAft>
                <a:spcPts val="1200"/>
              </a:spcAft>
              <a:buClr>
                <a:srgbClr val="3ECCCC"/>
              </a:buClr>
              <a:buSzPct val="70000"/>
              <a:buFont typeface="Wingdings" panose="05000000000000000000" pitchFamily="2" charset="2"/>
              <a:buChar char="l"/>
              <a:tabLst/>
              <a:defRPr/>
            </a:pPr>
            <a:endParaRPr kumimoji="0" lang="en-US" sz="1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3" name="Plus Sign 2">
            <a:extLst>
              <a:ext uri="{FF2B5EF4-FFF2-40B4-BE49-F238E27FC236}">
                <a16:creationId xmlns:a16="http://schemas.microsoft.com/office/drawing/2014/main" id="{A5B9FF4A-55A6-59C6-F996-099455C10302}"/>
              </a:ext>
            </a:extLst>
          </p:cNvPr>
          <p:cNvSpPr/>
          <p:nvPr/>
        </p:nvSpPr>
        <p:spPr>
          <a:xfrm>
            <a:off x="7696202" y="3659415"/>
            <a:ext cx="928181" cy="859894"/>
          </a:xfrm>
          <a:prstGeom prst="mathPlus">
            <a:avLst/>
          </a:prstGeom>
          <a:solidFill>
            <a:srgbClr val="00294C"/>
          </a:solidFill>
        </p:spPr>
        <p:txBody>
          <a:bodyPr wrap="square" numCol="1" rtlCol="0" anchor="ctr">
            <a:spAutoFit/>
          </a:bodyPr>
          <a:lstStyle/>
          <a:p>
            <a:pPr marL="287338" marR="0" lvl="0" indent="-285750" algn="l" defTabSz="914400" rtl="0" eaLnBrk="1" fontAlgn="auto" latinLnBrk="0" hangingPunct="1">
              <a:lnSpc>
                <a:spcPct val="100000"/>
              </a:lnSpc>
              <a:spcBef>
                <a:spcPts val="0"/>
              </a:spcBef>
              <a:spcAft>
                <a:spcPts val="1200"/>
              </a:spcAft>
              <a:buClr>
                <a:srgbClr val="3ECCCC"/>
              </a:buClr>
              <a:buSzPct val="70000"/>
              <a:buFont typeface="Wingdings" panose="05000000000000000000" pitchFamily="2" charset="2"/>
              <a:buChar char="l"/>
              <a:tabLst/>
              <a:defRPr/>
            </a:pPr>
            <a:endParaRPr kumimoji="0" lang="en-US" sz="1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3374657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41A396B-6817-AD02-F52E-FEEDB1DB3911}"/>
              </a:ext>
            </a:extLst>
          </p:cNvPr>
          <p:cNvGraphicFramePr>
            <a:graphicFrameLocks noChangeAspect="1"/>
          </p:cNvGraphicFramePr>
          <p:nvPr>
            <p:custDataLst>
              <p:tags r:id="rId1"/>
            </p:custDataLst>
            <p:extLst>
              <p:ext uri="{D42A27DB-BD31-4B8C-83A1-F6EECF244321}">
                <p14:modId xmlns:p14="http://schemas.microsoft.com/office/powerpoint/2010/main" val="3252327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F41A396B-6817-AD02-F52E-FEEDB1DB39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5CB4C6C-0FA7-4E54-8C1A-76DB91B673BE}"/>
              </a:ext>
            </a:extLst>
          </p:cNvPr>
          <p:cNvSpPr>
            <a:spLocks noGrp="1"/>
          </p:cNvSpPr>
          <p:nvPr>
            <p:ph type="title"/>
          </p:nvPr>
        </p:nvSpPr>
        <p:spPr/>
        <p:txBody>
          <a:bodyPr vert="horz"/>
          <a:lstStyle/>
          <a:p>
            <a:r>
              <a:rPr lang="en-US">
                <a:latin typeface="Segoe UI" panose="020B0502040204020203" pitchFamily="34" charset="0"/>
                <a:cs typeface="Segoe UI" panose="020B0502040204020203" pitchFamily="34" charset="0"/>
                <a:sym typeface="Segoe UI" panose="020B0502040204020203" pitchFamily="34" charset="0"/>
              </a:rPr>
              <a:t>What is initial FPPE?</a:t>
            </a:r>
          </a:p>
        </p:txBody>
      </p:sp>
      <p:sp>
        <p:nvSpPr>
          <p:cNvPr id="4" name="Content Placeholder 2">
            <a:extLst>
              <a:ext uri="{FF2B5EF4-FFF2-40B4-BE49-F238E27FC236}">
                <a16:creationId xmlns:a16="http://schemas.microsoft.com/office/drawing/2014/main" id="{E6BEB6BD-01DA-435E-818B-C8EA0E32942A}"/>
              </a:ext>
            </a:extLst>
          </p:cNvPr>
          <p:cNvSpPr txBox="1">
            <a:spLocks/>
          </p:cNvSpPr>
          <p:nvPr/>
        </p:nvSpPr>
        <p:spPr>
          <a:xfrm>
            <a:off x="1714500" y="1752600"/>
            <a:ext cx="9918700" cy="430530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marR="0" lvl="0" indent="-463550" algn="l" defTabSz="914400" rtl="0" eaLnBrk="1" fontAlgn="auto" latinLnBrk="0" hangingPunct="1">
              <a:lnSpc>
                <a:spcPct val="113000"/>
              </a:lnSpc>
              <a:spcBef>
                <a:spcPts val="600"/>
              </a:spcBef>
              <a:spcAft>
                <a:spcPts val="600"/>
              </a:spcAft>
              <a:buClr>
                <a:srgbClr val="7CAF2A"/>
              </a:buClr>
              <a:buSzPct val="70000"/>
              <a:buFont typeface="Wingdings" panose="05000000000000000000" pitchFamily="2" charset="2"/>
              <a:buChar char="l"/>
              <a:tabLst/>
              <a:defRPr/>
            </a:pPr>
            <a:r>
              <a:rPr kumimoji="0" lang="en-US" alt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The organization evaluates the privilege-specific competence of a practitioner who does not have documented evidence of competently performing the requested privilege at the organization (i.e., new practitioner or established practitioner requesting new privilege)</a:t>
            </a:r>
          </a:p>
          <a:p>
            <a:pPr marL="463550" marR="0" lvl="0" indent="-463550" algn="l" defTabSz="914400" rtl="0" eaLnBrk="1" fontAlgn="auto" latinLnBrk="0" hangingPunct="1">
              <a:lnSpc>
                <a:spcPct val="113000"/>
              </a:lnSpc>
              <a:spcBef>
                <a:spcPts val="600"/>
              </a:spcBef>
              <a:spcAft>
                <a:spcPts val="600"/>
              </a:spcAft>
              <a:buClr>
                <a:srgbClr val="7CAF2A"/>
              </a:buClr>
              <a:buSzPct val="70000"/>
              <a:buFont typeface="Wingdings" panose="05000000000000000000" pitchFamily="2" charset="2"/>
              <a:buChar char="l"/>
              <a:tabLst/>
              <a:defRPr/>
            </a:pPr>
            <a:r>
              <a:rPr kumimoji="0" lang="en-US" alt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Evaluation to validate competence for any new privilege(s) exercised—“bridge the gap to OPPE”</a:t>
            </a:r>
          </a:p>
          <a:p>
            <a:pPr marL="463550" marR="0" lvl="0" indent="-463550" algn="l" defTabSz="914400" rtl="0" eaLnBrk="1" fontAlgn="auto" latinLnBrk="0" hangingPunct="1">
              <a:lnSpc>
                <a:spcPct val="113000"/>
              </a:lnSpc>
              <a:spcBef>
                <a:spcPts val="600"/>
              </a:spcBef>
              <a:spcAft>
                <a:spcPts val="600"/>
              </a:spcAft>
              <a:buClr>
                <a:srgbClr val="7CAF2A"/>
              </a:buClr>
              <a:buSzPct val="70000"/>
              <a:buFont typeface="Wingdings" panose="05000000000000000000" pitchFamily="2" charset="2"/>
              <a:buChar char="l"/>
              <a:tabLst/>
              <a:defRPr/>
            </a:pPr>
            <a:r>
              <a:rPr kumimoji="0" lang="en-US" alt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Criteria-based, objective evaluation</a:t>
            </a:r>
          </a:p>
          <a:p>
            <a:pPr marL="463550" marR="0" lvl="0" indent="-463550" algn="l" defTabSz="914400" rtl="0" eaLnBrk="1" fontAlgn="auto" latinLnBrk="0" hangingPunct="1">
              <a:lnSpc>
                <a:spcPct val="113000"/>
              </a:lnSpc>
              <a:spcBef>
                <a:spcPts val="600"/>
              </a:spcBef>
              <a:spcAft>
                <a:spcPts val="600"/>
              </a:spcAft>
              <a:buClr>
                <a:srgbClr val="7CAF2A"/>
              </a:buClr>
              <a:buSzPct val="70000"/>
              <a:buFont typeface="Wingdings" panose="05000000000000000000" pitchFamily="2" charset="2"/>
              <a:buChar char="l"/>
              <a:tabLst/>
              <a:defRPr/>
            </a:pPr>
            <a:r>
              <a:rPr kumimoji="0" lang="en-US" alt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Each organization defines methods, time frames, and quantity</a:t>
            </a:r>
          </a:p>
          <a:p>
            <a:pPr marL="463550" marR="0" lvl="0" indent="-463550" algn="l" defTabSz="914400" rtl="0" eaLnBrk="1" fontAlgn="auto" latinLnBrk="0" hangingPunct="1">
              <a:lnSpc>
                <a:spcPct val="113000"/>
              </a:lnSpc>
              <a:spcBef>
                <a:spcPts val="600"/>
              </a:spcBef>
              <a:spcAft>
                <a:spcPts val="600"/>
              </a:spcAft>
              <a:buClr>
                <a:srgbClr val="7CAF2A"/>
              </a:buClr>
              <a:buSzPct val="70000"/>
              <a:buFont typeface="Wingdings" panose="05000000000000000000" pitchFamily="2" charset="2"/>
              <a:buChar char="l"/>
              <a:tabLst/>
              <a:defRPr/>
            </a:pPr>
            <a:r>
              <a:rPr kumimoji="0" lang="en-US" alt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Confirms that the privileging process is reliable</a:t>
            </a:r>
          </a:p>
        </p:txBody>
      </p:sp>
    </p:spTree>
    <p:extLst>
      <p:ext uri="{BB962C8B-B14F-4D97-AF65-F5344CB8AC3E}">
        <p14:creationId xmlns:p14="http://schemas.microsoft.com/office/powerpoint/2010/main" val="120859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2BFA793-43CB-8250-DD63-7B4A06D8F43C}"/>
              </a:ext>
            </a:extLst>
          </p:cNvPr>
          <p:cNvGraphicFramePr>
            <a:graphicFrameLocks noChangeAspect="1"/>
          </p:cNvGraphicFramePr>
          <p:nvPr>
            <p:custDataLst>
              <p:tags r:id="rId1"/>
            </p:custDataLst>
            <p:extLst>
              <p:ext uri="{D42A27DB-BD31-4B8C-83A1-F6EECF244321}">
                <p14:modId xmlns:p14="http://schemas.microsoft.com/office/powerpoint/2010/main" val="4180555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52BFA793-43CB-8250-DD63-7B4A06D8F4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Content Placeholder 2">
            <a:extLst>
              <a:ext uri="{FF2B5EF4-FFF2-40B4-BE49-F238E27FC236}">
                <a16:creationId xmlns:a16="http://schemas.microsoft.com/office/drawing/2014/main" id="{1C01EF63-6F11-46C5-930A-97172CE88C55}"/>
              </a:ext>
            </a:extLst>
          </p:cNvPr>
          <p:cNvSpPr txBox="1">
            <a:spLocks/>
          </p:cNvSpPr>
          <p:nvPr/>
        </p:nvSpPr>
        <p:spPr>
          <a:xfrm>
            <a:off x="5444198" y="985032"/>
            <a:ext cx="6189002" cy="488793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None/>
              <a:tabLst/>
              <a:defRPr/>
            </a:pPr>
            <a:r>
              <a:rPr kumimoji="0" lang="en-US" sz="2800" b="1" i="0" u="none" strike="noStrike" kern="1200" cap="none" spc="0" normalizeH="0" baseline="0" noProof="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t>MAY INCLUDE THE USE OF: </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Chart review</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Monitoring clinical practice patterns</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Simulation</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Proctoring</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External peer review </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Discussion with other individuals involved in the patient’s care</a:t>
            </a:r>
          </a:p>
        </p:txBody>
      </p:sp>
      <p:sp>
        <p:nvSpPr>
          <p:cNvPr id="5" name="Rectangle 3">
            <a:extLst>
              <a:ext uri="{FF2B5EF4-FFF2-40B4-BE49-F238E27FC236}">
                <a16:creationId xmlns:a16="http://schemas.microsoft.com/office/drawing/2014/main" id="{AC9204BA-7497-4F94-AAAA-1E0882E9605A}"/>
              </a:ext>
            </a:extLst>
          </p:cNvPr>
          <p:cNvSpPr/>
          <p:nvPr/>
        </p:nvSpPr>
        <p:spPr>
          <a:xfrm>
            <a:off x="-2" y="0"/>
            <a:ext cx="5176913"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6" name="TextBox 5">
            <a:extLst>
              <a:ext uri="{FF2B5EF4-FFF2-40B4-BE49-F238E27FC236}">
                <a16:creationId xmlns:a16="http://schemas.microsoft.com/office/drawing/2014/main" id="{418D93FB-C6CA-4D2A-9CE6-C56572DEDE4D}"/>
              </a:ext>
            </a:extLst>
          </p:cNvPr>
          <p:cNvSpPr txBox="1"/>
          <p:nvPr/>
        </p:nvSpPr>
        <p:spPr>
          <a:xfrm>
            <a:off x="818382" y="2192371"/>
            <a:ext cx="4105309" cy="16148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Initial FPPE Requirements</a:t>
            </a:r>
            <a:endParaRPr kumimoji="0" lang="en-US" sz="4800" b="1"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pic>
        <p:nvPicPr>
          <p:cNvPr id="7" name="Picture 6">
            <a:extLst>
              <a:ext uri="{FF2B5EF4-FFF2-40B4-BE49-F238E27FC236}">
                <a16:creationId xmlns:a16="http://schemas.microsoft.com/office/drawing/2014/main" id="{EE1CADA2-F3BE-4961-BA1F-B44607D53C2F}"/>
              </a:ext>
            </a:extLst>
          </p:cNvPr>
          <p:cNvPicPr>
            <a:picLocks noChangeAspect="1"/>
          </p:cNvPicPr>
          <p:nvPr/>
        </p:nvPicPr>
        <p:blipFill rotWithShape="1">
          <a:blip r:embed="rId6"/>
          <a:srcRect l="12425"/>
          <a:stretch/>
        </p:blipFill>
        <p:spPr>
          <a:xfrm>
            <a:off x="0" y="2113935"/>
            <a:ext cx="687886" cy="794408"/>
          </a:xfrm>
          <a:prstGeom prst="rect">
            <a:avLst/>
          </a:prstGeom>
        </p:spPr>
      </p:pic>
    </p:spTree>
    <p:extLst>
      <p:ext uri="{BB962C8B-B14F-4D97-AF65-F5344CB8AC3E}">
        <p14:creationId xmlns:p14="http://schemas.microsoft.com/office/powerpoint/2010/main" val="3889267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01594FFA-A04B-0165-355E-2CAB6A5C4ECD}"/>
              </a:ext>
            </a:extLst>
          </p:cNvPr>
          <p:cNvGraphicFramePr>
            <a:graphicFrameLocks noChangeAspect="1"/>
          </p:cNvGraphicFramePr>
          <p:nvPr>
            <p:custDataLst>
              <p:tags r:id="rId1"/>
            </p:custDataLst>
            <p:extLst>
              <p:ext uri="{D42A27DB-BD31-4B8C-83A1-F6EECF244321}">
                <p14:modId xmlns:p14="http://schemas.microsoft.com/office/powerpoint/2010/main" val="3994169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2" name="think-cell data - do not delete" hidden="1">
                        <a:extLst>
                          <a:ext uri="{FF2B5EF4-FFF2-40B4-BE49-F238E27FC236}">
                            <a16:creationId xmlns:a16="http://schemas.microsoft.com/office/drawing/2014/main" id="{01594FFA-A04B-0165-355E-2CAB6A5C4E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9BE6D5-00A4-482D-A801-B2138937FC4A}"/>
              </a:ext>
            </a:extLst>
          </p:cNvPr>
          <p:cNvSpPr>
            <a:spLocks noGrp="1"/>
          </p:cNvSpPr>
          <p:nvPr>
            <p:ph type="title"/>
          </p:nvPr>
        </p:nvSpPr>
        <p:spPr/>
        <p:txBody>
          <a:bodyPr vert="horz"/>
          <a:lstStyle/>
          <a:p>
            <a:r>
              <a:rPr lang="en-US">
                <a:latin typeface="Segoe UI" panose="020B0502040204020203" pitchFamily="34" charset="0"/>
                <a:cs typeface="Segoe UI" panose="020B0502040204020203" pitchFamily="34" charset="0"/>
                <a:sym typeface="Segoe UI" panose="020B0502040204020203" pitchFamily="34" charset="0"/>
              </a:rPr>
              <a:t>Type of FPPE</a:t>
            </a:r>
          </a:p>
        </p:txBody>
      </p:sp>
      <p:grpSp>
        <p:nvGrpSpPr>
          <p:cNvPr id="5" name="Group 4">
            <a:extLst>
              <a:ext uri="{FF2B5EF4-FFF2-40B4-BE49-F238E27FC236}">
                <a16:creationId xmlns:a16="http://schemas.microsoft.com/office/drawing/2014/main" id="{40CB4A84-88C4-4DF5-AE03-B485A81EA9C5}"/>
              </a:ext>
            </a:extLst>
          </p:cNvPr>
          <p:cNvGrpSpPr/>
          <p:nvPr/>
        </p:nvGrpSpPr>
        <p:grpSpPr>
          <a:xfrm>
            <a:off x="1227364" y="2035628"/>
            <a:ext cx="9737272" cy="3167743"/>
            <a:chOff x="1714500" y="2275114"/>
            <a:chExt cx="9737272" cy="3167743"/>
          </a:xfrm>
        </p:grpSpPr>
        <p:sp>
          <p:nvSpPr>
            <p:cNvPr id="7" name="Rectangle 6">
              <a:extLst>
                <a:ext uri="{FF2B5EF4-FFF2-40B4-BE49-F238E27FC236}">
                  <a16:creationId xmlns:a16="http://schemas.microsoft.com/office/drawing/2014/main" id="{C129A18D-D561-44A3-A4E3-B0948DC597ED}"/>
                </a:ext>
              </a:extLst>
            </p:cNvPr>
            <p:cNvSpPr/>
            <p:nvPr/>
          </p:nvSpPr>
          <p:spPr>
            <a:xfrm>
              <a:off x="5009243" y="2275114"/>
              <a:ext cx="3147786" cy="3167743"/>
            </a:xfrm>
            <a:prstGeom prst="rect">
              <a:avLst/>
            </a:prstGeom>
            <a:solidFill>
              <a:schemeClr val="accent3"/>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8DDFC24B-5648-41A6-8241-CD91209265E9}"/>
                </a:ext>
              </a:extLst>
            </p:cNvPr>
            <p:cNvSpPr/>
            <p:nvPr/>
          </p:nvSpPr>
          <p:spPr>
            <a:xfrm>
              <a:off x="8303986" y="2275114"/>
              <a:ext cx="3147786" cy="3167743"/>
            </a:xfrm>
            <a:prstGeom prst="rect">
              <a:avLst/>
            </a:prstGeom>
            <a:solidFill>
              <a:schemeClr val="accent4"/>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9" name="Rectangle 18">
              <a:extLst>
                <a:ext uri="{FF2B5EF4-FFF2-40B4-BE49-F238E27FC236}">
                  <a16:creationId xmlns:a16="http://schemas.microsoft.com/office/drawing/2014/main" id="{4C5A9696-2126-47DC-BC8F-31C008206280}"/>
                </a:ext>
              </a:extLst>
            </p:cNvPr>
            <p:cNvSpPr/>
            <p:nvPr/>
          </p:nvSpPr>
          <p:spPr>
            <a:xfrm>
              <a:off x="5141867" y="3113314"/>
              <a:ext cx="2873828" cy="2155371"/>
            </a:xfrm>
            <a:prstGeom prst="rect">
              <a:avLst/>
            </a:prstGeom>
            <a:solidFill>
              <a:schemeClr val="accent3">
                <a:lumMod val="20000"/>
                <a:lumOff val="80000"/>
              </a:schemeClr>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20" name="Rectangle 19">
              <a:extLst>
                <a:ext uri="{FF2B5EF4-FFF2-40B4-BE49-F238E27FC236}">
                  <a16:creationId xmlns:a16="http://schemas.microsoft.com/office/drawing/2014/main" id="{65E3DC67-2543-43C1-86C8-5419F6E15073}"/>
                </a:ext>
              </a:extLst>
            </p:cNvPr>
            <p:cNvSpPr/>
            <p:nvPr/>
          </p:nvSpPr>
          <p:spPr>
            <a:xfrm>
              <a:off x="8440963" y="3113314"/>
              <a:ext cx="2873828" cy="2155371"/>
            </a:xfrm>
            <a:prstGeom prst="rect">
              <a:avLst/>
            </a:prstGeom>
            <a:solidFill>
              <a:schemeClr val="accent4">
                <a:lumMod val="20000"/>
                <a:lumOff val="80000"/>
              </a:schemeClr>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3" name="Rectangle 2">
              <a:extLst>
                <a:ext uri="{FF2B5EF4-FFF2-40B4-BE49-F238E27FC236}">
                  <a16:creationId xmlns:a16="http://schemas.microsoft.com/office/drawing/2014/main" id="{9112FBCF-C7F6-4B2F-B486-9F3D26B3D32B}"/>
                </a:ext>
              </a:extLst>
            </p:cNvPr>
            <p:cNvSpPr/>
            <p:nvPr/>
          </p:nvSpPr>
          <p:spPr>
            <a:xfrm>
              <a:off x="1714500" y="2275114"/>
              <a:ext cx="3147786" cy="3167743"/>
            </a:xfrm>
            <a:prstGeom prst="rect">
              <a:avLst/>
            </a:prstGeom>
            <a:solidFill>
              <a:schemeClr val="accent2"/>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8" name="Rectangle 17">
              <a:extLst>
                <a:ext uri="{FF2B5EF4-FFF2-40B4-BE49-F238E27FC236}">
                  <a16:creationId xmlns:a16="http://schemas.microsoft.com/office/drawing/2014/main" id="{5CAA0727-84CE-4370-9418-888AA54AB896}"/>
                </a:ext>
              </a:extLst>
            </p:cNvPr>
            <p:cNvSpPr/>
            <p:nvPr/>
          </p:nvSpPr>
          <p:spPr>
            <a:xfrm>
              <a:off x="1872343" y="3113314"/>
              <a:ext cx="2873828" cy="2155371"/>
            </a:xfrm>
            <a:prstGeom prst="rect">
              <a:avLst/>
            </a:prstGeom>
            <a:solidFill>
              <a:schemeClr val="accent2">
                <a:lumMod val="20000"/>
                <a:lumOff val="80000"/>
              </a:schemeClr>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2" name="TextBox 11">
              <a:extLst>
                <a:ext uri="{FF2B5EF4-FFF2-40B4-BE49-F238E27FC236}">
                  <a16:creationId xmlns:a16="http://schemas.microsoft.com/office/drawing/2014/main" id="{ABF5B0CC-FFF7-4CF4-8B29-C74812D8D523}"/>
                </a:ext>
              </a:extLst>
            </p:cNvPr>
            <p:cNvSpPr txBox="1"/>
            <p:nvPr/>
          </p:nvSpPr>
          <p:spPr bwMode="white">
            <a:xfrm>
              <a:off x="2507615" y="4022872"/>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9" name="TextBox 8">
              <a:extLst>
                <a:ext uri="{FF2B5EF4-FFF2-40B4-BE49-F238E27FC236}">
                  <a16:creationId xmlns:a16="http://schemas.microsoft.com/office/drawing/2014/main" id="{438C0904-BB22-4F8A-83D1-C542D4E319F8}"/>
                </a:ext>
              </a:extLst>
            </p:cNvPr>
            <p:cNvSpPr txBox="1"/>
            <p:nvPr/>
          </p:nvSpPr>
          <p:spPr>
            <a:xfrm>
              <a:off x="1714501" y="2333042"/>
              <a:ext cx="3147786" cy="707702"/>
            </a:xfrm>
            <a:prstGeom prst="rect">
              <a:avLst/>
            </a:prstGeom>
            <a:no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PROSPECTIVE</a:t>
              </a:r>
            </a:p>
          </p:txBody>
        </p:sp>
        <p:sp>
          <p:nvSpPr>
            <p:cNvPr id="10" name="TextBox 9">
              <a:extLst>
                <a:ext uri="{FF2B5EF4-FFF2-40B4-BE49-F238E27FC236}">
                  <a16:creationId xmlns:a16="http://schemas.microsoft.com/office/drawing/2014/main" id="{05D4BFE3-9CEE-45FC-BC8F-226725696D7F}"/>
                </a:ext>
              </a:extLst>
            </p:cNvPr>
            <p:cNvSpPr txBox="1"/>
            <p:nvPr/>
          </p:nvSpPr>
          <p:spPr>
            <a:xfrm>
              <a:off x="5004888" y="2333042"/>
              <a:ext cx="3147786" cy="707702"/>
            </a:xfrm>
            <a:prstGeom prst="rect">
              <a:avLst/>
            </a:prstGeom>
            <a:no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CONCURRENT</a:t>
              </a:r>
            </a:p>
          </p:txBody>
        </p:sp>
        <p:sp>
          <p:nvSpPr>
            <p:cNvPr id="13" name="TextBox 12">
              <a:extLst>
                <a:ext uri="{FF2B5EF4-FFF2-40B4-BE49-F238E27FC236}">
                  <a16:creationId xmlns:a16="http://schemas.microsoft.com/office/drawing/2014/main" id="{F8AD95E1-4C94-44CB-91B6-68E54947F43E}"/>
                </a:ext>
              </a:extLst>
            </p:cNvPr>
            <p:cNvSpPr txBox="1"/>
            <p:nvPr/>
          </p:nvSpPr>
          <p:spPr>
            <a:xfrm>
              <a:off x="8303984" y="2333042"/>
              <a:ext cx="3147786" cy="707702"/>
            </a:xfrm>
            <a:prstGeom prst="rect">
              <a:avLst/>
            </a:prstGeom>
            <a:no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RETROSPECTIVE</a:t>
              </a:r>
            </a:p>
          </p:txBody>
        </p:sp>
        <p:sp>
          <p:nvSpPr>
            <p:cNvPr id="15" name="TextBox 14">
              <a:extLst>
                <a:ext uri="{FF2B5EF4-FFF2-40B4-BE49-F238E27FC236}">
                  <a16:creationId xmlns:a16="http://schemas.microsoft.com/office/drawing/2014/main" id="{4DB5D549-BC0C-4232-B385-22270EC15567}"/>
                </a:ext>
              </a:extLst>
            </p:cNvPr>
            <p:cNvSpPr txBox="1"/>
            <p:nvPr/>
          </p:nvSpPr>
          <p:spPr>
            <a:xfrm>
              <a:off x="1872343" y="3436127"/>
              <a:ext cx="2873828" cy="1353588"/>
            </a:xfrm>
            <a:prstGeom prst="rect">
              <a:avLst/>
            </a:prstGeom>
            <a:noFill/>
          </p:spPr>
          <p:txBody>
            <a:bodyPr wrap="square" lIns="0" tIns="0" rIns="0" bIns="0" anchor="ctr" anchorCtr="0">
              <a:noAutofit/>
            </a:bodyPr>
            <a:lstStyle/>
            <a:p>
              <a:pPr marL="0" marR="0" lvl="0" indent="0" algn="ctr" defTabSz="914400" rtl="0" eaLnBrk="1" fontAlgn="auto" latinLnBrk="0" hangingPunct="1">
                <a:lnSpc>
                  <a:spcPct val="113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Evaluation </a:t>
              </a:r>
              <a:b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of planned </a:t>
              </a:r>
              <a:b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action(s)</a:t>
              </a:r>
            </a:p>
          </p:txBody>
        </p:sp>
        <p:sp>
          <p:nvSpPr>
            <p:cNvPr id="16" name="TextBox 15">
              <a:extLst>
                <a:ext uri="{FF2B5EF4-FFF2-40B4-BE49-F238E27FC236}">
                  <a16:creationId xmlns:a16="http://schemas.microsoft.com/office/drawing/2014/main" id="{A58EB135-3205-4CA8-B374-D50B1B7F4411}"/>
                </a:ext>
              </a:extLst>
            </p:cNvPr>
            <p:cNvSpPr txBox="1"/>
            <p:nvPr/>
          </p:nvSpPr>
          <p:spPr>
            <a:xfrm>
              <a:off x="5141867" y="3436127"/>
              <a:ext cx="2873828" cy="1353588"/>
            </a:xfrm>
            <a:prstGeom prst="rect">
              <a:avLst/>
            </a:prstGeom>
            <a:noFill/>
          </p:spPr>
          <p:txBody>
            <a:bodyPr wrap="square" lIns="0" tIns="0" rIns="0" bIns="0" anchor="ctr" anchorCtr="0">
              <a:noAutofit/>
            </a:bodyPr>
            <a:lstStyle/>
            <a:p>
              <a:pPr marL="0" marR="0" lvl="0" indent="0" algn="ctr" defTabSz="914400" rtl="0" eaLnBrk="1" fontAlgn="auto" latinLnBrk="0" hangingPunct="1">
                <a:lnSpc>
                  <a:spcPct val="113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Direct </a:t>
              </a:r>
              <a:b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observation </a:t>
              </a:r>
              <a:b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in real time</a:t>
              </a:r>
            </a:p>
          </p:txBody>
        </p:sp>
        <p:sp>
          <p:nvSpPr>
            <p:cNvPr id="17" name="TextBox 16">
              <a:extLst>
                <a:ext uri="{FF2B5EF4-FFF2-40B4-BE49-F238E27FC236}">
                  <a16:creationId xmlns:a16="http://schemas.microsoft.com/office/drawing/2014/main" id="{A3810FBE-E8FE-4692-B83E-5E2A3E389235}"/>
                </a:ext>
              </a:extLst>
            </p:cNvPr>
            <p:cNvSpPr txBox="1"/>
            <p:nvPr/>
          </p:nvSpPr>
          <p:spPr>
            <a:xfrm>
              <a:off x="8440963" y="3436127"/>
              <a:ext cx="2873828" cy="1353588"/>
            </a:xfrm>
            <a:prstGeom prst="rect">
              <a:avLst/>
            </a:prstGeom>
            <a:noFill/>
          </p:spPr>
          <p:txBody>
            <a:bodyPr wrap="square" lIns="0" tIns="0" rIns="0" bIns="0" anchor="ctr" anchorCtr="0">
              <a:noAutofit/>
            </a:bodyPr>
            <a:lstStyle/>
            <a:p>
              <a:pPr marL="0" marR="0" lvl="0" indent="0" algn="ctr" defTabSz="914400" rtl="0" eaLnBrk="1" fontAlgn="auto" latinLnBrk="0" hangingPunct="1">
                <a:lnSpc>
                  <a:spcPct val="113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Case reviews </a:t>
              </a:r>
              <a:b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for processes </a:t>
              </a:r>
              <a:b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or outcomes</a:t>
              </a:r>
            </a:p>
          </p:txBody>
        </p:sp>
      </p:grpSp>
    </p:spTree>
    <p:extLst>
      <p:ext uri="{BB962C8B-B14F-4D97-AF65-F5344CB8AC3E}">
        <p14:creationId xmlns:p14="http://schemas.microsoft.com/office/powerpoint/2010/main" val="3088749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288CBED-F65B-F02D-B24B-3F0DD538C436}"/>
              </a:ext>
            </a:extLst>
          </p:cNvPr>
          <p:cNvGraphicFramePr>
            <a:graphicFrameLocks noChangeAspect="1"/>
          </p:cNvGraphicFramePr>
          <p:nvPr>
            <p:custDataLst>
              <p:tags r:id="rId1"/>
            </p:custDataLst>
            <p:extLst>
              <p:ext uri="{D42A27DB-BD31-4B8C-83A1-F6EECF244321}">
                <p14:modId xmlns:p14="http://schemas.microsoft.com/office/powerpoint/2010/main" val="3585569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3288CBED-F65B-F02D-B24B-3F0DD538C4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F056956-4F56-45D5-8519-809FFC28FBD2}"/>
              </a:ext>
            </a:extLst>
          </p:cNvPr>
          <p:cNvSpPr txBox="1"/>
          <p:nvPr/>
        </p:nvSpPr>
        <p:spPr bwMode="white">
          <a:xfrm>
            <a:off x="9327515" y="3106023"/>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6" name="TextBox 5">
            <a:extLst>
              <a:ext uri="{FF2B5EF4-FFF2-40B4-BE49-F238E27FC236}">
                <a16:creationId xmlns:a16="http://schemas.microsoft.com/office/drawing/2014/main" id="{8612C01A-7D44-471E-B022-EB8C52D7C2F2}"/>
              </a:ext>
            </a:extLst>
          </p:cNvPr>
          <p:cNvSpPr txBox="1"/>
          <p:nvPr/>
        </p:nvSpPr>
        <p:spPr bwMode="white">
          <a:xfrm>
            <a:off x="5010150" y="3574018"/>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 name="Content Placeholder 2">
            <a:extLst>
              <a:ext uri="{FF2B5EF4-FFF2-40B4-BE49-F238E27FC236}">
                <a16:creationId xmlns:a16="http://schemas.microsoft.com/office/drawing/2014/main" id="{4A2A767A-5613-411F-8582-6741FA5536C1}"/>
              </a:ext>
            </a:extLst>
          </p:cNvPr>
          <p:cNvSpPr txBox="1">
            <a:spLocks/>
          </p:cNvSpPr>
          <p:nvPr/>
        </p:nvSpPr>
        <p:spPr>
          <a:xfrm>
            <a:off x="6055808" y="993915"/>
            <a:ext cx="5556738" cy="4870171"/>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Purpose</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Medical staff oversight</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Ethical positions of the medical staff*</a:t>
            </a:r>
          </a:p>
          <a:p>
            <a:pPr marL="460375" marR="0" lvl="1"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Scope of proctoring program*</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Responsibilities</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Methods</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Procedure</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rPr>
              <a:t>Reporting: Results and recommendations</a:t>
            </a:r>
          </a:p>
        </p:txBody>
      </p:sp>
      <p:sp>
        <p:nvSpPr>
          <p:cNvPr id="9" name="Rectangle 3">
            <a:extLst>
              <a:ext uri="{FF2B5EF4-FFF2-40B4-BE49-F238E27FC236}">
                <a16:creationId xmlns:a16="http://schemas.microsoft.com/office/drawing/2014/main" id="{4AFB5CA2-EAA5-4F53-85E0-196AFE89FFE2}"/>
              </a:ext>
            </a:extLst>
          </p:cNvPr>
          <p:cNvSpPr/>
          <p:nvPr/>
        </p:nvSpPr>
        <p:spPr>
          <a:xfrm>
            <a:off x="-2" y="0"/>
            <a:ext cx="5597641"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0" name="TextBox 9">
            <a:extLst>
              <a:ext uri="{FF2B5EF4-FFF2-40B4-BE49-F238E27FC236}">
                <a16:creationId xmlns:a16="http://schemas.microsoft.com/office/drawing/2014/main" id="{355DD339-1DAD-45AE-BF4E-CEEEDF1B6157}"/>
              </a:ext>
            </a:extLst>
          </p:cNvPr>
          <p:cNvSpPr txBox="1"/>
          <p:nvPr/>
        </p:nvSpPr>
        <p:spPr>
          <a:xfrm>
            <a:off x="818382" y="1431642"/>
            <a:ext cx="4779257" cy="240520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Components </a:t>
            </a:r>
            <a:b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of an Effective Initial FPPE Policy</a:t>
            </a:r>
            <a:endParaRPr kumimoji="0" lang="en-US" sz="4800" b="1"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pic>
        <p:nvPicPr>
          <p:cNvPr id="11" name="Picture 10">
            <a:extLst>
              <a:ext uri="{FF2B5EF4-FFF2-40B4-BE49-F238E27FC236}">
                <a16:creationId xmlns:a16="http://schemas.microsoft.com/office/drawing/2014/main" id="{04D66E7B-92DA-49BB-A1C3-A861C57D773E}"/>
              </a:ext>
            </a:extLst>
          </p:cNvPr>
          <p:cNvPicPr>
            <a:picLocks noChangeAspect="1"/>
          </p:cNvPicPr>
          <p:nvPr/>
        </p:nvPicPr>
        <p:blipFill rotWithShape="1">
          <a:blip r:embed="rId6"/>
          <a:srcRect l="12425"/>
          <a:stretch/>
        </p:blipFill>
        <p:spPr>
          <a:xfrm>
            <a:off x="0" y="1353206"/>
            <a:ext cx="687886" cy="794408"/>
          </a:xfrm>
          <a:prstGeom prst="rect">
            <a:avLst/>
          </a:prstGeom>
        </p:spPr>
      </p:pic>
    </p:spTree>
    <p:extLst>
      <p:ext uri="{BB962C8B-B14F-4D97-AF65-F5344CB8AC3E}">
        <p14:creationId xmlns:p14="http://schemas.microsoft.com/office/powerpoint/2010/main" val="1574288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11C7462-03B6-B348-4151-79EEDD035D43}"/>
              </a:ext>
            </a:extLst>
          </p:cNvPr>
          <p:cNvGraphicFramePr>
            <a:graphicFrameLocks noChangeAspect="1"/>
          </p:cNvGraphicFramePr>
          <p:nvPr>
            <p:custDataLst>
              <p:tags r:id="rId1"/>
            </p:custDataLst>
            <p:extLst>
              <p:ext uri="{D42A27DB-BD31-4B8C-83A1-F6EECF244321}">
                <p14:modId xmlns:p14="http://schemas.microsoft.com/office/powerpoint/2010/main" val="4139973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D11C7462-03B6-B348-4151-79EEDD035D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EF15D0C-0FA7-428A-A084-389F18F00990}"/>
              </a:ext>
            </a:extLst>
          </p:cNvPr>
          <p:cNvSpPr txBox="1"/>
          <p:nvPr/>
        </p:nvSpPr>
        <p:spPr bwMode="white">
          <a:xfrm>
            <a:off x="9327515" y="3106023"/>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5" name="TextBox 4">
            <a:extLst>
              <a:ext uri="{FF2B5EF4-FFF2-40B4-BE49-F238E27FC236}">
                <a16:creationId xmlns:a16="http://schemas.microsoft.com/office/drawing/2014/main" id="{13F392ED-4B04-4C62-ABB2-95ECAF56FD04}"/>
              </a:ext>
            </a:extLst>
          </p:cNvPr>
          <p:cNvSpPr txBox="1"/>
          <p:nvPr/>
        </p:nvSpPr>
        <p:spPr bwMode="white">
          <a:xfrm>
            <a:off x="5010150" y="3574018"/>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6" name="Content Placeholder 2">
            <a:extLst>
              <a:ext uri="{FF2B5EF4-FFF2-40B4-BE49-F238E27FC236}">
                <a16:creationId xmlns:a16="http://schemas.microsoft.com/office/drawing/2014/main" id="{F5BD26D7-D6AD-405C-883A-68A728EAFC4D}"/>
              </a:ext>
            </a:extLst>
          </p:cNvPr>
          <p:cNvSpPr txBox="1">
            <a:spLocks/>
          </p:cNvSpPr>
          <p:nvPr/>
        </p:nvSpPr>
        <p:spPr>
          <a:xfrm>
            <a:off x="4822093" y="1493736"/>
            <a:ext cx="6615166" cy="38705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None/>
              <a:tabLst/>
              <a:defRPr/>
            </a:pPr>
            <a:r>
              <a:rPr kumimoji="0" lang="en-US" sz="28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Include ethical positions of the medical staff related to</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Conflicts of interest</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Disclosure to patients (consent issues)</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Intervention by the proctor</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Indemnification for proctors</a:t>
            </a:r>
          </a:p>
        </p:txBody>
      </p:sp>
      <p:sp>
        <p:nvSpPr>
          <p:cNvPr id="7" name="Rectangle 3">
            <a:extLst>
              <a:ext uri="{FF2B5EF4-FFF2-40B4-BE49-F238E27FC236}">
                <a16:creationId xmlns:a16="http://schemas.microsoft.com/office/drawing/2014/main" id="{5ECA4FD2-9C37-46D0-8181-6A64B8F9B07F}"/>
              </a:ext>
            </a:extLst>
          </p:cNvPr>
          <p:cNvSpPr/>
          <p:nvPr/>
        </p:nvSpPr>
        <p:spPr>
          <a:xfrm>
            <a:off x="-2" y="0"/>
            <a:ext cx="4571205"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 name="TextBox 7">
            <a:extLst>
              <a:ext uri="{FF2B5EF4-FFF2-40B4-BE49-F238E27FC236}">
                <a16:creationId xmlns:a16="http://schemas.microsoft.com/office/drawing/2014/main" id="{62383908-B167-4B09-9ABA-C9C4E10BA569}"/>
              </a:ext>
            </a:extLst>
          </p:cNvPr>
          <p:cNvSpPr txBox="1"/>
          <p:nvPr/>
        </p:nvSpPr>
        <p:spPr>
          <a:xfrm>
            <a:off x="818382" y="1781175"/>
            <a:ext cx="4105309" cy="28662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t>POLICY: </a:t>
            </a:r>
            <a:br>
              <a:rPr kumimoji="0" lang="en-US" sz="2400" b="0" i="0" u="none" strike="noStrike" kern="1200" cap="none" spc="0" normalizeH="0" baseline="0" noProof="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Medical </a:t>
            </a:r>
            <a:b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Staff Ethical Positions</a:t>
            </a:r>
            <a:endParaRPr kumimoji="0" lang="en-US" sz="4800" b="1"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pic>
        <p:nvPicPr>
          <p:cNvPr id="9" name="Picture 8">
            <a:extLst>
              <a:ext uri="{FF2B5EF4-FFF2-40B4-BE49-F238E27FC236}">
                <a16:creationId xmlns:a16="http://schemas.microsoft.com/office/drawing/2014/main" id="{B9F33A7F-85EA-4C64-8473-3D3EF8611FD1}"/>
              </a:ext>
            </a:extLst>
          </p:cNvPr>
          <p:cNvPicPr>
            <a:picLocks noChangeAspect="1"/>
          </p:cNvPicPr>
          <p:nvPr/>
        </p:nvPicPr>
        <p:blipFill rotWithShape="1">
          <a:blip r:embed="rId6"/>
          <a:srcRect l="12425"/>
          <a:stretch/>
        </p:blipFill>
        <p:spPr>
          <a:xfrm>
            <a:off x="0" y="1702739"/>
            <a:ext cx="687886" cy="794408"/>
          </a:xfrm>
          <a:prstGeom prst="rect">
            <a:avLst/>
          </a:prstGeom>
        </p:spPr>
      </p:pic>
    </p:spTree>
    <p:extLst>
      <p:ext uri="{BB962C8B-B14F-4D97-AF65-F5344CB8AC3E}">
        <p14:creationId xmlns:p14="http://schemas.microsoft.com/office/powerpoint/2010/main" val="1725069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316A3EA-875D-73AC-C0CC-1E80EF90C5B4}"/>
              </a:ext>
            </a:extLst>
          </p:cNvPr>
          <p:cNvGraphicFramePr>
            <a:graphicFrameLocks noChangeAspect="1"/>
          </p:cNvGraphicFramePr>
          <p:nvPr>
            <p:custDataLst>
              <p:tags r:id="rId1"/>
            </p:custDataLst>
            <p:extLst>
              <p:ext uri="{D42A27DB-BD31-4B8C-83A1-F6EECF244321}">
                <p14:modId xmlns:p14="http://schemas.microsoft.com/office/powerpoint/2010/main" val="942779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5316A3EA-875D-73AC-C0CC-1E80EF90C5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2ED60F5E-8444-4405-9E87-4E0A653F4E3C}"/>
              </a:ext>
            </a:extLst>
          </p:cNvPr>
          <p:cNvSpPr txBox="1"/>
          <p:nvPr/>
        </p:nvSpPr>
        <p:spPr bwMode="white">
          <a:xfrm>
            <a:off x="9327515" y="3106023"/>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3" name="TextBox 12">
            <a:extLst>
              <a:ext uri="{FF2B5EF4-FFF2-40B4-BE49-F238E27FC236}">
                <a16:creationId xmlns:a16="http://schemas.microsoft.com/office/drawing/2014/main" id="{9B9D1BB9-AF47-4782-B91B-21F1CC4DF6D1}"/>
              </a:ext>
            </a:extLst>
          </p:cNvPr>
          <p:cNvSpPr txBox="1"/>
          <p:nvPr/>
        </p:nvSpPr>
        <p:spPr bwMode="white">
          <a:xfrm>
            <a:off x="5010150" y="3574018"/>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4" name="Content Placeholder 2">
            <a:extLst>
              <a:ext uri="{FF2B5EF4-FFF2-40B4-BE49-F238E27FC236}">
                <a16:creationId xmlns:a16="http://schemas.microsoft.com/office/drawing/2014/main" id="{31E32E49-C072-47A9-9660-321547420B47}"/>
              </a:ext>
            </a:extLst>
          </p:cNvPr>
          <p:cNvSpPr txBox="1">
            <a:spLocks/>
          </p:cNvSpPr>
          <p:nvPr/>
        </p:nvSpPr>
        <p:spPr>
          <a:xfrm>
            <a:off x="5444198" y="1971912"/>
            <a:ext cx="5556738" cy="291417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None/>
              <a:tabLst/>
              <a:defRPr/>
            </a:pPr>
            <a:r>
              <a:rPr kumimoji="0" lang="en-US" sz="3200" b="1"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Role of technology</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3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Teleproctoring</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3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Recording</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3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Simulation</a:t>
            </a:r>
          </a:p>
        </p:txBody>
      </p:sp>
      <p:sp>
        <p:nvSpPr>
          <p:cNvPr id="15" name="Rectangle 3">
            <a:extLst>
              <a:ext uri="{FF2B5EF4-FFF2-40B4-BE49-F238E27FC236}">
                <a16:creationId xmlns:a16="http://schemas.microsoft.com/office/drawing/2014/main" id="{F0DB73F4-1225-4F96-AD2B-59441AC0C22F}"/>
              </a:ext>
            </a:extLst>
          </p:cNvPr>
          <p:cNvSpPr/>
          <p:nvPr/>
        </p:nvSpPr>
        <p:spPr>
          <a:xfrm>
            <a:off x="-2" y="0"/>
            <a:ext cx="5176913"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 name="TextBox 7">
            <a:extLst>
              <a:ext uri="{FF2B5EF4-FFF2-40B4-BE49-F238E27FC236}">
                <a16:creationId xmlns:a16="http://schemas.microsoft.com/office/drawing/2014/main" id="{A8A294D6-34C8-4FBD-BE54-F9C367AC7FD3}"/>
              </a:ext>
            </a:extLst>
          </p:cNvPr>
          <p:cNvSpPr txBox="1"/>
          <p:nvPr/>
        </p:nvSpPr>
        <p:spPr>
          <a:xfrm>
            <a:off x="818382" y="1781175"/>
            <a:ext cx="4105309" cy="28662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t>POLICY: </a:t>
            </a:r>
            <a:br>
              <a:rPr kumimoji="0" lang="en-US" sz="2400" b="0" i="0" u="none" strike="noStrike" kern="1200" cap="none" spc="0" normalizeH="0" baseline="0" noProof="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b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Scope of Proctoring Program</a:t>
            </a:r>
            <a:endParaRPr kumimoji="0" lang="en-US" sz="4800" b="1"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pic>
        <p:nvPicPr>
          <p:cNvPr id="9" name="Picture 8">
            <a:extLst>
              <a:ext uri="{FF2B5EF4-FFF2-40B4-BE49-F238E27FC236}">
                <a16:creationId xmlns:a16="http://schemas.microsoft.com/office/drawing/2014/main" id="{8C31EF83-1EF4-4AB8-8B80-C56D20A26AE9}"/>
              </a:ext>
            </a:extLst>
          </p:cNvPr>
          <p:cNvPicPr>
            <a:picLocks noChangeAspect="1"/>
          </p:cNvPicPr>
          <p:nvPr/>
        </p:nvPicPr>
        <p:blipFill rotWithShape="1">
          <a:blip r:embed="rId6"/>
          <a:srcRect l="12425"/>
          <a:stretch/>
        </p:blipFill>
        <p:spPr>
          <a:xfrm>
            <a:off x="0" y="1702739"/>
            <a:ext cx="687886" cy="794408"/>
          </a:xfrm>
          <a:prstGeom prst="rect">
            <a:avLst/>
          </a:prstGeom>
        </p:spPr>
      </p:pic>
    </p:spTree>
    <p:extLst>
      <p:ext uri="{BB962C8B-B14F-4D97-AF65-F5344CB8AC3E}">
        <p14:creationId xmlns:p14="http://schemas.microsoft.com/office/powerpoint/2010/main" val="95434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C7647-BCA9-04E2-3808-156F8754EB2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7FF392B-A20C-4D10-D96A-3E9846636B27}"/>
              </a:ext>
            </a:extLst>
          </p:cNvPr>
          <p:cNvGraphicFramePr>
            <a:graphicFrameLocks noChangeAspect="1"/>
          </p:cNvGraphicFramePr>
          <p:nvPr>
            <p:custDataLst>
              <p:tags r:id="rId1"/>
            </p:custDataLst>
            <p:extLst>
              <p:ext uri="{D42A27DB-BD31-4B8C-83A1-F6EECF244321}">
                <p14:modId xmlns:p14="http://schemas.microsoft.com/office/powerpoint/2010/main" val="3738079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think-cell data - do not delete" hidden="1">
                        <a:extLst>
                          <a:ext uri="{FF2B5EF4-FFF2-40B4-BE49-F238E27FC236}">
                            <a16:creationId xmlns:a16="http://schemas.microsoft.com/office/drawing/2014/main" id="{C7FF392B-A20C-4D10-D96A-3E9846636B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itle 22">
            <a:extLst>
              <a:ext uri="{FF2B5EF4-FFF2-40B4-BE49-F238E27FC236}">
                <a16:creationId xmlns:a16="http://schemas.microsoft.com/office/drawing/2014/main" id="{8ABC12B6-68D3-A050-0EA4-E1D00D319394}"/>
              </a:ext>
            </a:extLst>
          </p:cNvPr>
          <p:cNvSpPr>
            <a:spLocks noGrp="1"/>
          </p:cNvSpPr>
          <p:nvPr>
            <p:ph type="title"/>
          </p:nvPr>
        </p:nvSpPr>
        <p:spPr>
          <a:xfrm>
            <a:off x="832104" y="1650108"/>
            <a:ext cx="9017749" cy="1439456"/>
          </a:xfrm>
        </p:spPr>
        <p:txBody>
          <a:bodyPr vert="horz"/>
          <a:lstStyle/>
          <a:p>
            <a:pPr>
              <a:lnSpc>
                <a:spcPct val="90000"/>
              </a:lnSpc>
            </a:pPr>
            <a:r>
              <a:rPr lang="en-US" dirty="0">
                <a:latin typeface="Segoe UI" panose="020B0502040204020203" pitchFamily="34" charset="0"/>
                <a:cs typeface="Segoe UI" panose="020B0502040204020203" pitchFamily="34" charset="0"/>
                <a:sym typeface="Segoe UI" panose="020B0502040204020203" pitchFamily="34" charset="0"/>
              </a:rPr>
              <a:t>What does the board know about the quality of medical care? </a:t>
            </a:r>
          </a:p>
        </p:txBody>
      </p:sp>
      <p:sp>
        <p:nvSpPr>
          <p:cNvPr id="11" name="Content Placeholder 3">
            <a:extLst>
              <a:ext uri="{FF2B5EF4-FFF2-40B4-BE49-F238E27FC236}">
                <a16:creationId xmlns:a16="http://schemas.microsoft.com/office/drawing/2014/main" id="{71912108-DB04-40FA-5540-B72082914F63}"/>
              </a:ext>
            </a:extLst>
          </p:cNvPr>
          <p:cNvSpPr txBox="1">
            <a:spLocks/>
          </p:cNvSpPr>
          <p:nvPr/>
        </p:nvSpPr>
        <p:spPr>
          <a:xfrm>
            <a:off x="4648928" y="3768436"/>
            <a:ext cx="5908235" cy="1060605"/>
          </a:xfrm>
          <a:prstGeom prst="rect">
            <a:avLst/>
          </a:prstGeom>
        </p:spPr>
        <p:txBody>
          <a:bodyPr lIns="91440" tIns="45720" rIns="91440" bIns="45720" anchor="t"/>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000" i="1" dirty="0">
                <a:solidFill>
                  <a:schemeClr val="bg1"/>
                </a:solidFill>
                <a:latin typeface="Segoe UI" panose="020B0502040204020203" pitchFamily="34" charset="0"/>
                <a:ea typeface="+mn-lt"/>
                <a:cs typeface="Segoe UI" panose="020B0502040204020203" pitchFamily="34" charset="0"/>
                <a:sym typeface="Segoe UI" panose="020B0502040204020203" pitchFamily="34" charset="0"/>
              </a:rPr>
              <a:t>So, the board assigns responsibility for monitoring and improving the quality of care to the medical staff and management</a:t>
            </a:r>
          </a:p>
        </p:txBody>
      </p:sp>
      <p:sp>
        <p:nvSpPr>
          <p:cNvPr id="17" name="Rectangle 16">
            <a:extLst>
              <a:ext uri="{FF2B5EF4-FFF2-40B4-BE49-F238E27FC236}">
                <a16:creationId xmlns:a16="http://schemas.microsoft.com/office/drawing/2014/main" id="{3F933DDC-C1B7-A83D-1233-DA1640AD051F}"/>
              </a:ext>
            </a:extLst>
          </p:cNvPr>
          <p:cNvSpPr/>
          <p:nvPr/>
        </p:nvSpPr>
        <p:spPr>
          <a:xfrm>
            <a:off x="990600" y="3768437"/>
            <a:ext cx="3240506" cy="732624"/>
          </a:xfrm>
          <a:prstGeom prst="rect">
            <a:avLst/>
          </a:prstGeom>
          <a:noFill/>
          <a:ln>
            <a:solidFill>
              <a:srgbClr val="7CAF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panose="020B0502040204020203" pitchFamily="34" charset="0"/>
                <a:cs typeface="Segoe UI" panose="020B0502040204020203" pitchFamily="34" charset="0"/>
                <a:sym typeface="Segoe UI" panose="020B0502040204020203" pitchFamily="34" charset="0"/>
              </a:rPr>
              <a:t>Not a lot</a:t>
            </a:r>
          </a:p>
        </p:txBody>
      </p:sp>
    </p:spTree>
    <p:extLst>
      <p:ext uri="{BB962C8B-B14F-4D97-AF65-F5344CB8AC3E}">
        <p14:creationId xmlns:p14="http://schemas.microsoft.com/office/powerpoint/2010/main" val="381183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C6AE7A2C-A169-367C-DBD3-954598BFD806}"/>
              </a:ext>
            </a:extLst>
          </p:cNvPr>
          <p:cNvGraphicFramePr>
            <a:graphicFrameLocks noChangeAspect="1"/>
          </p:cNvGraphicFramePr>
          <p:nvPr>
            <p:custDataLst>
              <p:tags r:id="rId1"/>
            </p:custDataLst>
            <p:extLst>
              <p:ext uri="{D42A27DB-BD31-4B8C-83A1-F6EECF244321}">
                <p14:modId xmlns:p14="http://schemas.microsoft.com/office/powerpoint/2010/main" val="2046864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0" name="think-cell data - do not delete" hidden="1">
                        <a:extLst>
                          <a:ext uri="{FF2B5EF4-FFF2-40B4-BE49-F238E27FC236}">
                            <a16:creationId xmlns:a16="http://schemas.microsoft.com/office/drawing/2014/main" id="{C6AE7A2C-A169-367C-DBD3-954598BFD8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85D3A86-1270-46B5-9F1E-249DEF51ED38}"/>
              </a:ext>
            </a:extLst>
          </p:cNvPr>
          <p:cNvSpPr>
            <a:spLocks noGrp="1"/>
          </p:cNvSpPr>
          <p:nvPr>
            <p:ph type="title"/>
          </p:nvPr>
        </p:nvSpPr>
        <p:spPr>
          <a:xfrm>
            <a:off x="1663337" y="0"/>
            <a:ext cx="10249989" cy="1143000"/>
          </a:xfrm>
        </p:spPr>
        <p:txBody>
          <a:bodyPr vert="horz"/>
          <a:lstStyle/>
          <a:p>
            <a:r>
              <a:rPr lang="en-US">
                <a:latin typeface="Segoe UI" panose="020B0502040204020203" pitchFamily="34" charset="0"/>
                <a:cs typeface="Segoe UI" panose="020B0502040204020203" pitchFamily="34" charset="0"/>
                <a:sym typeface="Segoe UI" panose="020B0502040204020203" pitchFamily="34" charset="0"/>
              </a:rPr>
              <a:t>Does one size fit all?</a:t>
            </a:r>
          </a:p>
        </p:txBody>
      </p:sp>
      <p:sp>
        <p:nvSpPr>
          <p:cNvPr id="7" name="Rectangle 6">
            <a:extLst>
              <a:ext uri="{FF2B5EF4-FFF2-40B4-BE49-F238E27FC236}">
                <a16:creationId xmlns:a16="http://schemas.microsoft.com/office/drawing/2014/main" id="{5C2788AB-B476-4EF2-B54E-F2FA425CD44E}"/>
              </a:ext>
            </a:extLst>
          </p:cNvPr>
          <p:cNvSpPr/>
          <p:nvPr/>
        </p:nvSpPr>
        <p:spPr>
          <a:xfrm>
            <a:off x="2704373" y="4562762"/>
            <a:ext cx="618115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a:ln>
                  <a:noFill/>
                </a:ln>
                <a:solidFill>
                  <a:srgbClr val="F45B42"/>
                </a:solidFill>
                <a:effectLst/>
                <a:uLnTx/>
                <a:uFillTx/>
                <a:latin typeface="Segoe UI" panose="020B0502040204020203" pitchFamily="34" charset="0"/>
                <a:cs typeface="Segoe UI" panose="020B0502040204020203" pitchFamily="34" charset="0"/>
                <a:sym typeface="Segoe UI" panose="020B0502040204020203" pitchFamily="34" charset="0"/>
              </a:rPr>
              <a:t>ABSOLUTELY NOT!</a:t>
            </a:r>
          </a:p>
        </p:txBody>
      </p:sp>
      <p:sp>
        <p:nvSpPr>
          <p:cNvPr id="9" name="Freeform 96">
            <a:extLst>
              <a:ext uri="{FF2B5EF4-FFF2-40B4-BE49-F238E27FC236}">
                <a16:creationId xmlns:a16="http://schemas.microsoft.com/office/drawing/2014/main" id="{995D5744-49E5-4D14-B9F1-51C2B7A7A7AC}"/>
              </a:ext>
            </a:extLst>
          </p:cNvPr>
          <p:cNvSpPr>
            <a:spLocks noEditPoints="1"/>
          </p:cNvSpPr>
          <p:nvPr/>
        </p:nvSpPr>
        <p:spPr bwMode="auto">
          <a:xfrm>
            <a:off x="4801568" y="2086708"/>
            <a:ext cx="1986763" cy="2039483"/>
          </a:xfrm>
          <a:custGeom>
            <a:avLst/>
            <a:gdLst>
              <a:gd name="T0" fmla="*/ 367 w 520"/>
              <a:gd name="T1" fmla="*/ 515 h 515"/>
              <a:gd name="T2" fmla="*/ 520 w 520"/>
              <a:gd name="T3" fmla="*/ 365 h 515"/>
              <a:gd name="T4" fmla="*/ 520 w 520"/>
              <a:gd name="T5" fmla="*/ 152 h 515"/>
              <a:gd name="T6" fmla="*/ 367 w 520"/>
              <a:gd name="T7" fmla="*/ 0 h 515"/>
              <a:gd name="T8" fmla="*/ 153 w 520"/>
              <a:gd name="T9" fmla="*/ 0 h 515"/>
              <a:gd name="T10" fmla="*/ 0 w 520"/>
              <a:gd name="T11" fmla="*/ 152 h 515"/>
              <a:gd name="T12" fmla="*/ 0 w 520"/>
              <a:gd name="T13" fmla="*/ 365 h 515"/>
              <a:gd name="T14" fmla="*/ 153 w 520"/>
              <a:gd name="T15" fmla="*/ 515 h 515"/>
              <a:gd name="T16" fmla="*/ 367 w 520"/>
              <a:gd name="T17" fmla="*/ 515 h 515"/>
              <a:gd name="T18" fmla="*/ 50 w 520"/>
              <a:gd name="T19" fmla="*/ 172 h 515"/>
              <a:gd name="T20" fmla="*/ 173 w 520"/>
              <a:gd name="T21" fmla="*/ 48 h 515"/>
              <a:gd name="T22" fmla="*/ 347 w 520"/>
              <a:gd name="T23" fmla="*/ 48 h 515"/>
              <a:gd name="T24" fmla="*/ 472 w 520"/>
              <a:gd name="T25" fmla="*/ 172 h 515"/>
              <a:gd name="T26" fmla="*/ 472 w 520"/>
              <a:gd name="T27" fmla="*/ 345 h 515"/>
              <a:gd name="T28" fmla="*/ 347 w 520"/>
              <a:gd name="T29" fmla="*/ 467 h 515"/>
              <a:gd name="T30" fmla="*/ 173 w 520"/>
              <a:gd name="T31" fmla="*/ 467 h 515"/>
              <a:gd name="T32" fmla="*/ 50 w 520"/>
              <a:gd name="T33" fmla="*/ 345 h 515"/>
              <a:gd name="T34" fmla="*/ 50 w 520"/>
              <a:gd name="T35" fmla="*/ 172 h 515"/>
              <a:gd name="T36" fmla="*/ 124 w 520"/>
              <a:gd name="T37" fmla="*/ 341 h 515"/>
              <a:gd name="T38" fmla="*/ 209 w 520"/>
              <a:gd name="T39" fmla="*/ 258 h 515"/>
              <a:gd name="T40" fmla="*/ 124 w 520"/>
              <a:gd name="T41" fmla="*/ 176 h 515"/>
              <a:gd name="T42" fmla="*/ 177 w 520"/>
              <a:gd name="T43" fmla="*/ 124 h 515"/>
              <a:gd name="T44" fmla="*/ 261 w 520"/>
              <a:gd name="T45" fmla="*/ 206 h 515"/>
              <a:gd name="T46" fmla="*/ 343 w 520"/>
              <a:gd name="T47" fmla="*/ 124 h 515"/>
              <a:gd name="T48" fmla="*/ 396 w 520"/>
              <a:gd name="T49" fmla="*/ 176 h 515"/>
              <a:gd name="T50" fmla="*/ 311 w 520"/>
              <a:gd name="T51" fmla="*/ 258 h 515"/>
              <a:gd name="T52" fmla="*/ 396 w 520"/>
              <a:gd name="T53" fmla="*/ 341 h 515"/>
              <a:gd name="T54" fmla="*/ 343 w 520"/>
              <a:gd name="T55" fmla="*/ 391 h 515"/>
              <a:gd name="T56" fmla="*/ 261 w 520"/>
              <a:gd name="T57" fmla="*/ 309 h 515"/>
              <a:gd name="T58" fmla="*/ 177 w 520"/>
              <a:gd name="T59" fmla="*/ 391 h 515"/>
              <a:gd name="T60" fmla="*/ 124 w 520"/>
              <a:gd name="T61" fmla="*/ 34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0" h="515">
                <a:moveTo>
                  <a:pt x="367" y="515"/>
                </a:moveTo>
                <a:lnTo>
                  <a:pt x="520" y="365"/>
                </a:lnTo>
                <a:lnTo>
                  <a:pt x="520" y="152"/>
                </a:lnTo>
                <a:lnTo>
                  <a:pt x="367" y="0"/>
                </a:lnTo>
                <a:lnTo>
                  <a:pt x="153" y="0"/>
                </a:lnTo>
                <a:lnTo>
                  <a:pt x="0" y="152"/>
                </a:lnTo>
                <a:lnTo>
                  <a:pt x="0" y="365"/>
                </a:lnTo>
                <a:lnTo>
                  <a:pt x="153" y="515"/>
                </a:lnTo>
                <a:lnTo>
                  <a:pt x="367" y="515"/>
                </a:lnTo>
                <a:close/>
                <a:moveTo>
                  <a:pt x="50" y="172"/>
                </a:moveTo>
                <a:lnTo>
                  <a:pt x="173" y="48"/>
                </a:lnTo>
                <a:lnTo>
                  <a:pt x="347" y="48"/>
                </a:lnTo>
                <a:lnTo>
                  <a:pt x="472" y="172"/>
                </a:lnTo>
                <a:lnTo>
                  <a:pt x="472" y="345"/>
                </a:lnTo>
                <a:lnTo>
                  <a:pt x="347" y="467"/>
                </a:lnTo>
                <a:lnTo>
                  <a:pt x="173" y="467"/>
                </a:lnTo>
                <a:lnTo>
                  <a:pt x="50" y="345"/>
                </a:lnTo>
                <a:lnTo>
                  <a:pt x="50" y="172"/>
                </a:lnTo>
                <a:close/>
                <a:moveTo>
                  <a:pt x="124" y="341"/>
                </a:moveTo>
                <a:lnTo>
                  <a:pt x="209" y="258"/>
                </a:lnTo>
                <a:lnTo>
                  <a:pt x="124" y="176"/>
                </a:lnTo>
                <a:lnTo>
                  <a:pt x="177" y="124"/>
                </a:lnTo>
                <a:lnTo>
                  <a:pt x="261" y="206"/>
                </a:lnTo>
                <a:lnTo>
                  <a:pt x="343" y="124"/>
                </a:lnTo>
                <a:lnTo>
                  <a:pt x="396" y="176"/>
                </a:lnTo>
                <a:lnTo>
                  <a:pt x="311" y="258"/>
                </a:lnTo>
                <a:lnTo>
                  <a:pt x="396" y="341"/>
                </a:lnTo>
                <a:lnTo>
                  <a:pt x="343" y="391"/>
                </a:lnTo>
                <a:lnTo>
                  <a:pt x="261" y="309"/>
                </a:lnTo>
                <a:lnTo>
                  <a:pt x="177" y="391"/>
                </a:lnTo>
                <a:lnTo>
                  <a:pt x="124" y="341"/>
                </a:lnTo>
                <a:close/>
              </a:path>
            </a:pathLst>
          </a:custGeom>
          <a:noFill/>
          <a:ln w="28575">
            <a:solidFill>
              <a:schemeClr val="accent5"/>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017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C064B62-3B12-251D-AE70-5A9CEBC7E970}"/>
              </a:ext>
            </a:extLst>
          </p:cNvPr>
          <p:cNvGraphicFramePr>
            <a:graphicFrameLocks noChangeAspect="1"/>
          </p:cNvGraphicFramePr>
          <p:nvPr>
            <p:custDataLst>
              <p:tags r:id="rId1"/>
            </p:custDataLst>
            <p:extLst>
              <p:ext uri="{D42A27DB-BD31-4B8C-83A1-F6EECF244321}">
                <p14:modId xmlns:p14="http://schemas.microsoft.com/office/powerpoint/2010/main" val="3680897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4C064B62-3B12-251D-AE70-5A9CEBC7E9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85D3A86-1270-46B5-9F1E-249DEF51ED38}"/>
              </a:ext>
            </a:extLst>
          </p:cNvPr>
          <p:cNvSpPr>
            <a:spLocks noGrp="1"/>
          </p:cNvSpPr>
          <p:nvPr>
            <p:ph type="title"/>
          </p:nvPr>
        </p:nvSpPr>
        <p:spPr/>
        <p:txBody>
          <a:bodyPr vert="horz"/>
          <a:lstStyle/>
          <a:p>
            <a:r>
              <a:rPr lang="en-US">
                <a:latin typeface="Segoe UI" panose="020B0502040204020203" pitchFamily="34" charset="0"/>
                <a:cs typeface="Segoe UI" panose="020B0502040204020203" pitchFamily="34" charset="0"/>
                <a:sym typeface="Segoe UI" panose="020B0502040204020203" pitchFamily="34" charset="0"/>
              </a:rPr>
              <a:t>Then what should we do?</a:t>
            </a:r>
          </a:p>
        </p:txBody>
      </p:sp>
      <p:sp>
        <p:nvSpPr>
          <p:cNvPr id="7" name="Rectangle 6">
            <a:extLst>
              <a:ext uri="{FF2B5EF4-FFF2-40B4-BE49-F238E27FC236}">
                <a16:creationId xmlns:a16="http://schemas.microsoft.com/office/drawing/2014/main" id="{237BF8FF-4C21-41CA-95BC-EF101DCBB55D}"/>
              </a:ext>
            </a:extLst>
          </p:cNvPr>
          <p:cNvSpPr/>
          <p:nvPr/>
        </p:nvSpPr>
        <p:spPr>
          <a:xfrm>
            <a:off x="2116504" y="3683086"/>
            <a:ext cx="795899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Standardize FPPE by specialty for all initial privileges but allow the ability to individualize</a:t>
            </a:r>
          </a:p>
        </p:txBody>
      </p:sp>
      <p:pic>
        <p:nvPicPr>
          <p:cNvPr id="10" name="Graphic 9">
            <a:extLst>
              <a:ext uri="{FF2B5EF4-FFF2-40B4-BE49-F238E27FC236}">
                <a16:creationId xmlns:a16="http://schemas.microsoft.com/office/drawing/2014/main" id="{A1B06A05-66E6-4F81-A168-D239A3E0EE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06796" y="2124347"/>
            <a:ext cx="1378407" cy="1225251"/>
          </a:xfrm>
          <a:prstGeom prst="rect">
            <a:avLst/>
          </a:prstGeom>
        </p:spPr>
      </p:pic>
    </p:spTree>
    <p:extLst>
      <p:ext uri="{BB962C8B-B14F-4D97-AF65-F5344CB8AC3E}">
        <p14:creationId xmlns:p14="http://schemas.microsoft.com/office/powerpoint/2010/main" val="285821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378FA98-6977-4157-FB29-7205E01AF6B5}"/>
              </a:ext>
            </a:extLst>
          </p:cNvPr>
          <p:cNvGraphicFramePr>
            <a:graphicFrameLocks noChangeAspect="1"/>
          </p:cNvGraphicFramePr>
          <p:nvPr>
            <p:custDataLst>
              <p:tags r:id="rId1"/>
            </p:custDataLst>
            <p:extLst>
              <p:ext uri="{D42A27DB-BD31-4B8C-83A1-F6EECF244321}">
                <p14:modId xmlns:p14="http://schemas.microsoft.com/office/powerpoint/2010/main" val="3334917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2378FA98-6977-4157-FB29-7205E01AF6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E20A0F9-0AFE-475F-865D-9932DA0D3A0A}"/>
              </a:ext>
            </a:extLst>
          </p:cNvPr>
          <p:cNvSpPr txBox="1"/>
          <p:nvPr/>
        </p:nvSpPr>
        <p:spPr>
          <a:xfrm>
            <a:off x="818383" y="1996992"/>
            <a:ext cx="3013388" cy="1614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Case Study</a:t>
            </a:r>
          </a:p>
        </p:txBody>
      </p:sp>
      <p:sp>
        <p:nvSpPr>
          <p:cNvPr id="7" name="Rectangle 3">
            <a:extLst>
              <a:ext uri="{FF2B5EF4-FFF2-40B4-BE49-F238E27FC236}">
                <a16:creationId xmlns:a16="http://schemas.microsoft.com/office/drawing/2014/main" id="{190874F1-36E7-4E77-8BD5-E267C4805777}"/>
              </a:ext>
            </a:extLst>
          </p:cNvPr>
          <p:cNvSpPr/>
          <p:nvPr/>
        </p:nvSpPr>
        <p:spPr>
          <a:xfrm>
            <a:off x="0" y="-3199"/>
            <a:ext cx="3464859"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 name="TextBox 7">
            <a:extLst>
              <a:ext uri="{FF2B5EF4-FFF2-40B4-BE49-F238E27FC236}">
                <a16:creationId xmlns:a16="http://schemas.microsoft.com/office/drawing/2014/main" id="{3B6D9249-E6D6-4F14-891A-BE95D739F1CB}"/>
              </a:ext>
            </a:extLst>
          </p:cNvPr>
          <p:cNvSpPr txBox="1"/>
          <p:nvPr/>
        </p:nvSpPr>
        <p:spPr>
          <a:xfrm>
            <a:off x="818383" y="1359042"/>
            <a:ext cx="3013388" cy="2405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Case Study</a:t>
            </a:r>
            <a:b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br>
            <a:endPar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pic>
        <p:nvPicPr>
          <p:cNvPr id="9" name="Picture 8">
            <a:extLst>
              <a:ext uri="{FF2B5EF4-FFF2-40B4-BE49-F238E27FC236}">
                <a16:creationId xmlns:a16="http://schemas.microsoft.com/office/drawing/2014/main" id="{B2E2DACF-E96B-435A-979D-543E80B72F3B}"/>
              </a:ext>
            </a:extLst>
          </p:cNvPr>
          <p:cNvPicPr>
            <a:picLocks noChangeAspect="1"/>
          </p:cNvPicPr>
          <p:nvPr/>
        </p:nvPicPr>
        <p:blipFill rotWithShape="1">
          <a:blip r:embed="rId6"/>
          <a:srcRect l="12425"/>
          <a:stretch/>
        </p:blipFill>
        <p:spPr>
          <a:xfrm>
            <a:off x="0" y="1280606"/>
            <a:ext cx="687886" cy="794408"/>
          </a:xfrm>
          <a:prstGeom prst="rect">
            <a:avLst/>
          </a:prstGeom>
        </p:spPr>
      </p:pic>
      <p:pic>
        <p:nvPicPr>
          <p:cNvPr id="10" name="Picture 9">
            <a:extLst>
              <a:ext uri="{FF2B5EF4-FFF2-40B4-BE49-F238E27FC236}">
                <a16:creationId xmlns:a16="http://schemas.microsoft.com/office/drawing/2014/main" id="{A87EE57D-F573-4185-AFF2-B0DFE2193732}"/>
              </a:ext>
            </a:extLst>
          </p:cNvPr>
          <p:cNvPicPr>
            <a:picLocks noChangeAspect="1"/>
          </p:cNvPicPr>
          <p:nvPr/>
        </p:nvPicPr>
        <p:blipFill>
          <a:blip r:embed="rId7" cstate="print">
            <a:extLst>
              <a:ext uri="{28A0092B-C50C-407E-A947-70E740481C1C}">
                <a14:useLocalDpi xmlns:a14="http://schemas.microsoft.com/office/drawing/2010/main" val="0"/>
              </a:ext>
            </a:extLst>
          </a:blip>
          <a:srcRect l="7955" r="7955"/>
          <a:stretch/>
        </p:blipFill>
        <p:spPr>
          <a:xfrm>
            <a:off x="818382" y="3428999"/>
            <a:ext cx="2121052" cy="3098723"/>
          </a:xfrm>
          <a:prstGeom prst="rect">
            <a:avLst/>
          </a:prstGeom>
        </p:spPr>
      </p:pic>
      <p:sp>
        <p:nvSpPr>
          <p:cNvPr id="5" name="TextBox 4">
            <a:extLst>
              <a:ext uri="{FF2B5EF4-FFF2-40B4-BE49-F238E27FC236}">
                <a16:creationId xmlns:a16="http://schemas.microsoft.com/office/drawing/2014/main" id="{61DE407F-0889-4C3B-A264-DA96DFE0635B}"/>
              </a:ext>
            </a:extLst>
          </p:cNvPr>
          <p:cNvSpPr txBox="1"/>
          <p:nvPr/>
        </p:nvSpPr>
        <p:spPr>
          <a:xfrm>
            <a:off x="3886199" y="1062583"/>
            <a:ext cx="7734301" cy="473283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200"/>
              </a:spcAft>
              <a:buClr>
                <a:srgbClr val="7CAF2A"/>
              </a:buClr>
              <a:buSzPct val="70000"/>
              <a:buFontTx/>
              <a:buNone/>
              <a:tabLst/>
              <a:defRPr/>
            </a:pPr>
            <a:r>
              <a:rPr kumimoji="0" lang="en-US" altLang="en-US"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The credentials committee at a community-based hospital is addressing initial FPPE for three new physician applicants:</a:t>
            </a:r>
          </a:p>
          <a:p>
            <a:pPr marL="914400" marR="0" lvl="0" indent="-450850" algn="l" defTabSz="914400" rtl="0" eaLnBrk="1" fontAlgn="auto" latinLnBrk="0" hangingPunct="1">
              <a:lnSpc>
                <a:spcPct val="120000"/>
              </a:lnSpc>
              <a:spcBef>
                <a:spcPts val="0"/>
              </a:spcBef>
              <a:spcAft>
                <a:spcPts val="1200"/>
              </a:spcAft>
              <a:buClrTx/>
              <a:buSzPct val="100000"/>
              <a:buFont typeface="+mj-lt"/>
              <a:buAutoNum type="arabicPeriod"/>
              <a:tabLst/>
              <a:defRPr/>
            </a:pPr>
            <a:r>
              <a:rPr kumimoji="0" lang="en-US" altLang="en-US"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A recently trained, board-admissible general surgeon with excellent references</a:t>
            </a:r>
          </a:p>
          <a:p>
            <a:pPr marL="914400" marR="0" lvl="0" indent="-450850" algn="l" defTabSz="914400" rtl="0" eaLnBrk="1" fontAlgn="auto" latinLnBrk="0" hangingPunct="1">
              <a:lnSpc>
                <a:spcPct val="120000"/>
              </a:lnSpc>
              <a:spcBef>
                <a:spcPts val="0"/>
              </a:spcBef>
              <a:spcAft>
                <a:spcPts val="1200"/>
              </a:spcAft>
              <a:buClrTx/>
              <a:buSzPct val="100000"/>
              <a:buFont typeface="+mj-lt"/>
              <a:buAutoNum type="arabicPeriod"/>
              <a:tabLst/>
              <a:defRPr/>
            </a:pPr>
            <a:r>
              <a:rPr kumimoji="0" lang="en-US" altLang="en-US"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A radiation oncologist practicing for 20 years at a VA hospital with excellent references; one reference stipulated that the patient population was 90% male</a:t>
            </a:r>
          </a:p>
          <a:p>
            <a:pPr marL="914400" marR="0" lvl="0" indent="-450850" algn="l" defTabSz="914400" rtl="0" eaLnBrk="1" fontAlgn="auto" latinLnBrk="0" hangingPunct="1">
              <a:lnSpc>
                <a:spcPct val="120000"/>
              </a:lnSpc>
              <a:spcBef>
                <a:spcPts val="0"/>
              </a:spcBef>
              <a:spcAft>
                <a:spcPts val="1200"/>
              </a:spcAft>
              <a:buClrTx/>
              <a:buSzPct val="100000"/>
              <a:buFont typeface="+mj-lt"/>
              <a:buAutoNum type="arabicPeriod"/>
              <a:tabLst/>
              <a:defRPr/>
            </a:pPr>
            <a:r>
              <a:rPr kumimoji="0" lang="en-US" altLang="en-US"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A pediatrician practicing for 10 years in an academic medical center with very good references</a:t>
            </a:r>
          </a:p>
          <a:p>
            <a:pPr marL="0" marR="0" lvl="0" indent="0" algn="l" defTabSz="914400" rtl="0" eaLnBrk="1" fontAlgn="auto" latinLnBrk="0" hangingPunct="1">
              <a:lnSpc>
                <a:spcPct val="120000"/>
              </a:lnSpc>
              <a:spcBef>
                <a:spcPts val="0"/>
              </a:spcBef>
              <a:spcAft>
                <a:spcPts val="1200"/>
              </a:spcAft>
              <a:buClr>
                <a:srgbClr val="7CAF2A"/>
              </a:buClr>
              <a:buSzPct val="70000"/>
              <a:buFontTx/>
              <a:buNone/>
              <a:tabLst/>
              <a:defRPr/>
            </a:pPr>
            <a:r>
              <a:rPr kumimoji="0" lang="en-US" altLang="en-US" sz="2200" b="1" i="0" u="none" strike="noStrike" kern="1200" cap="none" spc="0" normalizeH="0" baseline="0" noProof="0">
                <a:ln>
                  <a:noFill/>
                </a:ln>
                <a:solidFill>
                  <a:srgbClr val="7CAF2A"/>
                </a:solidFill>
                <a:effectLst/>
                <a:uLnTx/>
                <a:uFillTx/>
                <a:latin typeface="Segoe UI" panose="020B0502040204020203" pitchFamily="34" charset="0"/>
                <a:cs typeface="Segoe UI" panose="020B0502040204020203" pitchFamily="34" charset="0"/>
                <a:sym typeface="Segoe UI" panose="020B0502040204020203" pitchFamily="34" charset="0"/>
              </a:rPr>
              <a:t>How would you design the FPPE for each one?</a:t>
            </a:r>
          </a:p>
        </p:txBody>
      </p:sp>
    </p:spTree>
    <p:extLst>
      <p:ext uri="{BB962C8B-B14F-4D97-AF65-F5344CB8AC3E}">
        <p14:creationId xmlns:p14="http://schemas.microsoft.com/office/powerpoint/2010/main" val="1788886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5AC9A8F-9C58-E389-6A5C-0BD9328DDD68}"/>
              </a:ext>
            </a:extLst>
          </p:cNvPr>
          <p:cNvGraphicFramePr>
            <a:graphicFrameLocks noChangeAspect="1"/>
          </p:cNvGraphicFramePr>
          <p:nvPr>
            <p:custDataLst>
              <p:tags r:id="rId1"/>
            </p:custDataLst>
            <p:extLst>
              <p:ext uri="{D42A27DB-BD31-4B8C-83A1-F6EECF244321}">
                <p14:modId xmlns:p14="http://schemas.microsoft.com/office/powerpoint/2010/main" val="265402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D5AC9A8F-9C58-E389-6A5C-0BD9328DDD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6FA3EB1-BC6D-4B8C-913C-2314CC690BEA}"/>
              </a:ext>
            </a:extLst>
          </p:cNvPr>
          <p:cNvSpPr txBox="1"/>
          <p:nvPr/>
        </p:nvSpPr>
        <p:spPr bwMode="white">
          <a:xfrm>
            <a:off x="9327515" y="3106023"/>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5" name="TextBox 4">
            <a:extLst>
              <a:ext uri="{FF2B5EF4-FFF2-40B4-BE49-F238E27FC236}">
                <a16:creationId xmlns:a16="http://schemas.microsoft.com/office/drawing/2014/main" id="{BA678619-1D46-4582-AEB2-3F2CCEF3541B}"/>
              </a:ext>
            </a:extLst>
          </p:cNvPr>
          <p:cNvSpPr txBox="1"/>
          <p:nvPr/>
        </p:nvSpPr>
        <p:spPr bwMode="white">
          <a:xfrm>
            <a:off x="5010150" y="3574018"/>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6" name="Content Placeholder 2">
            <a:extLst>
              <a:ext uri="{FF2B5EF4-FFF2-40B4-BE49-F238E27FC236}">
                <a16:creationId xmlns:a16="http://schemas.microsoft.com/office/drawing/2014/main" id="{8E43252B-12F2-4471-B727-5A187D20FD72}"/>
              </a:ext>
            </a:extLst>
          </p:cNvPr>
          <p:cNvSpPr txBox="1">
            <a:spLocks/>
          </p:cNvSpPr>
          <p:nvPr/>
        </p:nvSpPr>
        <p:spPr>
          <a:xfrm>
            <a:off x="5725550" y="1692858"/>
            <a:ext cx="5894949" cy="347228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Availability of data!</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Difficulty in accurate attribution</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Inadequate privileging forms/criteria</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Competency measurements not defined</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rPr>
              <a:t>Competency not individually assessed</a:t>
            </a:r>
          </a:p>
        </p:txBody>
      </p:sp>
      <p:sp>
        <p:nvSpPr>
          <p:cNvPr id="7" name="Rectangle 3">
            <a:extLst>
              <a:ext uri="{FF2B5EF4-FFF2-40B4-BE49-F238E27FC236}">
                <a16:creationId xmlns:a16="http://schemas.microsoft.com/office/drawing/2014/main" id="{474103D7-7B75-4EAE-9582-0EA8486FF92A}"/>
              </a:ext>
            </a:extLst>
          </p:cNvPr>
          <p:cNvSpPr/>
          <p:nvPr/>
        </p:nvSpPr>
        <p:spPr>
          <a:xfrm>
            <a:off x="10581" y="0"/>
            <a:ext cx="5570808"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 name="TextBox 7">
            <a:extLst>
              <a:ext uri="{FF2B5EF4-FFF2-40B4-BE49-F238E27FC236}">
                <a16:creationId xmlns:a16="http://schemas.microsoft.com/office/drawing/2014/main" id="{5E1FA8B8-E085-40F0-AA86-D9C1B4B06F50}"/>
              </a:ext>
            </a:extLst>
          </p:cNvPr>
          <p:cNvSpPr txBox="1"/>
          <p:nvPr/>
        </p:nvSpPr>
        <p:spPr>
          <a:xfrm>
            <a:off x="818382" y="2137969"/>
            <a:ext cx="4625816" cy="21612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Issues with Determining Competency for Advanced Practice Professionals (APPs)</a:t>
            </a:r>
            <a:endParaRPr kumimoji="0" lang="en-US" sz="3200" b="1"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pic>
        <p:nvPicPr>
          <p:cNvPr id="9" name="Picture 8">
            <a:extLst>
              <a:ext uri="{FF2B5EF4-FFF2-40B4-BE49-F238E27FC236}">
                <a16:creationId xmlns:a16="http://schemas.microsoft.com/office/drawing/2014/main" id="{51051448-156F-491B-AB17-145D9D69344D}"/>
              </a:ext>
            </a:extLst>
          </p:cNvPr>
          <p:cNvPicPr>
            <a:picLocks noChangeAspect="1"/>
          </p:cNvPicPr>
          <p:nvPr/>
        </p:nvPicPr>
        <p:blipFill rotWithShape="1">
          <a:blip r:embed="rId6"/>
          <a:srcRect l="12425"/>
          <a:stretch/>
        </p:blipFill>
        <p:spPr>
          <a:xfrm>
            <a:off x="0" y="2059533"/>
            <a:ext cx="687886" cy="794408"/>
          </a:xfrm>
          <a:prstGeom prst="rect">
            <a:avLst/>
          </a:prstGeom>
        </p:spPr>
      </p:pic>
    </p:spTree>
    <p:extLst>
      <p:ext uri="{BB962C8B-B14F-4D97-AF65-F5344CB8AC3E}">
        <p14:creationId xmlns:p14="http://schemas.microsoft.com/office/powerpoint/2010/main" val="2810178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6F562AE-3897-21D3-6AC7-E170C6B8CB4C}"/>
              </a:ext>
            </a:extLst>
          </p:cNvPr>
          <p:cNvGraphicFramePr>
            <a:graphicFrameLocks noChangeAspect="1"/>
          </p:cNvGraphicFramePr>
          <p:nvPr>
            <p:custDataLst>
              <p:tags r:id="rId1"/>
            </p:custDataLst>
            <p:extLst>
              <p:ext uri="{D42A27DB-BD31-4B8C-83A1-F6EECF244321}">
                <p14:modId xmlns:p14="http://schemas.microsoft.com/office/powerpoint/2010/main" val="2059286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D6F562AE-3897-21D3-6AC7-E170C6B8CB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435" name="Title 2"/>
          <p:cNvSpPr>
            <a:spLocks noGrp="1"/>
          </p:cNvSpPr>
          <p:nvPr>
            <p:ph type="title"/>
          </p:nvPr>
        </p:nvSpPr>
        <p:spPr/>
        <p:txBody>
          <a:bodyPr vert="horz">
            <a:normAutofit/>
          </a:bodyPr>
          <a:lstStyle/>
          <a:p>
            <a:r>
              <a:rPr lang="en-US" altLang="en-US" dirty="0"/>
              <a:t>Considerations</a:t>
            </a:r>
          </a:p>
        </p:txBody>
      </p:sp>
      <p:sp>
        <p:nvSpPr>
          <p:cNvPr id="18434" name="Content Placeholder 1"/>
          <p:cNvSpPr>
            <a:spLocks noGrp="1"/>
          </p:cNvSpPr>
          <p:nvPr>
            <p:ph idx="4294967295"/>
          </p:nvPr>
        </p:nvSpPr>
        <p:spPr>
          <a:xfrm>
            <a:off x="1663336" y="1769422"/>
            <a:ext cx="10528663" cy="4461515"/>
          </a:xfrm>
        </p:spPr>
        <p:txBody>
          <a:bodyPr>
            <a:normAutofit/>
          </a:bodyPr>
          <a:lstStyle/>
          <a:p>
            <a:r>
              <a:rPr lang="en-US" altLang="en-US" sz="2400" dirty="0">
                <a:latin typeface="Segoe UI" panose="020B0502040204020203" pitchFamily="34" charset="0"/>
                <a:cs typeface="Segoe UI" panose="020B0502040204020203" pitchFamily="34" charset="0"/>
                <a:sym typeface="Segoe UI" panose="020B0502040204020203" pitchFamily="34" charset="0"/>
              </a:rPr>
              <a:t>Measure as similar to physicians as possible</a:t>
            </a:r>
          </a:p>
          <a:p>
            <a:pPr lvl="1"/>
            <a:r>
              <a:rPr lang="en-US" altLang="en-US" sz="1800" dirty="0">
                <a:latin typeface="Segoe UI" panose="020B0502040204020203" pitchFamily="34" charset="0"/>
                <a:cs typeface="Segoe UI" panose="020B0502040204020203" pitchFamily="34" charset="0"/>
                <a:sym typeface="Segoe UI" panose="020B0502040204020203" pitchFamily="34" charset="0"/>
              </a:rPr>
              <a:t>Medical/Clinical Knowledge</a:t>
            </a:r>
          </a:p>
          <a:p>
            <a:pPr lvl="1"/>
            <a:r>
              <a:rPr lang="en-US" altLang="en-US" sz="1800" dirty="0">
                <a:latin typeface="Segoe UI" panose="020B0502040204020203" pitchFamily="34" charset="0"/>
                <a:cs typeface="Segoe UI" panose="020B0502040204020203" pitchFamily="34" charset="0"/>
                <a:sym typeface="Segoe UI" panose="020B0502040204020203" pitchFamily="34" charset="0"/>
              </a:rPr>
              <a:t>Systems-based Practice</a:t>
            </a:r>
          </a:p>
          <a:p>
            <a:pPr lvl="1"/>
            <a:r>
              <a:rPr lang="en-US" altLang="en-US" sz="1800" dirty="0">
                <a:latin typeface="Segoe UI" panose="020B0502040204020203" pitchFamily="34" charset="0"/>
                <a:cs typeface="Segoe UI" panose="020B0502040204020203" pitchFamily="34" charset="0"/>
                <a:sym typeface="Segoe UI" panose="020B0502040204020203" pitchFamily="34" charset="0"/>
              </a:rPr>
              <a:t>Interpersonal/Communication Skills</a:t>
            </a:r>
          </a:p>
          <a:p>
            <a:pPr lvl="1"/>
            <a:r>
              <a:rPr lang="en-US" altLang="en-US" sz="1800" dirty="0">
                <a:latin typeface="Segoe UI" panose="020B0502040204020203" pitchFamily="34" charset="0"/>
                <a:cs typeface="Segoe UI" panose="020B0502040204020203" pitchFamily="34" charset="0"/>
                <a:sym typeface="Segoe UI" panose="020B0502040204020203" pitchFamily="34" charset="0"/>
              </a:rPr>
              <a:t>Professionalism</a:t>
            </a:r>
          </a:p>
          <a:p>
            <a:pPr lvl="1"/>
            <a:r>
              <a:rPr lang="en-US" altLang="en-US" sz="1800" dirty="0">
                <a:latin typeface="Segoe UI" panose="020B0502040204020203" pitchFamily="34" charset="0"/>
                <a:cs typeface="Segoe UI" panose="020B0502040204020203" pitchFamily="34" charset="0"/>
                <a:sym typeface="Segoe UI" panose="020B0502040204020203" pitchFamily="34" charset="0"/>
              </a:rPr>
              <a:t>Practice-based Learning and Improvement</a:t>
            </a:r>
          </a:p>
          <a:p>
            <a:r>
              <a:rPr lang="en-US" altLang="en-US" sz="2400" dirty="0">
                <a:latin typeface="Segoe UI" panose="020B0502040204020203" pitchFamily="34" charset="0"/>
                <a:cs typeface="Segoe UI" panose="020B0502040204020203" pitchFamily="34" charset="0"/>
                <a:sym typeface="Segoe UI" panose="020B0502040204020203" pitchFamily="34" charset="0"/>
              </a:rPr>
              <a:t>Measure separately when needed</a:t>
            </a:r>
          </a:p>
          <a:p>
            <a:pPr lvl="1"/>
            <a:r>
              <a:rPr lang="en-US" altLang="en-US" sz="1800" dirty="0">
                <a:latin typeface="Segoe UI" panose="020B0502040204020203" pitchFamily="34" charset="0"/>
                <a:cs typeface="Segoe UI" panose="020B0502040204020203" pitchFamily="34" charset="0"/>
                <a:sym typeface="Segoe UI" panose="020B0502040204020203" pitchFamily="34" charset="0"/>
              </a:rPr>
              <a:t>Patient Care</a:t>
            </a:r>
          </a:p>
          <a:p>
            <a:pPr lvl="2"/>
            <a:r>
              <a:rPr lang="en-US" altLang="en-US" sz="1600" dirty="0">
                <a:latin typeface="Segoe UI" panose="020B0502040204020203" pitchFamily="34" charset="0"/>
                <a:cs typeface="Segoe UI" panose="020B0502040204020203" pitchFamily="34" charset="0"/>
                <a:sym typeface="Segoe UI" panose="020B0502040204020203" pitchFamily="34" charset="0"/>
              </a:rPr>
              <a:t>Attribution difficulty</a:t>
            </a:r>
          </a:p>
          <a:p>
            <a:pPr lvl="2"/>
            <a:r>
              <a:rPr lang="en-US" altLang="en-US" sz="1600" dirty="0">
                <a:latin typeface="Segoe UI" panose="020B0502040204020203" pitchFamily="34" charset="0"/>
                <a:cs typeface="Segoe UI" panose="020B0502040204020203" pitchFamily="34" charset="0"/>
                <a:sym typeface="Segoe UI" panose="020B0502040204020203" pitchFamily="34" charset="0"/>
              </a:rPr>
              <a:t>Chart review may be necessary</a:t>
            </a:r>
          </a:p>
          <a:p>
            <a:endParaRPr lang="en-US" altLang="en-US"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3105715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844976-BE18-2AF4-18D7-105B817EC951}"/>
              </a:ext>
            </a:extLst>
          </p:cNvPr>
          <p:cNvGraphicFramePr>
            <a:graphicFrameLocks noChangeAspect="1"/>
          </p:cNvGraphicFramePr>
          <p:nvPr>
            <p:custDataLst>
              <p:tags r:id="rId1"/>
            </p:custDataLst>
            <p:extLst>
              <p:ext uri="{D42A27DB-BD31-4B8C-83A1-F6EECF244321}">
                <p14:modId xmlns:p14="http://schemas.microsoft.com/office/powerpoint/2010/main" val="1609128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D4844976-BE18-2AF4-18D7-105B817EC9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425BD06-5B65-498D-96F5-6FA8546895CE}"/>
              </a:ext>
            </a:extLst>
          </p:cNvPr>
          <p:cNvSpPr txBox="1"/>
          <p:nvPr/>
        </p:nvSpPr>
        <p:spPr bwMode="white">
          <a:xfrm>
            <a:off x="9327515" y="3106023"/>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5" name="TextBox 4">
            <a:extLst>
              <a:ext uri="{FF2B5EF4-FFF2-40B4-BE49-F238E27FC236}">
                <a16:creationId xmlns:a16="http://schemas.microsoft.com/office/drawing/2014/main" id="{20EB07F8-B8DA-4B8D-992C-955503824C59}"/>
              </a:ext>
            </a:extLst>
          </p:cNvPr>
          <p:cNvSpPr txBox="1"/>
          <p:nvPr/>
        </p:nvSpPr>
        <p:spPr bwMode="white">
          <a:xfrm>
            <a:off x="5010150" y="3574018"/>
            <a:ext cx="2743200" cy="369332"/>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6" name="Content Placeholder 2">
            <a:extLst>
              <a:ext uri="{FF2B5EF4-FFF2-40B4-BE49-F238E27FC236}">
                <a16:creationId xmlns:a16="http://schemas.microsoft.com/office/drawing/2014/main" id="{A046634F-BC8E-444A-9F84-368591743573}"/>
              </a:ext>
            </a:extLst>
          </p:cNvPr>
          <p:cNvSpPr txBox="1">
            <a:spLocks/>
          </p:cNvSpPr>
          <p:nvPr/>
        </p:nvSpPr>
        <p:spPr>
          <a:xfrm>
            <a:off x="4284541" y="370473"/>
            <a:ext cx="7258275" cy="4614203"/>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j-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j-lt"/>
                <a:ea typeface="Verdana" panose="020B0604030504040204" pitchFamily="34" charset="0"/>
                <a:cs typeface="Verdana" panose="020B0604030504040204"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j-lt"/>
                <a:ea typeface="Verdana" panose="020B0604030504040204" pitchFamily="34" charset="0"/>
                <a:cs typeface="Verdana" panose="020B0604030504040204"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rPr>
              <a:t>Determine what IT coding options are available for tracking activity</a:t>
            </a:r>
            <a:endParaRPr kumimoji="0" lang="en-US"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mj-lt"/>
                <a:cs typeface="Segoe UI" panose="020B0502040204020203" pitchFamily="34" charset="0"/>
                <a:sym typeface="Segoe UI" panose="020B0502040204020203" pitchFamily="34" charset="0"/>
              </a:rPr>
              <a:t>Enlist the assistance of APP disciplines in developing methods to evaluate competence</a:t>
            </a:r>
          </a:p>
          <a:p>
            <a:pPr lvl="2"/>
            <a:r>
              <a:rPr lang="en-US" sz="2000" dirty="0">
                <a:solidFill>
                  <a:prstClr val="black"/>
                </a:solidFill>
                <a:latin typeface="Segoe UI" panose="020B0502040204020203" pitchFamily="34" charset="0"/>
                <a:ea typeface="+mj-lt"/>
                <a:cs typeface="Segoe UI" panose="020B0502040204020203" pitchFamily="34" charset="0"/>
                <a:sym typeface="Segoe UI" panose="020B0502040204020203" pitchFamily="34" charset="0"/>
              </a:rPr>
              <a:t>The APP may need to track their own activity</a:t>
            </a:r>
          </a:p>
          <a:p>
            <a:pPr lvl="2"/>
            <a:r>
              <a:rPr lang="en-US" sz="2000" dirty="0">
                <a:solidFill>
                  <a:prstClr val="black"/>
                </a:solidFill>
                <a:latin typeface="Segoe UI" panose="020B0502040204020203" pitchFamily="34" charset="0"/>
                <a:ea typeface="+mj-lt"/>
                <a:cs typeface="Segoe UI" panose="020B0502040204020203" pitchFamily="34" charset="0"/>
                <a:sym typeface="Segoe UI" panose="020B0502040204020203" pitchFamily="34" charset="0"/>
              </a:rPr>
              <a:t>Provide a form that identifies all the necessary elements to randomly pull charts for review</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rPr>
              <a:t>Engage</a:t>
            </a: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mj-lt"/>
                <a:cs typeface="Segoe UI" panose="020B0502040204020203" pitchFamily="34" charset="0"/>
                <a:sym typeface="Segoe UI" panose="020B0502040204020203" pitchFamily="34" charset="0"/>
              </a:rPr>
              <a:t> an APP interdisciplinary committee </a:t>
            </a:r>
            <a:b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mj-lt"/>
                <a:cs typeface="Segoe UI" panose="020B0502040204020203" pitchFamily="34" charset="0"/>
                <a:sym typeface="Segoe UI" panose="020B0502040204020203" pitchFamily="34" charset="0"/>
              </a:rPr>
            </a:b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mj-lt"/>
                <a:cs typeface="Segoe UI" panose="020B0502040204020203" pitchFamily="34" charset="0"/>
                <a:sym typeface="Segoe UI" panose="020B0502040204020203" pitchFamily="34" charset="0"/>
              </a:rPr>
              <a:t>in performance monitoring/FPPE/OPPE</a:t>
            </a: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rPr>
              <a:t>Consider value of a competency assessment</a:t>
            </a:r>
          </a:p>
          <a:p>
            <a:pPr lvl="2"/>
            <a:r>
              <a:rPr lang="en-US" sz="2000" dirty="0">
                <a:latin typeface="Segoe UI" panose="020B0502040204020203" pitchFamily="34" charset="0"/>
                <a:cs typeface="Segoe UI" panose="020B0502040204020203" pitchFamily="34" charset="0"/>
                <a:sym typeface="Segoe UI" panose="020B0502040204020203" pitchFamily="34" charset="0"/>
              </a:rPr>
              <a:t>Sponsoring/supervision physician</a:t>
            </a:r>
          </a:p>
          <a:p>
            <a:pPr lvl="2"/>
            <a:r>
              <a:rPr lang="en-US" sz="2000" dirty="0">
                <a:latin typeface="Segoe UI" panose="020B0502040204020203" pitchFamily="34" charset="0"/>
                <a:cs typeface="Segoe UI" panose="020B0502040204020203" pitchFamily="34" charset="0"/>
                <a:sym typeface="Segoe UI" panose="020B0502040204020203" pitchFamily="34" charset="0"/>
              </a:rPr>
              <a:t>Peer</a:t>
            </a:r>
          </a:p>
          <a:p>
            <a:pPr lvl="2"/>
            <a:r>
              <a:rPr lang="en-US" sz="2000" dirty="0">
                <a:latin typeface="Segoe UI" panose="020B0502040204020203" pitchFamily="34" charset="0"/>
                <a:cs typeface="Segoe UI" panose="020B0502040204020203" pitchFamily="34" charset="0"/>
                <a:sym typeface="Segoe UI" panose="020B0502040204020203" pitchFamily="34" charset="0"/>
              </a:rPr>
              <a:t>OR Nurse Manager or Unit Nurse Manager</a:t>
            </a:r>
            <a:endPar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endParaRP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r>
              <a:rPr lang="en-US" dirty="0">
                <a:solidFill>
                  <a:prstClr val="black"/>
                </a:solidFill>
                <a:latin typeface="Segoe UI" panose="020B0502040204020203" pitchFamily="34" charset="0"/>
                <a:ea typeface="Verdana"/>
                <a:cs typeface="Segoe UI" panose="020B0502040204020203" pitchFamily="34" charset="0"/>
                <a:sym typeface="Segoe UI" panose="020B0502040204020203" pitchFamily="34" charset="0"/>
              </a:rPr>
              <a:t>Communicate / orient to FPPE/OPPE policy</a:t>
            </a:r>
            <a:endPar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Verdana"/>
              <a:cs typeface="Segoe UI" panose="020B0502040204020203" pitchFamily="34" charset="0"/>
              <a:sym typeface="Segoe UI" panose="020B0502040204020203" pitchFamily="34" charset="0"/>
            </a:endParaRPr>
          </a:p>
          <a:p>
            <a:pPr marL="0" marR="0" lvl="0" indent="0" algn="l" defTabSz="914400" rtl="0" eaLnBrk="1" fontAlgn="auto" latinLnBrk="0" hangingPunct="1">
              <a:lnSpc>
                <a:spcPct val="100000"/>
              </a:lnSpc>
              <a:spcBef>
                <a:spcPts val="600"/>
              </a:spcBef>
              <a:spcAft>
                <a:spcPts val="1200"/>
              </a:spcAft>
              <a:buClr>
                <a:srgbClr val="7CAF2A"/>
              </a:buClr>
              <a:buSzPct val="70000"/>
              <a:buNone/>
              <a:tabLst/>
              <a:defRPr/>
            </a:pPr>
            <a:endParaRPr kumimoji="0" lang="en-US"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a:p>
            <a:pPr marL="460375" marR="0" lvl="0" indent="-460375" algn="l" defTabSz="914400" rtl="0" eaLnBrk="1" fontAlgn="auto" latinLnBrk="0" hangingPunct="1">
              <a:lnSpc>
                <a:spcPct val="100000"/>
              </a:lnSpc>
              <a:spcBef>
                <a:spcPts val="600"/>
              </a:spcBef>
              <a:spcAft>
                <a:spcPts val="1200"/>
              </a:spcAft>
              <a:buClr>
                <a:srgbClr val="7CAF2A"/>
              </a:buClr>
              <a:buSzPct val="70000"/>
              <a:buFont typeface="Wingdings" panose="05000000000000000000" pitchFamily="2" charset="2"/>
              <a:buChar char="l"/>
              <a:tabLst/>
              <a:defRPr/>
            </a:pPr>
            <a:endParaRPr kumimoji="0" lang="en-US"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7" name="Rectangle 3">
            <a:extLst>
              <a:ext uri="{FF2B5EF4-FFF2-40B4-BE49-F238E27FC236}">
                <a16:creationId xmlns:a16="http://schemas.microsoft.com/office/drawing/2014/main" id="{76B10854-4DB2-4400-8E61-DC3891E15B65}"/>
              </a:ext>
            </a:extLst>
          </p:cNvPr>
          <p:cNvSpPr/>
          <p:nvPr/>
        </p:nvSpPr>
        <p:spPr>
          <a:xfrm>
            <a:off x="-1" y="0"/>
            <a:ext cx="3848102" cy="6544110"/>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 name="TextBox 7">
            <a:extLst>
              <a:ext uri="{FF2B5EF4-FFF2-40B4-BE49-F238E27FC236}">
                <a16:creationId xmlns:a16="http://schemas.microsoft.com/office/drawing/2014/main" id="{C5F31CB6-9E3F-4CFC-A53E-B4655F9E41B6}"/>
              </a:ext>
            </a:extLst>
          </p:cNvPr>
          <p:cNvSpPr txBox="1"/>
          <p:nvPr/>
        </p:nvSpPr>
        <p:spPr>
          <a:xfrm>
            <a:off x="818382" y="2206301"/>
            <a:ext cx="4358529" cy="16148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lnSpc>
                <a:spcPct val="107000"/>
              </a:lnSpc>
              <a:defRPr sz="3200">
                <a:solidFill>
                  <a:schemeClr val="accent1"/>
                </a:solidFill>
              </a:defRPr>
            </a:lvl1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rPr>
              <a:t>Possible Solutions</a:t>
            </a:r>
            <a:endParaRPr kumimoji="0" lang="en-US" sz="4800" b="1"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pic>
        <p:nvPicPr>
          <p:cNvPr id="9" name="Picture 8">
            <a:extLst>
              <a:ext uri="{FF2B5EF4-FFF2-40B4-BE49-F238E27FC236}">
                <a16:creationId xmlns:a16="http://schemas.microsoft.com/office/drawing/2014/main" id="{37A9CB6F-6AE9-452F-A1CA-7C25A92B970C}"/>
              </a:ext>
            </a:extLst>
          </p:cNvPr>
          <p:cNvPicPr>
            <a:picLocks noChangeAspect="1"/>
          </p:cNvPicPr>
          <p:nvPr/>
        </p:nvPicPr>
        <p:blipFill rotWithShape="1">
          <a:blip r:embed="rId6"/>
          <a:srcRect l="12425"/>
          <a:stretch/>
        </p:blipFill>
        <p:spPr>
          <a:xfrm>
            <a:off x="0" y="2127865"/>
            <a:ext cx="687886" cy="794408"/>
          </a:xfrm>
          <a:prstGeom prst="rect">
            <a:avLst/>
          </a:prstGeom>
        </p:spPr>
      </p:pic>
    </p:spTree>
    <p:extLst>
      <p:ext uri="{BB962C8B-B14F-4D97-AF65-F5344CB8AC3E}">
        <p14:creationId xmlns:p14="http://schemas.microsoft.com/office/powerpoint/2010/main" val="18628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08166-5FDD-5937-6BF4-B75AF2839A9D}"/>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014891D-42FA-A0E7-989E-AD6ADDEDC1F2}"/>
              </a:ext>
            </a:extLst>
          </p:cNvPr>
          <p:cNvGraphicFramePr>
            <a:graphicFrameLocks noChangeAspect="1"/>
          </p:cNvGraphicFramePr>
          <p:nvPr>
            <p:custDataLst>
              <p:tags r:id="rId1"/>
            </p:custDataLst>
            <p:extLst>
              <p:ext uri="{D42A27DB-BD31-4B8C-83A1-F6EECF244321}">
                <p14:modId xmlns:p14="http://schemas.microsoft.com/office/powerpoint/2010/main" val="2262387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7014891D-42FA-A0E7-989E-AD6ADDEDC1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0B562C-1ED1-2880-2DA5-4EF4596EE26B}"/>
              </a:ext>
            </a:extLst>
          </p:cNvPr>
          <p:cNvSpPr>
            <a:spLocks noGrp="1"/>
          </p:cNvSpPr>
          <p:nvPr>
            <p:ph type="title"/>
          </p:nvPr>
        </p:nvSpPr>
        <p:spPr/>
        <p:txBody>
          <a:bodyPr vert="horz">
            <a:normAutofit/>
          </a:bodyPr>
          <a:lstStyle/>
          <a:p>
            <a:r>
              <a:rPr lang="en-US" dirty="0">
                <a:latin typeface="Segoe UI" panose="020B0502040204020203" pitchFamily="34" charset="0"/>
                <a:cs typeface="Segoe UI" panose="020B0502040204020203" pitchFamily="34" charset="0"/>
                <a:sym typeface="Segoe UI" panose="020B0502040204020203" pitchFamily="34" charset="0"/>
              </a:rPr>
              <a:t>Internal Resources</a:t>
            </a:r>
          </a:p>
        </p:txBody>
      </p:sp>
      <p:sp>
        <p:nvSpPr>
          <p:cNvPr id="3" name="Content Placeholder 2">
            <a:extLst>
              <a:ext uri="{FF2B5EF4-FFF2-40B4-BE49-F238E27FC236}">
                <a16:creationId xmlns:a16="http://schemas.microsoft.com/office/drawing/2014/main" id="{CE2CB76F-4AC0-595F-DA26-5597230B9A1D}"/>
              </a:ext>
            </a:extLst>
          </p:cNvPr>
          <p:cNvSpPr>
            <a:spLocks noGrp="1"/>
          </p:cNvSpPr>
          <p:nvPr>
            <p:ph idx="4294967295"/>
          </p:nvPr>
        </p:nvSpPr>
        <p:spPr>
          <a:xfrm>
            <a:off x="340435" y="1529182"/>
            <a:ext cx="4319084" cy="1985031"/>
          </a:xfrm>
        </p:spPr>
        <p:txBody>
          <a:bodyPr/>
          <a:lstStyle/>
          <a:p>
            <a:r>
              <a:rPr lang="en-US" dirty="0">
                <a:latin typeface="Segoe UI" panose="020B0502040204020203" pitchFamily="34" charset="0"/>
                <a:cs typeface="Segoe UI" panose="020B0502040204020203" pitchFamily="34" charset="0"/>
                <a:sym typeface="Segoe UI" panose="020B0502040204020203" pitchFamily="34" charset="0"/>
              </a:rPr>
              <a:t>Information Technology (IT)</a:t>
            </a:r>
          </a:p>
          <a:p>
            <a:pPr lvl="1"/>
            <a:r>
              <a:rPr lang="en-US" dirty="0">
                <a:latin typeface="Segoe UI" panose="020B0502040204020203" pitchFamily="34" charset="0"/>
                <a:cs typeface="Segoe UI" panose="020B0502040204020203" pitchFamily="34" charset="0"/>
                <a:sym typeface="Segoe UI" panose="020B0502040204020203" pitchFamily="34" charset="0"/>
              </a:rPr>
              <a:t>Activity Report</a:t>
            </a:r>
          </a:p>
          <a:p>
            <a:pPr lvl="1"/>
            <a:r>
              <a:rPr lang="en-US" dirty="0">
                <a:latin typeface="Segoe UI" panose="020B0502040204020203" pitchFamily="34" charset="0"/>
                <a:cs typeface="Segoe UI" panose="020B0502040204020203" pitchFamily="34" charset="0"/>
                <a:sym typeface="Segoe UI" panose="020B0502040204020203" pitchFamily="34" charset="0"/>
              </a:rPr>
              <a:t>Customization</a:t>
            </a:r>
          </a:p>
          <a:p>
            <a:pPr lvl="1"/>
            <a:r>
              <a:rPr lang="en-US" dirty="0">
                <a:latin typeface="Segoe UI" panose="020B0502040204020203" pitchFamily="34" charset="0"/>
                <a:cs typeface="Segoe UI" panose="020B0502040204020203" pitchFamily="34" charset="0"/>
                <a:sym typeface="Segoe UI" panose="020B0502040204020203" pitchFamily="34" charset="0"/>
              </a:rPr>
              <a:t>“Work Around”</a:t>
            </a:r>
          </a:p>
          <a:p>
            <a:pPr lvl="1"/>
            <a:r>
              <a:rPr lang="en-US" dirty="0">
                <a:latin typeface="Segoe UI" panose="020B0502040204020203" pitchFamily="34" charset="0"/>
                <a:cs typeface="Segoe UI" panose="020B0502040204020203" pitchFamily="34" charset="0"/>
                <a:sym typeface="Segoe UI" panose="020B0502040204020203" pitchFamily="34" charset="0"/>
              </a:rPr>
              <a:t>Electronic Medical Record</a:t>
            </a:r>
          </a:p>
        </p:txBody>
      </p:sp>
      <p:pic>
        <p:nvPicPr>
          <p:cNvPr id="1026" name="Picture 2" descr="C:\Users\fponsioen\AppData\Local\Microsoft\Windows\Temporary Internet Files\Content.IE5\F1LZ09ES\computer_help[1].jpg">
            <a:extLst>
              <a:ext uri="{FF2B5EF4-FFF2-40B4-BE49-F238E27FC236}">
                <a16:creationId xmlns:a16="http://schemas.microsoft.com/office/drawing/2014/main" id="{A77DF111-8A70-040B-30AD-7A740885EB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5060" y="4083322"/>
            <a:ext cx="2695879" cy="22898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FE163ECF-622C-A9E7-70C2-C758CA75FE71}"/>
              </a:ext>
            </a:extLst>
          </p:cNvPr>
          <p:cNvSpPr txBox="1">
            <a:spLocks/>
          </p:cNvSpPr>
          <p:nvPr/>
        </p:nvSpPr>
        <p:spPr>
          <a:xfrm>
            <a:off x="123716" y="3639854"/>
            <a:ext cx="6503301" cy="2424015"/>
          </a:xfrm>
          <a:prstGeom prst="rect">
            <a:avLst/>
          </a:prstGeom>
        </p:spPr>
        <p:txBody>
          <a:bodyPr vert="horz" lIns="91440" tIns="45720" rIns="91440" bIns="45720" rtlCol="0">
            <a:noAutofit/>
          </a:bodyPr>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n"/>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ä"/>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 name="Content Placeholder 2">
            <a:extLst>
              <a:ext uri="{FF2B5EF4-FFF2-40B4-BE49-F238E27FC236}">
                <a16:creationId xmlns:a16="http://schemas.microsoft.com/office/drawing/2014/main" id="{AE3228A0-865B-3A50-E751-98721DC92AF6}"/>
              </a:ext>
            </a:extLst>
          </p:cNvPr>
          <p:cNvSpPr txBox="1">
            <a:spLocks/>
          </p:cNvSpPr>
          <p:nvPr/>
        </p:nvSpPr>
        <p:spPr>
          <a:xfrm>
            <a:off x="340435" y="3693360"/>
            <a:ext cx="4616713" cy="267529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egoe UI" panose="020B0502040204020203" pitchFamily="34" charset="0"/>
                <a:cs typeface="Segoe UI" panose="020B0502040204020203" pitchFamily="34" charset="0"/>
                <a:sym typeface="Segoe UI" panose="020B0502040204020203" pitchFamily="34" charset="0"/>
              </a:rPr>
              <a:t>Quality Department</a:t>
            </a:r>
          </a:p>
          <a:p>
            <a:pPr lvl="1"/>
            <a:r>
              <a:rPr lang="en-US" dirty="0">
                <a:latin typeface="Segoe UI" panose="020B0502040204020203" pitchFamily="34" charset="0"/>
                <a:cs typeface="Segoe UI" panose="020B0502040204020203" pitchFamily="34" charset="0"/>
                <a:sym typeface="Segoe UI" panose="020B0502040204020203" pitchFamily="34" charset="0"/>
              </a:rPr>
              <a:t>“Flag” a chart with APP involvement?</a:t>
            </a:r>
          </a:p>
          <a:p>
            <a:pPr lvl="2"/>
            <a:r>
              <a:rPr lang="en-US" dirty="0">
                <a:latin typeface="Segoe UI" panose="020B0502040204020203" pitchFamily="34" charset="0"/>
                <a:cs typeface="Segoe UI" panose="020B0502040204020203" pitchFamily="34" charset="0"/>
                <a:sym typeface="Segoe UI" panose="020B0502040204020203" pitchFamily="34" charset="0"/>
              </a:rPr>
              <a:t>Core measure sets</a:t>
            </a:r>
          </a:p>
          <a:p>
            <a:pPr lvl="2"/>
            <a:r>
              <a:rPr lang="en-US" dirty="0">
                <a:latin typeface="Segoe UI" panose="020B0502040204020203" pitchFamily="34" charset="0"/>
                <a:cs typeface="Segoe UI" panose="020B0502040204020203" pitchFamily="34" charset="0"/>
                <a:sym typeface="Segoe UI" panose="020B0502040204020203" pitchFamily="34" charset="0"/>
              </a:rPr>
              <a:t>Physician peer review</a:t>
            </a:r>
          </a:p>
          <a:p>
            <a:pPr lvl="1"/>
            <a:r>
              <a:rPr lang="en-US" dirty="0">
                <a:latin typeface="Segoe UI" panose="020B0502040204020203" pitchFamily="34" charset="0"/>
                <a:cs typeface="Segoe UI" panose="020B0502040204020203" pitchFamily="34" charset="0"/>
                <a:sym typeface="Segoe UI" panose="020B0502040204020203" pitchFamily="34" charset="0"/>
              </a:rPr>
              <a:t>What are they tracking?</a:t>
            </a:r>
          </a:p>
          <a:p>
            <a:pPr lvl="2"/>
            <a:r>
              <a:rPr lang="en-US" dirty="0">
                <a:latin typeface="Segoe UI" panose="020B0502040204020203" pitchFamily="34" charset="0"/>
                <a:cs typeface="Segoe UI" panose="020B0502040204020203" pitchFamily="34" charset="0"/>
                <a:sym typeface="Segoe UI" panose="020B0502040204020203" pitchFamily="34" charset="0"/>
              </a:rPr>
              <a:t>Automatically assign the OPPE data from sponsoring/supervising Physician to APP</a:t>
            </a:r>
          </a:p>
          <a:p>
            <a:pPr lvl="1"/>
            <a:endParaRPr lang="en-US" dirty="0"/>
          </a:p>
        </p:txBody>
      </p:sp>
      <p:sp>
        <p:nvSpPr>
          <p:cNvPr id="11" name="Content Placeholder 2">
            <a:extLst>
              <a:ext uri="{FF2B5EF4-FFF2-40B4-BE49-F238E27FC236}">
                <a16:creationId xmlns:a16="http://schemas.microsoft.com/office/drawing/2014/main" id="{75D5FF80-E54C-3136-87EA-5361A90BFCFF}"/>
              </a:ext>
            </a:extLst>
          </p:cNvPr>
          <p:cNvSpPr txBox="1">
            <a:spLocks/>
          </p:cNvSpPr>
          <p:nvPr/>
        </p:nvSpPr>
        <p:spPr>
          <a:xfrm>
            <a:off x="4906037" y="1529182"/>
            <a:ext cx="3582410" cy="198503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Operating Room (OR)</a:t>
            </a:r>
          </a:p>
          <a:p>
            <a:pPr lvl="1"/>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Scheduling reports</a:t>
            </a:r>
          </a:p>
          <a:p>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Core measures</a:t>
            </a:r>
          </a:p>
          <a:p>
            <a:pPr lvl="1"/>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Data is being collected</a:t>
            </a:r>
          </a:p>
          <a:p>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Medical Records</a:t>
            </a:r>
          </a:p>
          <a:p>
            <a:pPr lvl="1"/>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Electronic Medical Record</a:t>
            </a:r>
          </a:p>
          <a:p>
            <a:pPr lvl="1"/>
            <a:endParaRPr lang="en-US" dirty="0"/>
          </a:p>
        </p:txBody>
      </p:sp>
      <p:sp>
        <p:nvSpPr>
          <p:cNvPr id="12" name="Content Placeholder 2">
            <a:extLst>
              <a:ext uri="{FF2B5EF4-FFF2-40B4-BE49-F238E27FC236}">
                <a16:creationId xmlns:a16="http://schemas.microsoft.com/office/drawing/2014/main" id="{04881C7E-D1C8-AC99-087D-7CF7F6800BE9}"/>
              </a:ext>
            </a:extLst>
          </p:cNvPr>
          <p:cNvSpPr txBox="1">
            <a:spLocks/>
          </p:cNvSpPr>
          <p:nvPr/>
        </p:nvSpPr>
        <p:spPr>
          <a:xfrm>
            <a:off x="8734965" y="1529181"/>
            <a:ext cx="3420547" cy="198503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2pPr>
            <a:lvl3pPr marL="685800"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3pPr>
            <a:lvl4pPr marL="914400" indent="-228600"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APP</a:t>
            </a:r>
            <a:endParaRPr lang="en-US" dirty="0">
              <a:solidFill>
                <a:srgbClr val="000000"/>
              </a:solidFill>
            </a:endParaRPr>
          </a:p>
          <a:p>
            <a:pPr lvl="1"/>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What are they tracking?</a:t>
            </a:r>
          </a:p>
          <a:p>
            <a:pPr lvl="2"/>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Licensure</a:t>
            </a:r>
            <a:endParaRPr lang="en-US" dirty="0">
              <a:solidFill>
                <a:srgbClr val="000000"/>
              </a:solidFill>
            </a:endParaRPr>
          </a:p>
          <a:p>
            <a:pPr lvl="2"/>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Certification</a:t>
            </a:r>
            <a:endParaRPr lang="en-US" sz="1600" dirty="0">
              <a:solidFill>
                <a:srgbClr val="000000"/>
              </a:solidFill>
            </a:endParaRPr>
          </a:p>
          <a:p>
            <a:pPr lvl="1"/>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Collaborative Agreement </a:t>
            </a:r>
          </a:p>
          <a:p>
            <a:pPr lvl="2"/>
            <a:r>
              <a:rPr kumimoji="0" lang="en-US"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Segoe UI" panose="020B0502040204020203" pitchFamily="34" charset="0"/>
              </a:rPr>
              <a:t>Chart review/audits</a:t>
            </a:r>
          </a:p>
          <a:p>
            <a:pPr lvl="1"/>
            <a:endParaRPr lang="en-US" dirty="0"/>
          </a:p>
        </p:txBody>
      </p:sp>
    </p:spTree>
    <p:extLst>
      <p:ext uri="{BB962C8B-B14F-4D97-AF65-F5344CB8AC3E}">
        <p14:creationId xmlns:p14="http://schemas.microsoft.com/office/powerpoint/2010/main" val="706554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C378331-68FB-0ECA-0D02-D212AE63ED93}"/>
              </a:ext>
            </a:extLst>
          </p:cNvPr>
          <p:cNvGraphicFramePr>
            <a:graphicFrameLocks noChangeAspect="1"/>
          </p:cNvGraphicFramePr>
          <p:nvPr>
            <p:custDataLst>
              <p:tags r:id="rId1"/>
            </p:custDataLst>
            <p:extLst>
              <p:ext uri="{D42A27DB-BD31-4B8C-83A1-F6EECF244321}">
                <p14:modId xmlns:p14="http://schemas.microsoft.com/office/powerpoint/2010/main" val="1753883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FC378331-68FB-0ECA-0D02-D212AE63ED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204D91-D7F3-44DA-8CB8-F92D2E83AC2B}"/>
              </a:ext>
            </a:extLst>
          </p:cNvPr>
          <p:cNvSpPr>
            <a:spLocks noGrp="1"/>
          </p:cNvSpPr>
          <p:nvPr>
            <p:ph type="title"/>
          </p:nvPr>
        </p:nvSpPr>
        <p:spPr/>
        <p:txBody>
          <a:bodyPr vert="horz"/>
          <a:lstStyle/>
          <a:p>
            <a:r>
              <a:rPr lang="en-US" dirty="0">
                <a:latin typeface="Segoe UI" panose="020B0502040204020203" pitchFamily="34" charset="0"/>
                <a:cs typeface="Segoe UI" panose="020B0502040204020203" pitchFamily="34" charset="0"/>
                <a:sym typeface="Segoe UI" panose="020B0502040204020203" pitchFamily="34" charset="0"/>
              </a:rPr>
              <a:t>Sample initial FPPE Plan for a Nurse-Midwife</a:t>
            </a:r>
          </a:p>
        </p:txBody>
      </p:sp>
      <p:graphicFrame>
        <p:nvGraphicFramePr>
          <p:cNvPr id="6" name="Table 4">
            <a:extLst>
              <a:ext uri="{FF2B5EF4-FFF2-40B4-BE49-F238E27FC236}">
                <a16:creationId xmlns:a16="http://schemas.microsoft.com/office/drawing/2014/main" id="{CA6ED28F-31A3-410E-BCC0-0E763EF796C8}"/>
              </a:ext>
            </a:extLst>
          </p:cNvPr>
          <p:cNvGraphicFramePr>
            <a:graphicFrameLocks/>
          </p:cNvGraphicFramePr>
          <p:nvPr>
            <p:extLst>
              <p:ext uri="{D42A27DB-BD31-4B8C-83A1-F6EECF244321}">
                <p14:modId xmlns:p14="http://schemas.microsoft.com/office/powerpoint/2010/main" val="981856439"/>
              </p:ext>
            </p:extLst>
          </p:nvPr>
        </p:nvGraphicFramePr>
        <p:xfrm>
          <a:off x="1123406" y="1579581"/>
          <a:ext cx="10789920" cy="4917477"/>
        </p:xfrm>
        <a:graphic>
          <a:graphicData uri="http://schemas.openxmlformats.org/drawingml/2006/table">
            <a:tbl>
              <a:tblPr>
                <a:tableStyleId>{7DF18680-E054-41AD-8BC1-D1AEF772440D}</a:tableStyleId>
              </a:tblPr>
              <a:tblGrid>
                <a:gridCol w="2194560">
                  <a:extLst>
                    <a:ext uri="{9D8B030D-6E8A-4147-A177-3AD203B41FA5}">
                      <a16:colId xmlns:a16="http://schemas.microsoft.com/office/drawing/2014/main" val="3265971118"/>
                    </a:ext>
                  </a:extLst>
                </a:gridCol>
                <a:gridCol w="5120640">
                  <a:extLst>
                    <a:ext uri="{9D8B030D-6E8A-4147-A177-3AD203B41FA5}">
                      <a16:colId xmlns:a16="http://schemas.microsoft.com/office/drawing/2014/main" val="725127166"/>
                    </a:ext>
                  </a:extLst>
                </a:gridCol>
                <a:gridCol w="3474720">
                  <a:extLst>
                    <a:ext uri="{9D8B030D-6E8A-4147-A177-3AD203B41FA5}">
                      <a16:colId xmlns:a16="http://schemas.microsoft.com/office/drawing/2014/main" val="1451807458"/>
                    </a:ext>
                  </a:extLst>
                </a:gridCol>
              </a:tblGrid>
              <a:tr h="715012">
                <a:tc>
                  <a:txBody>
                    <a:bodyPr/>
                    <a:lstStyle/>
                    <a:p>
                      <a:pPr algn="l"/>
                      <a:r>
                        <a:rPr lang="en-US" sz="2000" dirty="0">
                          <a:solidFill>
                            <a:schemeClr val="accent1"/>
                          </a:solidFill>
                          <a:latin typeface="Segoe UI" panose="020B0502040204020203" pitchFamily="34" charset="0"/>
                          <a:cs typeface="Segoe UI" panose="020B0502040204020203" pitchFamily="34" charset="0"/>
                          <a:sym typeface="Segoe UI" panose="020B0502040204020203" pitchFamily="34" charset="0"/>
                        </a:rPr>
                        <a:t>SKILLED BEING EVALUATED</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a:solidFill>
                            <a:schemeClr val="accent1"/>
                          </a:solidFill>
                          <a:latin typeface="Segoe UI" panose="020B0502040204020203" pitchFamily="34" charset="0"/>
                          <a:cs typeface="Segoe UI" panose="020B0502040204020203" pitchFamily="34" charset="0"/>
                          <a:sym typeface="Segoe UI" panose="020B0502040204020203" pitchFamily="34" charset="0"/>
                        </a:rPr>
                        <a:t>ACTIVITY BEING EVALUATED</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a:solidFill>
                            <a:schemeClr val="accent1"/>
                          </a:solidFill>
                          <a:latin typeface="Segoe UI" panose="020B0502040204020203" pitchFamily="34" charset="0"/>
                          <a:cs typeface="Segoe UI" panose="020B0502040204020203" pitchFamily="34" charset="0"/>
                          <a:sym typeface="Segoe UI" panose="020B0502040204020203" pitchFamily="34" charset="0"/>
                        </a:rPr>
                        <a:t>METHOD FOR EVALUATING </a:t>
                      </a:r>
                      <a:br>
                        <a:rPr lang="en-US" sz="2000">
                          <a:solidFill>
                            <a:schemeClr val="accent1"/>
                          </a:solidFill>
                          <a:latin typeface="Segoe UI" panose="020B0502040204020203" pitchFamily="34" charset="0"/>
                          <a:cs typeface="Segoe UI" panose="020B0502040204020203" pitchFamily="34" charset="0"/>
                          <a:sym typeface="Segoe UI" panose="020B0502040204020203" pitchFamily="34" charset="0"/>
                        </a:rPr>
                      </a:br>
                      <a:r>
                        <a:rPr lang="en-US" sz="2000">
                          <a:solidFill>
                            <a:schemeClr val="accent1"/>
                          </a:solidFill>
                          <a:latin typeface="Segoe UI" panose="020B0502040204020203" pitchFamily="34" charset="0"/>
                          <a:cs typeface="Segoe UI" panose="020B0502040204020203" pitchFamily="34" charset="0"/>
                          <a:sym typeface="Segoe UI" panose="020B0502040204020203" pitchFamily="34" charset="0"/>
                        </a:rPr>
                        <a:t>THE ACTIVITY</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096621"/>
                  </a:ext>
                </a:extLst>
              </a:tr>
              <a:tr h="566051">
                <a:tc rowSpan="2">
                  <a:txBody>
                    <a:bodyPr/>
                    <a:lstStyle/>
                    <a:p>
                      <a:pPr algn="l"/>
                      <a:r>
                        <a:rPr lang="en-US" sz="2000">
                          <a:latin typeface="Segoe UI" panose="020B0502040204020203" pitchFamily="34" charset="0"/>
                          <a:cs typeface="Segoe UI" panose="020B0502040204020203" pitchFamily="34" charset="0"/>
                          <a:sym typeface="Segoe UI" panose="020B0502040204020203" pitchFamily="34" charset="0"/>
                        </a:rPr>
                        <a:t>Cognitive Skills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a:latin typeface="Segoe UI" panose="020B0502040204020203" pitchFamily="34" charset="0"/>
                          <a:cs typeface="Segoe UI" panose="020B0502040204020203" pitchFamily="34" charset="0"/>
                          <a:sym typeface="Segoe UI" panose="020B0502040204020203" pitchFamily="34" charset="0"/>
                        </a:rPr>
                        <a:t>Manage midwifery elements of (n) moderate-risk cases after consultation with physician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a:latin typeface="Segoe UI" panose="020B0502040204020203" pitchFamily="34" charset="0"/>
                          <a:cs typeface="Segoe UI" panose="020B0502040204020203" pitchFamily="34" charset="0"/>
                          <a:sym typeface="Segoe UI" panose="020B0502040204020203" pitchFamily="34" charset="0"/>
                        </a:rPr>
                        <a:t>Retrospective Review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9182528"/>
                  </a:ext>
                </a:extLst>
              </a:tr>
              <a:tr h="566051">
                <a:tc vMerge="1">
                  <a:txBody>
                    <a:bodyPr/>
                    <a:lstStyle/>
                    <a:p>
                      <a:endParaRPr lang="en-US"/>
                    </a:p>
                  </a:txBody>
                  <a:tcPr/>
                </a:tc>
                <a:tc>
                  <a:txBody>
                    <a:bodyPr/>
                    <a:lstStyle/>
                    <a:p>
                      <a:pPr algn="l"/>
                      <a:r>
                        <a:rPr lang="en-US" sz="1600">
                          <a:latin typeface="Segoe UI" panose="020B0502040204020203" pitchFamily="34" charset="0"/>
                          <a:cs typeface="Segoe UI" panose="020B0502040204020203" pitchFamily="34" charset="0"/>
                          <a:sym typeface="Segoe UI" panose="020B0502040204020203" pitchFamily="34" charset="0"/>
                        </a:rPr>
                        <a:t>[Manage midwifery elements of (n) high-risk </a:t>
                      </a:r>
                      <a:br>
                        <a:rPr lang="en-US" sz="1600">
                          <a:latin typeface="Segoe UI" panose="020B0502040204020203" pitchFamily="34" charset="0"/>
                          <a:cs typeface="Segoe UI" panose="020B0502040204020203" pitchFamily="34" charset="0"/>
                          <a:sym typeface="Segoe UI" panose="020B0502040204020203" pitchFamily="34" charset="0"/>
                        </a:rPr>
                      </a:br>
                      <a:r>
                        <a:rPr lang="en-US" sz="1600">
                          <a:latin typeface="Segoe UI" panose="020B0502040204020203" pitchFamily="34" charset="0"/>
                          <a:cs typeface="Segoe UI" panose="020B0502040204020203" pitchFamily="34" charset="0"/>
                          <a:sym typeface="Segoe UI" panose="020B0502040204020203" pitchFamily="34" charset="0"/>
                        </a:rPr>
                        <a:t>cases after consultation with physician]</a:t>
                      </a: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a:latin typeface="Segoe UI" panose="020B0502040204020203" pitchFamily="34" charset="0"/>
                          <a:cs typeface="Segoe UI" panose="020B0502040204020203" pitchFamily="34" charset="0"/>
                          <a:sym typeface="Segoe UI" panose="020B0502040204020203" pitchFamily="34" charset="0"/>
                        </a:rPr>
                        <a:t>Prospective Review</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90584656"/>
                  </a:ext>
                </a:extLst>
              </a:tr>
              <a:tr h="566051">
                <a:tc rowSpan="4">
                  <a:txBody>
                    <a:bodyPr/>
                    <a:lstStyle/>
                    <a:p>
                      <a:pPr algn="l"/>
                      <a:r>
                        <a:rPr lang="en-US" sz="2000">
                          <a:latin typeface="Segoe UI" panose="020B0502040204020203" pitchFamily="34" charset="0"/>
                          <a:cs typeface="Segoe UI" panose="020B0502040204020203" pitchFamily="34" charset="0"/>
                          <a:sym typeface="Segoe UI" panose="020B0502040204020203" pitchFamily="34" charset="0"/>
                        </a:rPr>
                        <a:t>Procedural Skills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latin typeface="Segoe UI" panose="020B0502040204020203" pitchFamily="34" charset="0"/>
                          <a:cs typeface="Segoe UI" panose="020B0502040204020203" pitchFamily="34" charset="0"/>
                          <a:sym typeface="Segoe UI" panose="020B0502040204020203" pitchFamily="34" charset="0"/>
                        </a:rPr>
                        <a:t>Deliver (n) patient(s) and manage (n) infant(s) </a:t>
                      </a:r>
                      <a:br>
                        <a:rPr lang="en-US" sz="1600">
                          <a:latin typeface="Segoe UI" panose="020B0502040204020203" pitchFamily="34" charset="0"/>
                          <a:cs typeface="Segoe UI" panose="020B0502040204020203" pitchFamily="34" charset="0"/>
                          <a:sym typeface="Segoe UI" panose="020B0502040204020203" pitchFamily="34" charset="0"/>
                        </a:rPr>
                      </a:br>
                      <a:r>
                        <a:rPr lang="en-US" sz="1600">
                          <a:latin typeface="Segoe UI" panose="020B0502040204020203" pitchFamily="34" charset="0"/>
                          <a:cs typeface="Segoe UI" panose="020B0502040204020203" pitchFamily="34" charset="0"/>
                          <a:sym typeface="Segoe UI" panose="020B0502040204020203" pitchFamily="34" charset="0"/>
                        </a:rPr>
                        <a:t>at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latin typeface="Segoe UI" panose="020B0502040204020203" pitchFamily="34" charset="0"/>
                          <a:cs typeface="Segoe UI" panose="020B0502040204020203" pitchFamily="34" charset="0"/>
                          <a:sym typeface="Segoe UI" panose="020B0502040204020203" pitchFamily="34" charset="0"/>
                        </a:rPr>
                        <a:t>Concurrent Proctoring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0046673"/>
                  </a:ext>
                </a:extLst>
              </a:tr>
              <a:tr h="51818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Segoe UI" panose="020B0502040204020203" pitchFamily="34" charset="0"/>
                          <a:cs typeface="Segoe UI" panose="020B0502040204020203" pitchFamily="34" charset="0"/>
                          <a:sym typeface="Segoe UI" panose="020B0502040204020203" pitchFamily="34" charset="0"/>
                        </a:rPr>
                        <a:t>Perform (n) amniotomy procedures</a:t>
                      </a: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Segoe UI" panose="020B0502040204020203" pitchFamily="34" charset="0"/>
                          <a:cs typeface="Segoe UI" panose="020B0502040204020203" pitchFamily="34" charset="0"/>
                          <a:sym typeface="Segoe UI" panose="020B0502040204020203" pitchFamily="34" charset="0"/>
                        </a:rPr>
                        <a:t>Concurrent Proctoring</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16572449"/>
                  </a:ext>
                </a:extLst>
              </a:tr>
              <a:tr h="566051">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Segoe UI" panose="020B0502040204020203" pitchFamily="34" charset="0"/>
                          <a:cs typeface="Segoe UI" panose="020B0502040204020203" pitchFamily="34" charset="0"/>
                          <a:sym typeface="Segoe UI" panose="020B0502040204020203" pitchFamily="34" charset="0"/>
                        </a:rPr>
                        <a:t>Perform (n) episiotomy and repair procedures</a:t>
                      </a: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Segoe UI" panose="020B0502040204020203" pitchFamily="34" charset="0"/>
                          <a:cs typeface="Segoe UI" panose="020B0502040204020203" pitchFamily="34" charset="0"/>
                          <a:sym typeface="Segoe UI" panose="020B0502040204020203" pitchFamily="34" charset="0"/>
                        </a:rPr>
                        <a:t>Concurrent Proctoring or Retrospective Review</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31311629"/>
                  </a:ext>
                </a:extLst>
              </a:tr>
              <a:tr h="51818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Segoe UI" panose="020B0502040204020203" pitchFamily="34" charset="0"/>
                          <a:cs typeface="Segoe UI" panose="020B0502040204020203" pitchFamily="34" charset="0"/>
                          <a:sym typeface="Segoe UI" panose="020B0502040204020203" pitchFamily="34" charset="0"/>
                        </a:rPr>
                        <a:t>Perform (n) vacuum extractions</a:t>
                      </a: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Segoe UI" panose="020B0502040204020203" pitchFamily="34" charset="0"/>
                          <a:cs typeface="Segoe UI" panose="020B0502040204020203" pitchFamily="34" charset="0"/>
                          <a:sym typeface="Segoe UI" panose="020B0502040204020203" pitchFamily="34" charset="0"/>
                        </a:rPr>
                        <a:t>Concurrent Proctoring</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66884640"/>
                  </a:ext>
                </a:extLst>
              </a:tr>
              <a:tr h="849619">
                <a:tc gridSpan="3">
                  <a:txBody>
                    <a:bodyPr/>
                    <a:lstStyle/>
                    <a:p>
                      <a:pPr algn="ctr"/>
                      <a:r>
                        <a:rPr lang="en-US" sz="2000" dirty="0">
                          <a:solidFill>
                            <a:schemeClr val="accent4"/>
                          </a:solidFill>
                          <a:latin typeface="Segoe UI" panose="020B0502040204020203" pitchFamily="34" charset="0"/>
                          <a:cs typeface="Segoe UI" panose="020B0502040204020203" pitchFamily="34" charset="0"/>
                          <a:sym typeface="Segoe UI" panose="020B0502040204020203" pitchFamily="34" charset="0"/>
                        </a:rPr>
                        <a:t>PROJECTED TIME FRAME: WITHIN 90 DAYS OF BEING GRANTED CLINICAL PRIVILEGES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3697597"/>
                  </a:ext>
                </a:extLst>
              </a:tr>
            </a:tbl>
          </a:graphicData>
        </a:graphic>
      </p:graphicFrame>
    </p:spTree>
    <p:extLst>
      <p:ext uri="{BB962C8B-B14F-4D97-AF65-F5344CB8AC3E}">
        <p14:creationId xmlns:p14="http://schemas.microsoft.com/office/powerpoint/2010/main" val="1447539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019AF-A98A-7213-EA4A-E569FA66859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4CBA5EE-47F7-8700-E11E-33AB328DBCB4}"/>
              </a:ext>
            </a:extLst>
          </p:cNvPr>
          <p:cNvGraphicFramePr>
            <a:graphicFrameLocks noChangeAspect="1"/>
          </p:cNvGraphicFramePr>
          <p:nvPr>
            <p:custDataLst>
              <p:tags r:id="rId1"/>
            </p:custDataLst>
            <p:extLst>
              <p:ext uri="{D42A27DB-BD31-4B8C-83A1-F6EECF244321}">
                <p14:modId xmlns:p14="http://schemas.microsoft.com/office/powerpoint/2010/main" val="700890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74CBA5EE-47F7-8700-E11E-33AB328DBC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B3AB8A-CF14-4793-1859-56DBE080F73E}"/>
              </a:ext>
            </a:extLst>
          </p:cNvPr>
          <p:cNvSpPr>
            <a:spLocks noGrp="1"/>
          </p:cNvSpPr>
          <p:nvPr>
            <p:ph type="title"/>
          </p:nvPr>
        </p:nvSpPr>
        <p:spPr/>
        <p:txBody>
          <a:bodyPr vert="horz"/>
          <a:lstStyle/>
          <a:p>
            <a:r>
              <a:rPr lang="en-US" dirty="0">
                <a:latin typeface="Segoe UI" panose="020B0502040204020203" pitchFamily="34" charset="0"/>
                <a:cs typeface="Segoe UI" panose="020B0502040204020203" pitchFamily="34" charset="0"/>
                <a:sym typeface="Segoe UI" panose="020B0502040204020203" pitchFamily="34" charset="0"/>
              </a:rPr>
              <a:t>The value of the Medical </a:t>
            </a:r>
            <a:br>
              <a:rPr lang="en-US" dirty="0">
                <a:latin typeface="Segoe UI" panose="020B0502040204020203" pitchFamily="34" charset="0"/>
                <a:cs typeface="Segoe UI" panose="020B0502040204020203" pitchFamily="34" charset="0"/>
                <a:sym typeface="Segoe UI" panose="020B0502040204020203" pitchFamily="34" charset="0"/>
              </a:rPr>
            </a:br>
            <a:r>
              <a:rPr lang="en-US" dirty="0">
                <a:latin typeface="Segoe UI" panose="020B0502040204020203" pitchFamily="34" charset="0"/>
                <a:cs typeface="Segoe UI" panose="020B0502040204020203" pitchFamily="34" charset="0"/>
                <a:sym typeface="Segoe UI" panose="020B0502040204020203" pitchFamily="34" charset="0"/>
              </a:rPr>
              <a:t>Staff Services department</a:t>
            </a:r>
          </a:p>
        </p:txBody>
      </p:sp>
      <p:sp>
        <p:nvSpPr>
          <p:cNvPr id="3" name="Text Placeholder 2">
            <a:extLst>
              <a:ext uri="{FF2B5EF4-FFF2-40B4-BE49-F238E27FC236}">
                <a16:creationId xmlns:a16="http://schemas.microsoft.com/office/drawing/2014/main" id="{779C35AB-872C-4EBF-033C-64A0AF557971}"/>
              </a:ext>
            </a:extLst>
          </p:cNvPr>
          <p:cNvSpPr>
            <a:spLocks noGrp="1"/>
          </p:cNvSpPr>
          <p:nvPr>
            <p:ph sz="quarter" idx="10"/>
          </p:nvPr>
        </p:nvSpPr>
        <p:spPr/>
        <p:txBody>
          <a:bodyPr vert="horz" lIns="91440" tIns="45720" rIns="91440" bIns="45720" rtlCol="0" anchor="t">
            <a:noAutofit/>
          </a:bodyPr>
          <a:lstStyle/>
          <a:p>
            <a:r>
              <a:rPr lang="en-US" dirty="0">
                <a:latin typeface="Segoe UI" panose="020B0502040204020203" pitchFamily="34" charset="0"/>
                <a:ea typeface="+mn-lt"/>
                <a:cs typeface="Segoe UI" panose="020B0502040204020203" pitchFamily="34" charset="0"/>
                <a:sym typeface="Segoe UI" panose="020B0502040204020203" pitchFamily="34" charset="0"/>
              </a:rPr>
              <a:t>Positively impacting practitioner performance </a:t>
            </a:r>
            <a:endParaRPr lang="en-US" dirty="0">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98403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D4B4B-F488-104F-AE1D-66FBC007B589}"/>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48C8CD25-1F8F-63E5-A8CF-AD045833AA42}"/>
              </a:ext>
            </a:extLst>
          </p:cNvPr>
          <p:cNvGraphicFramePr>
            <a:graphicFrameLocks noChangeAspect="1"/>
          </p:cNvGraphicFramePr>
          <p:nvPr>
            <p:custDataLst>
              <p:tags r:id="rId1"/>
            </p:custDataLst>
            <p:extLst>
              <p:ext uri="{D42A27DB-BD31-4B8C-83A1-F6EECF244321}">
                <p14:modId xmlns:p14="http://schemas.microsoft.com/office/powerpoint/2010/main" val="8330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2" name="think-cell data - do not delete" hidden="1">
                        <a:extLst>
                          <a:ext uri="{FF2B5EF4-FFF2-40B4-BE49-F238E27FC236}">
                            <a16:creationId xmlns:a16="http://schemas.microsoft.com/office/drawing/2014/main" id="{48C8CD25-1F8F-63E5-A8CF-AD045833AA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2DFC26-B2C8-2AF0-82E2-C8E406ACA895}"/>
              </a:ext>
            </a:extLst>
          </p:cNvPr>
          <p:cNvSpPr>
            <a:spLocks noGrp="1"/>
          </p:cNvSpPr>
          <p:nvPr>
            <p:ph type="title"/>
          </p:nvPr>
        </p:nvSpPr>
        <p:spPr/>
        <p:txBody>
          <a:bodyPr vert="horz"/>
          <a:lstStyle/>
          <a:p>
            <a:r>
              <a:rPr lang="en-US" dirty="0">
                <a:ea typeface="+mj-lt"/>
              </a:rPr>
              <a:t>Medical Staff Services is one of the greatest untapped assets significantly impacting performance, growth, and risk </a:t>
            </a:r>
            <a:endParaRPr lang="en-US" dirty="0"/>
          </a:p>
        </p:txBody>
      </p:sp>
      <p:pic>
        <p:nvPicPr>
          <p:cNvPr id="4" name="Picture 3" descr="A white circle with blue and green circles&#10;&#10;Description automatically generated">
            <a:extLst>
              <a:ext uri="{FF2B5EF4-FFF2-40B4-BE49-F238E27FC236}">
                <a16:creationId xmlns:a16="http://schemas.microsoft.com/office/drawing/2014/main" id="{25962FFD-2C4E-77EE-C68A-7AE3119C04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106" y="1298490"/>
            <a:ext cx="5420448" cy="5152516"/>
          </a:xfrm>
          <a:prstGeom prst="rect">
            <a:avLst/>
          </a:prstGeom>
        </p:spPr>
      </p:pic>
      <p:sp>
        <p:nvSpPr>
          <p:cNvPr id="5" name="Rectangle 4">
            <a:extLst>
              <a:ext uri="{FF2B5EF4-FFF2-40B4-BE49-F238E27FC236}">
                <a16:creationId xmlns:a16="http://schemas.microsoft.com/office/drawing/2014/main" id="{FFD1FF6B-0940-F94A-06B8-A272C3FA3AFF}"/>
              </a:ext>
            </a:extLst>
          </p:cNvPr>
          <p:cNvSpPr/>
          <p:nvPr/>
        </p:nvSpPr>
        <p:spPr>
          <a:xfrm>
            <a:off x="9052552" y="1440107"/>
            <a:ext cx="2767970" cy="412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0" lang="en-US" sz="1600" b="1" i="0" u="none" strike="noStrike" kern="1200" cap="none" spc="0" normalizeH="0" baseline="0" noProof="0" dirty="0">
                <a:ln>
                  <a:noFill/>
                </a:ln>
                <a:solidFill>
                  <a:schemeClr val="accent5"/>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KEY AREAS TO ADDRESS</a:t>
            </a:r>
          </a:p>
        </p:txBody>
      </p:sp>
      <p:sp>
        <p:nvSpPr>
          <p:cNvPr id="6" name="Rectangle 5">
            <a:extLst>
              <a:ext uri="{FF2B5EF4-FFF2-40B4-BE49-F238E27FC236}">
                <a16:creationId xmlns:a16="http://schemas.microsoft.com/office/drawing/2014/main" id="{BFF9F3A6-F8DD-4E38-9377-E824CD4B7915}"/>
              </a:ext>
            </a:extLst>
          </p:cNvPr>
          <p:cNvSpPr/>
          <p:nvPr/>
        </p:nvSpPr>
        <p:spPr>
          <a:xfrm>
            <a:off x="6200775" y="5227222"/>
            <a:ext cx="5619748" cy="1174614"/>
          </a:xfrm>
          <a:prstGeom prst="rect">
            <a:avLst/>
          </a:prstGeom>
          <a:solidFill>
            <a:schemeClr val="bg1"/>
          </a:solidFill>
          <a:ln w="254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71" name="Rectangle 70">
            <a:extLst>
              <a:ext uri="{FF2B5EF4-FFF2-40B4-BE49-F238E27FC236}">
                <a16:creationId xmlns:a16="http://schemas.microsoft.com/office/drawing/2014/main" id="{1430FE20-52DF-D99B-A478-90C5F70A44B4}"/>
              </a:ext>
            </a:extLst>
          </p:cNvPr>
          <p:cNvSpPr/>
          <p:nvPr/>
        </p:nvSpPr>
        <p:spPr>
          <a:xfrm>
            <a:off x="6200775" y="3610925"/>
            <a:ext cx="5619748" cy="1485692"/>
          </a:xfrm>
          <a:prstGeom prst="rect">
            <a:avLst/>
          </a:prstGeom>
          <a:solidFill>
            <a:schemeClr val="bg1"/>
          </a:solidFill>
          <a:ln w="25400">
            <a:solidFill>
              <a:srgbClr val="7EB22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72" name="Rectangle 71">
            <a:extLst>
              <a:ext uri="{FF2B5EF4-FFF2-40B4-BE49-F238E27FC236}">
                <a16:creationId xmlns:a16="http://schemas.microsoft.com/office/drawing/2014/main" id="{AE951E52-2584-BA47-298A-E821F32FD8E2}"/>
              </a:ext>
            </a:extLst>
          </p:cNvPr>
          <p:cNvSpPr/>
          <p:nvPr/>
        </p:nvSpPr>
        <p:spPr>
          <a:xfrm>
            <a:off x="6200775" y="1845405"/>
            <a:ext cx="5619748" cy="1579018"/>
          </a:xfrm>
          <a:prstGeom prst="rect">
            <a:avLst/>
          </a:prstGeom>
          <a:solidFill>
            <a:schemeClr val="bg1"/>
          </a:solidFill>
          <a:ln w="254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73" name="TextBox 72">
            <a:extLst>
              <a:ext uri="{FF2B5EF4-FFF2-40B4-BE49-F238E27FC236}">
                <a16:creationId xmlns:a16="http://schemas.microsoft.com/office/drawing/2014/main" id="{6E0C814F-DDA7-73A5-046D-7B7E31AE636D}"/>
              </a:ext>
            </a:extLst>
          </p:cNvPr>
          <p:cNvSpPr txBox="1"/>
          <p:nvPr/>
        </p:nvSpPr>
        <p:spPr>
          <a:xfrm>
            <a:off x="428729" y="3504114"/>
            <a:ext cx="1571622" cy="796565"/>
          </a:xfrm>
          <a:prstGeom prst="rect">
            <a:avLst/>
          </a:prstGeom>
          <a:noFill/>
        </p:spPr>
        <p:txBody>
          <a:bodyPr wrap="square" rtlCol="0">
            <a:spAutoFit/>
          </a:bodyPr>
          <a:lstStyle/>
          <a:p>
            <a:pPr algn="ctr">
              <a:lnSpc>
                <a:spcPct val="112000"/>
              </a:lnSpc>
              <a:buClr>
                <a:schemeClr val="accent1"/>
              </a:buClr>
              <a:buSzPct val="70000"/>
            </a:pPr>
            <a:r>
              <a:rPr lang="en-US" sz="1400" dirty="0">
                <a:solidFill>
                  <a:schemeClr val="accent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Medical Staff Services Optimization</a:t>
            </a:r>
          </a:p>
        </p:txBody>
      </p:sp>
      <p:sp>
        <p:nvSpPr>
          <p:cNvPr id="74" name="TextBox 73">
            <a:extLst>
              <a:ext uri="{FF2B5EF4-FFF2-40B4-BE49-F238E27FC236}">
                <a16:creationId xmlns:a16="http://schemas.microsoft.com/office/drawing/2014/main" id="{F6ED04DB-509E-6231-10B0-AAD475E9859A}"/>
              </a:ext>
            </a:extLst>
          </p:cNvPr>
          <p:cNvSpPr txBox="1"/>
          <p:nvPr/>
        </p:nvSpPr>
        <p:spPr>
          <a:xfrm>
            <a:off x="3881905" y="1677335"/>
            <a:ext cx="1318848" cy="523220"/>
          </a:xfrm>
          <a:prstGeom prst="rect">
            <a:avLst/>
          </a:prstGeom>
          <a:noFill/>
        </p:spPr>
        <p:txBody>
          <a:bodyPr wrap="square" rtlCol="0">
            <a:spAutoFit/>
          </a:bodyPr>
          <a:lstStyle/>
          <a:p>
            <a:pPr>
              <a:buClr>
                <a:schemeClr val="accent1"/>
              </a:buClr>
              <a:buSzPct val="70000"/>
            </a:pPr>
            <a:r>
              <a:rPr lang="en-US" sz="140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Operational Effectiveness</a:t>
            </a:r>
          </a:p>
        </p:txBody>
      </p:sp>
      <p:sp>
        <p:nvSpPr>
          <p:cNvPr id="75" name="TextBox 74">
            <a:extLst>
              <a:ext uri="{FF2B5EF4-FFF2-40B4-BE49-F238E27FC236}">
                <a16:creationId xmlns:a16="http://schemas.microsoft.com/office/drawing/2014/main" id="{63ED461D-C19C-8F49-B03E-90AF626F4E43}"/>
              </a:ext>
            </a:extLst>
          </p:cNvPr>
          <p:cNvSpPr txBox="1"/>
          <p:nvPr/>
        </p:nvSpPr>
        <p:spPr>
          <a:xfrm>
            <a:off x="3881905" y="3562343"/>
            <a:ext cx="1302264" cy="738664"/>
          </a:xfrm>
          <a:prstGeom prst="rect">
            <a:avLst/>
          </a:prstGeom>
          <a:noFill/>
        </p:spPr>
        <p:txBody>
          <a:bodyPr wrap="square" rtlCol="0">
            <a:spAutoFit/>
          </a:bodyPr>
          <a:lstStyle/>
          <a:p>
            <a:pPr>
              <a:buClr>
                <a:schemeClr val="accent1"/>
              </a:buClr>
              <a:buSzPct val="70000"/>
            </a:pPr>
            <a:r>
              <a:rPr lang="en-US" sz="140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Physician/APP Recruitment </a:t>
            </a:r>
            <a:br>
              <a:rPr lang="en-US" sz="140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br>
            <a:r>
              <a:rPr lang="en-US" sz="140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&amp; Retention</a:t>
            </a:r>
          </a:p>
        </p:txBody>
      </p:sp>
      <p:sp>
        <p:nvSpPr>
          <p:cNvPr id="76" name="TextBox 75">
            <a:extLst>
              <a:ext uri="{FF2B5EF4-FFF2-40B4-BE49-F238E27FC236}">
                <a16:creationId xmlns:a16="http://schemas.microsoft.com/office/drawing/2014/main" id="{4F29C5EF-2CE0-73A5-54C2-9B8643362D6D}"/>
              </a:ext>
            </a:extLst>
          </p:cNvPr>
          <p:cNvSpPr txBox="1"/>
          <p:nvPr/>
        </p:nvSpPr>
        <p:spPr>
          <a:xfrm>
            <a:off x="3881904" y="4657445"/>
            <a:ext cx="1036471" cy="523220"/>
          </a:xfrm>
          <a:prstGeom prst="rect">
            <a:avLst/>
          </a:prstGeom>
          <a:noFill/>
        </p:spPr>
        <p:txBody>
          <a:bodyPr wrap="square" rtlCol="0">
            <a:spAutoFit/>
          </a:bodyPr>
          <a:lstStyle/>
          <a:p>
            <a:pPr>
              <a:buClr>
                <a:schemeClr val="accent1"/>
              </a:buClr>
              <a:buSzPct val="70000"/>
            </a:pPr>
            <a:r>
              <a:rPr lang="en-US" sz="140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Revenue Realization</a:t>
            </a:r>
          </a:p>
        </p:txBody>
      </p:sp>
      <p:sp>
        <p:nvSpPr>
          <p:cNvPr id="77" name="TextBox 76">
            <a:extLst>
              <a:ext uri="{FF2B5EF4-FFF2-40B4-BE49-F238E27FC236}">
                <a16:creationId xmlns:a16="http://schemas.microsoft.com/office/drawing/2014/main" id="{8AB0910A-883E-A3C9-24CE-D58E8415C814}"/>
              </a:ext>
            </a:extLst>
          </p:cNvPr>
          <p:cNvSpPr txBox="1"/>
          <p:nvPr/>
        </p:nvSpPr>
        <p:spPr>
          <a:xfrm>
            <a:off x="3804540" y="2670992"/>
            <a:ext cx="1471249" cy="555280"/>
          </a:xfrm>
          <a:prstGeom prst="rect">
            <a:avLst/>
          </a:prstGeom>
          <a:noFill/>
        </p:spPr>
        <p:txBody>
          <a:bodyPr wrap="square" rtlCol="0">
            <a:spAutoFit/>
          </a:bodyPr>
          <a:lstStyle/>
          <a:p>
            <a:pPr>
              <a:lnSpc>
                <a:spcPct val="112000"/>
              </a:lnSpc>
              <a:buClr>
                <a:schemeClr val="accent1"/>
              </a:buClr>
              <a:buSzPct val="70000"/>
            </a:pPr>
            <a:r>
              <a:rPr lang="en-US" sz="140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Clinical Quality &amp; Patient Safety</a:t>
            </a:r>
          </a:p>
        </p:txBody>
      </p:sp>
      <p:sp>
        <p:nvSpPr>
          <p:cNvPr id="78" name="TextBox 77">
            <a:extLst>
              <a:ext uri="{FF2B5EF4-FFF2-40B4-BE49-F238E27FC236}">
                <a16:creationId xmlns:a16="http://schemas.microsoft.com/office/drawing/2014/main" id="{69C373AD-A904-924D-7F92-47D479606A32}"/>
              </a:ext>
            </a:extLst>
          </p:cNvPr>
          <p:cNvSpPr txBox="1"/>
          <p:nvPr/>
        </p:nvSpPr>
        <p:spPr>
          <a:xfrm>
            <a:off x="3881904" y="5637235"/>
            <a:ext cx="1200147" cy="523220"/>
          </a:xfrm>
          <a:prstGeom prst="rect">
            <a:avLst/>
          </a:prstGeom>
          <a:noFill/>
        </p:spPr>
        <p:txBody>
          <a:bodyPr wrap="square" rtlCol="0">
            <a:spAutoFit/>
          </a:bodyPr>
          <a:lstStyle/>
          <a:p>
            <a:pPr>
              <a:buClr>
                <a:schemeClr val="accent1"/>
              </a:buClr>
              <a:buSzPct val="70000"/>
            </a:pPr>
            <a:r>
              <a:rPr lang="en-US" sz="140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Risk &amp; Compliance</a:t>
            </a:r>
          </a:p>
        </p:txBody>
      </p:sp>
      <p:grpSp>
        <p:nvGrpSpPr>
          <p:cNvPr id="79" name="Group 78">
            <a:extLst>
              <a:ext uri="{FF2B5EF4-FFF2-40B4-BE49-F238E27FC236}">
                <a16:creationId xmlns:a16="http://schemas.microsoft.com/office/drawing/2014/main" id="{5A93F50B-1E09-F207-105B-452168F6393B}"/>
              </a:ext>
            </a:extLst>
          </p:cNvPr>
          <p:cNvGrpSpPr/>
          <p:nvPr/>
        </p:nvGrpSpPr>
        <p:grpSpPr>
          <a:xfrm>
            <a:off x="3326873" y="3749056"/>
            <a:ext cx="363627" cy="364145"/>
            <a:chOff x="1489992" y="1981922"/>
            <a:chExt cx="669608" cy="670560"/>
          </a:xfrm>
          <a:solidFill>
            <a:schemeClr val="accent2"/>
          </a:solidFill>
        </p:grpSpPr>
        <p:sp>
          <p:nvSpPr>
            <p:cNvPr id="80" name="Freeform: Shape 79">
              <a:extLst>
                <a:ext uri="{FF2B5EF4-FFF2-40B4-BE49-F238E27FC236}">
                  <a16:creationId xmlns:a16="http://schemas.microsoft.com/office/drawing/2014/main" id="{5F1AC61F-72FF-B8B0-0099-D87206A5FDFF}"/>
                </a:ext>
              </a:extLst>
            </p:cNvPr>
            <p:cNvSpPr/>
            <p:nvPr/>
          </p:nvSpPr>
          <p:spPr>
            <a:xfrm>
              <a:off x="1630962" y="2072409"/>
              <a:ext cx="123825" cy="152400"/>
            </a:xfrm>
            <a:custGeom>
              <a:avLst/>
              <a:gdLst>
                <a:gd name="connsiteX0" fmla="*/ 61913 w 123825"/>
                <a:gd name="connsiteY0" fmla="*/ 156210 h 152400"/>
                <a:gd name="connsiteX1" fmla="*/ 0 w 123825"/>
                <a:gd name="connsiteY1" fmla="*/ 78105 h 152400"/>
                <a:gd name="connsiteX2" fmla="*/ 61913 w 123825"/>
                <a:gd name="connsiteY2" fmla="*/ 0 h 152400"/>
                <a:gd name="connsiteX3" fmla="*/ 123825 w 123825"/>
                <a:gd name="connsiteY3" fmla="*/ 78105 h 152400"/>
                <a:gd name="connsiteX4" fmla="*/ 61913 w 123825"/>
                <a:gd name="connsiteY4" fmla="*/ 156210 h 152400"/>
                <a:gd name="connsiteX5" fmla="*/ 61913 w 123825"/>
                <a:gd name="connsiteY5" fmla="*/ 14288 h 152400"/>
                <a:gd name="connsiteX6" fmla="*/ 14288 w 123825"/>
                <a:gd name="connsiteY6" fmla="*/ 78105 h 152400"/>
                <a:gd name="connsiteX7" fmla="*/ 61913 w 123825"/>
                <a:gd name="connsiteY7" fmla="*/ 141923 h 152400"/>
                <a:gd name="connsiteX8" fmla="*/ 109538 w 123825"/>
                <a:gd name="connsiteY8" fmla="*/ 78105 h 152400"/>
                <a:gd name="connsiteX9" fmla="*/ 61913 w 123825"/>
                <a:gd name="connsiteY9" fmla="*/ 1428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52400">
                  <a:moveTo>
                    <a:pt x="61913" y="156210"/>
                  </a:moveTo>
                  <a:cubicBezTo>
                    <a:pt x="27622" y="156210"/>
                    <a:pt x="0" y="120968"/>
                    <a:pt x="0" y="78105"/>
                  </a:cubicBezTo>
                  <a:cubicBezTo>
                    <a:pt x="0" y="44768"/>
                    <a:pt x="6667" y="0"/>
                    <a:pt x="61913" y="0"/>
                  </a:cubicBezTo>
                  <a:cubicBezTo>
                    <a:pt x="117158" y="0"/>
                    <a:pt x="123825" y="44768"/>
                    <a:pt x="123825" y="78105"/>
                  </a:cubicBezTo>
                  <a:cubicBezTo>
                    <a:pt x="123825" y="120968"/>
                    <a:pt x="96202" y="156210"/>
                    <a:pt x="61913" y="156210"/>
                  </a:cubicBezTo>
                  <a:close/>
                  <a:moveTo>
                    <a:pt x="61913" y="14288"/>
                  </a:moveTo>
                  <a:cubicBezTo>
                    <a:pt x="27622" y="14288"/>
                    <a:pt x="14288" y="32385"/>
                    <a:pt x="14288" y="78105"/>
                  </a:cubicBezTo>
                  <a:cubicBezTo>
                    <a:pt x="14288" y="113348"/>
                    <a:pt x="36195" y="141923"/>
                    <a:pt x="61913" y="141923"/>
                  </a:cubicBezTo>
                  <a:cubicBezTo>
                    <a:pt x="87630" y="141923"/>
                    <a:pt x="109538" y="113348"/>
                    <a:pt x="109538" y="78105"/>
                  </a:cubicBezTo>
                  <a:cubicBezTo>
                    <a:pt x="109538" y="32385"/>
                    <a:pt x="96202" y="14288"/>
                    <a:pt x="61913" y="14288"/>
                  </a:cubicBez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1" name="Freeform: Shape 80">
              <a:extLst>
                <a:ext uri="{FF2B5EF4-FFF2-40B4-BE49-F238E27FC236}">
                  <a16:creationId xmlns:a16="http://schemas.microsoft.com/office/drawing/2014/main" id="{BF0E652E-A03E-A4C2-21A1-91A5EDD986FD}"/>
                </a:ext>
              </a:extLst>
            </p:cNvPr>
            <p:cNvSpPr/>
            <p:nvPr/>
          </p:nvSpPr>
          <p:spPr>
            <a:xfrm>
              <a:off x="1658585" y="2213379"/>
              <a:ext cx="9525" cy="28575"/>
            </a:xfrm>
            <a:custGeom>
              <a:avLst/>
              <a:gdLst>
                <a:gd name="connsiteX0" fmla="*/ 0 w 9525"/>
                <a:gd name="connsiteY0" fmla="*/ 0 h 28575"/>
                <a:gd name="connsiteX1" fmla="*/ 14287 w 9525"/>
                <a:gd name="connsiteY1" fmla="*/ 0 h 28575"/>
                <a:gd name="connsiteX2" fmla="*/ 14287 w 9525"/>
                <a:gd name="connsiteY2" fmla="*/ 35243 h 28575"/>
                <a:gd name="connsiteX3" fmla="*/ 0 w 9525"/>
                <a:gd name="connsiteY3" fmla="*/ 35243 h 28575"/>
              </a:gdLst>
              <a:ahLst/>
              <a:cxnLst>
                <a:cxn ang="0">
                  <a:pos x="connsiteX0" y="connsiteY0"/>
                </a:cxn>
                <a:cxn ang="0">
                  <a:pos x="connsiteX1" y="connsiteY1"/>
                </a:cxn>
                <a:cxn ang="0">
                  <a:pos x="connsiteX2" y="connsiteY2"/>
                </a:cxn>
                <a:cxn ang="0">
                  <a:pos x="connsiteX3" y="connsiteY3"/>
                </a:cxn>
              </a:cxnLst>
              <a:rect l="l" t="t" r="r" b="b"/>
              <a:pathLst>
                <a:path w="9525" h="28575">
                  <a:moveTo>
                    <a:pt x="0" y="0"/>
                  </a:moveTo>
                  <a:lnTo>
                    <a:pt x="14287" y="0"/>
                  </a:lnTo>
                  <a:lnTo>
                    <a:pt x="14287" y="35243"/>
                  </a:lnTo>
                  <a:lnTo>
                    <a:pt x="0" y="35243"/>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2" name="Freeform: Shape 81">
              <a:extLst>
                <a:ext uri="{FF2B5EF4-FFF2-40B4-BE49-F238E27FC236}">
                  <a16:creationId xmlns:a16="http://schemas.microsoft.com/office/drawing/2014/main" id="{2FAD218D-0C7A-34B4-4BA6-9E4BD616C0AE}"/>
                </a:ext>
              </a:extLst>
            </p:cNvPr>
            <p:cNvSpPr/>
            <p:nvPr/>
          </p:nvSpPr>
          <p:spPr>
            <a:xfrm>
              <a:off x="1712877" y="2213379"/>
              <a:ext cx="9525" cy="28575"/>
            </a:xfrm>
            <a:custGeom>
              <a:avLst/>
              <a:gdLst>
                <a:gd name="connsiteX0" fmla="*/ 0 w 9525"/>
                <a:gd name="connsiteY0" fmla="*/ 0 h 28575"/>
                <a:gd name="connsiteX1" fmla="*/ 14287 w 9525"/>
                <a:gd name="connsiteY1" fmla="*/ 0 h 28575"/>
                <a:gd name="connsiteX2" fmla="*/ 14287 w 9525"/>
                <a:gd name="connsiteY2" fmla="*/ 35243 h 28575"/>
                <a:gd name="connsiteX3" fmla="*/ 0 w 9525"/>
                <a:gd name="connsiteY3" fmla="*/ 35243 h 28575"/>
              </a:gdLst>
              <a:ahLst/>
              <a:cxnLst>
                <a:cxn ang="0">
                  <a:pos x="connsiteX0" y="connsiteY0"/>
                </a:cxn>
                <a:cxn ang="0">
                  <a:pos x="connsiteX1" y="connsiteY1"/>
                </a:cxn>
                <a:cxn ang="0">
                  <a:pos x="connsiteX2" y="connsiteY2"/>
                </a:cxn>
                <a:cxn ang="0">
                  <a:pos x="connsiteX3" y="connsiteY3"/>
                </a:cxn>
              </a:cxnLst>
              <a:rect l="l" t="t" r="r" b="b"/>
              <a:pathLst>
                <a:path w="9525" h="28575">
                  <a:moveTo>
                    <a:pt x="0" y="0"/>
                  </a:moveTo>
                  <a:lnTo>
                    <a:pt x="14287" y="0"/>
                  </a:lnTo>
                  <a:lnTo>
                    <a:pt x="14287" y="35243"/>
                  </a:lnTo>
                  <a:lnTo>
                    <a:pt x="0" y="35243"/>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3" name="Freeform: Shape 82">
              <a:extLst>
                <a:ext uri="{FF2B5EF4-FFF2-40B4-BE49-F238E27FC236}">
                  <a16:creationId xmlns:a16="http://schemas.microsoft.com/office/drawing/2014/main" id="{D936A38B-F1F2-A4D7-3370-EB30BBE3E549}"/>
                </a:ext>
              </a:extLst>
            </p:cNvPr>
            <p:cNvSpPr/>
            <p:nvPr/>
          </p:nvSpPr>
          <p:spPr>
            <a:xfrm>
              <a:off x="1717890" y="2240990"/>
              <a:ext cx="104775" cy="38100"/>
            </a:xfrm>
            <a:custGeom>
              <a:avLst/>
              <a:gdLst>
                <a:gd name="connsiteX0" fmla="*/ 0 w 104775"/>
                <a:gd name="connsiteY0" fmla="*/ 13707 h 38100"/>
                <a:gd name="connsiteX1" fmla="*/ 4029 w 104775"/>
                <a:gd name="connsiteY1" fmla="*/ 0 h 38100"/>
                <a:gd name="connsiteX2" fmla="*/ 110033 w 104775"/>
                <a:gd name="connsiteY2" fmla="*/ 31158 h 38100"/>
                <a:gd name="connsiteX3" fmla="*/ 106004 w 104775"/>
                <a:gd name="connsiteY3" fmla="*/ 44866 h 38100"/>
              </a:gdLst>
              <a:ahLst/>
              <a:cxnLst>
                <a:cxn ang="0">
                  <a:pos x="connsiteX0" y="connsiteY0"/>
                </a:cxn>
                <a:cxn ang="0">
                  <a:pos x="connsiteX1" y="connsiteY1"/>
                </a:cxn>
                <a:cxn ang="0">
                  <a:pos x="connsiteX2" y="connsiteY2"/>
                </a:cxn>
                <a:cxn ang="0">
                  <a:pos x="connsiteX3" y="connsiteY3"/>
                </a:cxn>
              </a:cxnLst>
              <a:rect l="l" t="t" r="r" b="b"/>
              <a:pathLst>
                <a:path w="104775" h="38100">
                  <a:moveTo>
                    <a:pt x="0" y="13707"/>
                  </a:moveTo>
                  <a:lnTo>
                    <a:pt x="4029" y="0"/>
                  </a:lnTo>
                  <a:lnTo>
                    <a:pt x="110033" y="31158"/>
                  </a:lnTo>
                  <a:lnTo>
                    <a:pt x="106004" y="44866"/>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4" name="Freeform: Shape 83">
              <a:extLst>
                <a:ext uri="{FF2B5EF4-FFF2-40B4-BE49-F238E27FC236}">
                  <a16:creationId xmlns:a16="http://schemas.microsoft.com/office/drawing/2014/main" id="{76B3AE4B-A3FF-120E-5A2B-3E8BF2A3F07A}"/>
                </a:ext>
              </a:extLst>
            </p:cNvPr>
            <p:cNvSpPr/>
            <p:nvPr/>
          </p:nvSpPr>
          <p:spPr>
            <a:xfrm>
              <a:off x="1570433" y="2242237"/>
              <a:ext cx="95250" cy="38100"/>
            </a:xfrm>
            <a:custGeom>
              <a:avLst/>
              <a:gdLst>
                <a:gd name="connsiteX0" fmla="*/ 0 w 95250"/>
                <a:gd name="connsiteY0" fmla="*/ 30954 h 38100"/>
                <a:gd name="connsiteX1" fmla="*/ 92093 w 95250"/>
                <a:gd name="connsiteY1" fmla="*/ 0 h 38100"/>
                <a:gd name="connsiteX2" fmla="*/ 96645 w 95250"/>
                <a:gd name="connsiteY2" fmla="*/ 13543 h 38100"/>
                <a:gd name="connsiteX3" fmla="*/ 4552 w 95250"/>
                <a:gd name="connsiteY3" fmla="*/ 44497 h 38100"/>
              </a:gdLst>
              <a:ahLst/>
              <a:cxnLst>
                <a:cxn ang="0">
                  <a:pos x="connsiteX0" y="connsiteY0"/>
                </a:cxn>
                <a:cxn ang="0">
                  <a:pos x="connsiteX1" y="connsiteY1"/>
                </a:cxn>
                <a:cxn ang="0">
                  <a:pos x="connsiteX2" y="connsiteY2"/>
                </a:cxn>
                <a:cxn ang="0">
                  <a:pos x="connsiteX3" y="connsiteY3"/>
                </a:cxn>
              </a:cxnLst>
              <a:rect l="l" t="t" r="r" b="b"/>
              <a:pathLst>
                <a:path w="95250" h="38100">
                  <a:moveTo>
                    <a:pt x="0" y="30954"/>
                  </a:moveTo>
                  <a:lnTo>
                    <a:pt x="92093" y="0"/>
                  </a:lnTo>
                  <a:lnTo>
                    <a:pt x="96645" y="13543"/>
                  </a:lnTo>
                  <a:lnTo>
                    <a:pt x="4552" y="44497"/>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5" name="Freeform: Shape 84">
              <a:extLst>
                <a:ext uri="{FF2B5EF4-FFF2-40B4-BE49-F238E27FC236}">
                  <a16:creationId xmlns:a16="http://schemas.microsoft.com/office/drawing/2014/main" id="{A39F35CD-E7CC-D818-5720-F5589D66B9AC}"/>
                </a:ext>
              </a:extLst>
            </p:cNvPr>
            <p:cNvSpPr/>
            <p:nvPr/>
          </p:nvSpPr>
          <p:spPr>
            <a:xfrm>
              <a:off x="1658580" y="2246689"/>
              <a:ext cx="38100" cy="95250"/>
            </a:xfrm>
            <a:custGeom>
              <a:avLst/>
              <a:gdLst>
                <a:gd name="connsiteX0" fmla="*/ 0 w 38100"/>
                <a:gd name="connsiteY0" fmla="*/ 3868 h 95250"/>
                <a:gd name="connsiteX1" fmla="*/ 13755 w 38100"/>
                <a:gd name="connsiteY1" fmla="*/ 0 h 95250"/>
                <a:gd name="connsiteX2" fmla="*/ 41086 w 38100"/>
                <a:gd name="connsiteY2" fmla="*/ 97199 h 95250"/>
                <a:gd name="connsiteX3" fmla="*/ 27331 w 38100"/>
                <a:gd name="connsiteY3" fmla="*/ 101067 h 95250"/>
              </a:gdLst>
              <a:ahLst/>
              <a:cxnLst>
                <a:cxn ang="0">
                  <a:pos x="connsiteX0" y="connsiteY0"/>
                </a:cxn>
                <a:cxn ang="0">
                  <a:pos x="connsiteX1" y="connsiteY1"/>
                </a:cxn>
                <a:cxn ang="0">
                  <a:pos x="connsiteX2" y="connsiteY2"/>
                </a:cxn>
                <a:cxn ang="0">
                  <a:pos x="connsiteX3" y="connsiteY3"/>
                </a:cxn>
              </a:cxnLst>
              <a:rect l="l" t="t" r="r" b="b"/>
              <a:pathLst>
                <a:path w="38100" h="95250">
                  <a:moveTo>
                    <a:pt x="0" y="3868"/>
                  </a:moveTo>
                  <a:lnTo>
                    <a:pt x="13755" y="0"/>
                  </a:lnTo>
                  <a:lnTo>
                    <a:pt x="41086" y="97199"/>
                  </a:lnTo>
                  <a:lnTo>
                    <a:pt x="27331" y="101067"/>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6" name="Freeform: Shape 85">
              <a:extLst>
                <a:ext uri="{FF2B5EF4-FFF2-40B4-BE49-F238E27FC236}">
                  <a16:creationId xmlns:a16="http://schemas.microsoft.com/office/drawing/2014/main" id="{4787CC4B-2B4B-87C9-1298-C29E1F119C8F}"/>
                </a:ext>
              </a:extLst>
            </p:cNvPr>
            <p:cNvSpPr/>
            <p:nvPr/>
          </p:nvSpPr>
          <p:spPr>
            <a:xfrm>
              <a:off x="1686242" y="2246885"/>
              <a:ext cx="38100" cy="95250"/>
            </a:xfrm>
            <a:custGeom>
              <a:avLst/>
              <a:gdLst>
                <a:gd name="connsiteX0" fmla="*/ 0 w 38100"/>
                <a:gd name="connsiteY0" fmla="*/ 97199 h 95250"/>
                <a:gd name="connsiteX1" fmla="*/ 27321 w 38100"/>
                <a:gd name="connsiteY1" fmla="*/ 0 h 95250"/>
                <a:gd name="connsiteX2" fmla="*/ 41076 w 38100"/>
                <a:gd name="connsiteY2" fmla="*/ 3866 h 95250"/>
                <a:gd name="connsiteX3" fmla="*/ 13755 w 38100"/>
                <a:gd name="connsiteY3" fmla="*/ 101065 h 95250"/>
              </a:gdLst>
              <a:ahLst/>
              <a:cxnLst>
                <a:cxn ang="0">
                  <a:pos x="connsiteX0" y="connsiteY0"/>
                </a:cxn>
                <a:cxn ang="0">
                  <a:pos x="connsiteX1" y="connsiteY1"/>
                </a:cxn>
                <a:cxn ang="0">
                  <a:pos x="connsiteX2" y="connsiteY2"/>
                </a:cxn>
                <a:cxn ang="0">
                  <a:pos x="connsiteX3" y="connsiteY3"/>
                </a:cxn>
              </a:cxnLst>
              <a:rect l="l" t="t" r="r" b="b"/>
              <a:pathLst>
                <a:path w="38100" h="95250">
                  <a:moveTo>
                    <a:pt x="0" y="97199"/>
                  </a:moveTo>
                  <a:lnTo>
                    <a:pt x="27321" y="0"/>
                  </a:lnTo>
                  <a:lnTo>
                    <a:pt x="41076" y="3866"/>
                  </a:lnTo>
                  <a:lnTo>
                    <a:pt x="13755" y="101065"/>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7" name="Freeform: Shape 86">
              <a:extLst>
                <a:ext uri="{FF2B5EF4-FFF2-40B4-BE49-F238E27FC236}">
                  <a16:creationId xmlns:a16="http://schemas.microsoft.com/office/drawing/2014/main" id="{299A0409-768C-1FB4-EF85-1CC2CF8652EB}"/>
                </a:ext>
              </a:extLst>
            </p:cNvPr>
            <p:cNvSpPr/>
            <p:nvPr/>
          </p:nvSpPr>
          <p:spPr>
            <a:xfrm>
              <a:off x="1489992" y="1981922"/>
              <a:ext cx="409575" cy="409575"/>
            </a:xfrm>
            <a:custGeom>
              <a:avLst/>
              <a:gdLst>
                <a:gd name="connsiteX0" fmla="*/ 206692 w 409575"/>
                <a:gd name="connsiteY0" fmla="*/ 412433 h 409575"/>
                <a:gd name="connsiteX1" fmla="*/ 60960 w 409575"/>
                <a:gd name="connsiteY1" fmla="*/ 352425 h 409575"/>
                <a:gd name="connsiteX2" fmla="*/ 0 w 409575"/>
                <a:gd name="connsiteY2" fmla="*/ 206693 h 409575"/>
                <a:gd name="connsiteX3" fmla="*/ 60960 w 409575"/>
                <a:gd name="connsiteY3" fmla="*/ 60960 h 409575"/>
                <a:gd name="connsiteX4" fmla="*/ 206692 w 409575"/>
                <a:gd name="connsiteY4" fmla="*/ 0 h 409575"/>
                <a:gd name="connsiteX5" fmla="*/ 352425 w 409575"/>
                <a:gd name="connsiteY5" fmla="*/ 60960 h 409575"/>
                <a:gd name="connsiteX6" fmla="*/ 352425 w 409575"/>
                <a:gd name="connsiteY6" fmla="*/ 60960 h 409575"/>
                <a:gd name="connsiteX7" fmla="*/ 352425 w 409575"/>
                <a:gd name="connsiteY7" fmla="*/ 60960 h 409575"/>
                <a:gd name="connsiteX8" fmla="*/ 413385 w 409575"/>
                <a:gd name="connsiteY8" fmla="*/ 206693 h 409575"/>
                <a:gd name="connsiteX9" fmla="*/ 352425 w 409575"/>
                <a:gd name="connsiteY9" fmla="*/ 352425 h 409575"/>
                <a:gd name="connsiteX10" fmla="*/ 206692 w 409575"/>
                <a:gd name="connsiteY10" fmla="*/ 412433 h 409575"/>
                <a:gd name="connsiteX11" fmla="*/ 206692 w 409575"/>
                <a:gd name="connsiteY11" fmla="*/ 13335 h 409575"/>
                <a:gd name="connsiteX12" fmla="*/ 70485 w 409575"/>
                <a:gd name="connsiteY12" fmla="*/ 69533 h 409575"/>
                <a:gd name="connsiteX13" fmla="*/ 14288 w 409575"/>
                <a:gd name="connsiteY13" fmla="*/ 205740 h 409575"/>
                <a:gd name="connsiteX14" fmla="*/ 70485 w 409575"/>
                <a:gd name="connsiteY14" fmla="*/ 341948 h 409575"/>
                <a:gd name="connsiteX15" fmla="*/ 342900 w 409575"/>
                <a:gd name="connsiteY15" fmla="*/ 341948 h 409575"/>
                <a:gd name="connsiteX16" fmla="*/ 399097 w 409575"/>
                <a:gd name="connsiteY16" fmla="*/ 205740 h 409575"/>
                <a:gd name="connsiteX17" fmla="*/ 342900 w 409575"/>
                <a:gd name="connsiteY17" fmla="*/ 69533 h 409575"/>
                <a:gd name="connsiteX18" fmla="*/ 342900 w 409575"/>
                <a:gd name="connsiteY18" fmla="*/ 69533 h 409575"/>
                <a:gd name="connsiteX19" fmla="*/ 206692 w 409575"/>
                <a:gd name="connsiteY19" fmla="*/ 1333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409575">
                  <a:moveTo>
                    <a:pt x="206692" y="412433"/>
                  </a:moveTo>
                  <a:cubicBezTo>
                    <a:pt x="153353" y="412433"/>
                    <a:pt x="100965" y="392430"/>
                    <a:pt x="60960" y="352425"/>
                  </a:cubicBezTo>
                  <a:cubicBezTo>
                    <a:pt x="21908" y="313373"/>
                    <a:pt x="0" y="261938"/>
                    <a:pt x="0" y="206693"/>
                  </a:cubicBezTo>
                  <a:cubicBezTo>
                    <a:pt x="0" y="151448"/>
                    <a:pt x="21908" y="100013"/>
                    <a:pt x="60960" y="60960"/>
                  </a:cubicBezTo>
                  <a:cubicBezTo>
                    <a:pt x="100013" y="21908"/>
                    <a:pt x="151447" y="0"/>
                    <a:pt x="206692" y="0"/>
                  </a:cubicBezTo>
                  <a:cubicBezTo>
                    <a:pt x="261938" y="0"/>
                    <a:pt x="313372" y="21908"/>
                    <a:pt x="352425" y="60960"/>
                  </a:cubicBezTo>
                  <a:lnTo>
                    <a:pt x="352425" y="60960"/>
                  </a:lnTo>
                  <a:lnTo>
                    <a:pt x="352425" y="60960"/>
                  </a:lnTo>
                  <a:cubicBezTo>
                    <a:pt x="391478" y="100013"/>
                    <a:pt x="413385" y="151448"/>
                    <a:pt x="413385" y="206693"/>
                  </a:cubicBezTo>
                  <a:cubicBezTo>
                    <a:pt x="413385" y="261938"/>
                    <a:pt x="391478" y="313373"/>
                    <a:pt x="352425" y="352425"/>
                  </a:cubicBezTo>
                  <a:cubicBezTo>
                    <a:pt x="312420" y="392430"/>
                    <a:pt x="259080" y="412433"/>
                    <a:pt x="206692" y="412433"/>
                  </a:cubicBezTo>
                  <a:close/>
                  <a:moveTo>
                    <a:pt x="206692" y="13335"/>
                  </a:moveTo>
                  <a:cubicBezTo>
                    <a:pt x="155258" y="13335"/>
                    <a:pt x="106680" y="33338"/>
                    <a:pt x="70485" y="69533"/>
                  </a:cubicBezTo>
                  <a:cubicBezTo>
                    <a:pt x="34290" y="105728"/>
                    <a:pt x="14288" y="154305"/>
                    <a:pt x="14288" y="205740"/>
                  </a:cubicBezTo>
                  <a:cubicBezTo>
                    <a:pt x="14288" y="257175"/>
                    <a:pt x="34290" y="305753"/>
                    <a:pt x="70485" y="341948"/>
                  </a:cubicBezTo>
                  <a:cubicBezTo>
                    <a:pt x="145733" y="417195"/>
                    <a:pt x="267653" y="417195"/>
                    <a:pt x="342900" y="341948"/>
                  </a:cubicBezTo>
                  <a:cubicBezTo>
                    <a:pt x="379095" y="305753"/>
                    <a:pt x="399097" y="257175"/>
                    <a:pt x="399097" y="205740"/>
                  </a:cubicBezTo>
                  <a:cubicBezTo>
                    <a:pt x="399097" y="154305"/>
                    <a:pt x="379095" y="105728"/>
                    <a:pt x="342900" y="69533"/>
                  </a:cubicBezTo>
                  <a:lnTo>
                    <a:pt x="342900" y="69533"/>
                  </a:lnTo>
                  <a:cubicBezTo>
                    <a:pt x="305753" y="33338"/>
                    <a:pt x="258128" y="13335"/>
                    <a:pt x="206692" y="13335"/>
                  </a:cubicBez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8" name="Freeform: Shape 87">
              <a:extLst>
                <a:ext uri="{FF2B5EF4-FFF2-40B4-BE49-F238E27FC236}">
                  <a16:creationId xmlns:a16="http://schemas.microsoft.com/office/drawing/2014/main" id="{9C162D85-041A-DA55-326E-3126B1732282}"/>
                </a:ext>
              </a:extLst>
            </p:cNvPr>
            <p:cNvSpPr/>
            <p:nvPr/>
          </p:nvSpPr>
          <p:spPr>
            <a:xfrm>
              <a:off x="1529997" y="2022879"/>
              <a:ext cx="323850" cy="323850"/>
            </a:xfrm>
            <a:custGeom>
              <a:avLst/>
              <a:gdLst>
                <a:gd name="connsiteX0" fmla="*/ 166687 w 323850"/>
                <a:gd name="connsiteY0" fmla="*/ 332423 h 323850"/>
                <a:gd name="connsiteX1" fmla="*/ 48578 w 323850"/>
                <a:gd name="connsiteY1" fmla="*/ 283845 h 323850"/>
                <a:gd name="connsiteX2" fmla="*/ 48578 w 323850"/>
                <a:gd name="connsiteY2" fmla="*/ 48577 h 323850"/>
                <a:gd name="connsiteX3" fmla="*/ 283845 w 323850"/>
                <a:gd name="connsiteY3" fmla="*/ 48577 h 323850"/>
                <a:gd name="connsiteX4" fmla="*/ 283845 w 323850"/>
                <a:gd name="connsiteY4" fmla="*/ 48577 h 323850"/>
                <a:gd name="connsiteX5" fmla="*/ 283845 w 323850"/>
                <a:gd name="connsiteY5" fmla="*/ 283845 h 323850"/>
                <a:gd name="connsiteX6" fmla="*/ 166687 w 323850"/>
                <a:gd name="connsiteY6" fmla="*/ 332423 h 323850"/>
                <a:gd name="connsiteX7" fmla="*/ 166687 w 323850"/>
                <a:gd name="connsiteY7" fmla="*/ 12383 h 323850"/>
                <a:gd name="connsiteX8" fmla="*/ 59055 w 323850"/>
                <a:gd name="connsiteY8" fmla="*/ 57150 h 323850"/>
                <a:gd name="connsiteX9" fmla="*/ 59055 w 323850"/>
                <a:gd name="connsiteY9" fmla="*/ 273368 h 323850"/>
                <a:gd name="connsiteX10" fmla="*/ 275273 w 323850"/>
                <a:gd name="connsiteY10" fmla="*/ 273368 h 323850"/>
                <a:gd name="connsiteX11" fmla="*/ 275273 w 323850"/>
                <a:gd name="connsiteY11" fmla="*/ 57150 h 323850"/>
                <a:gd name="connsiteX12" fmla="*/ 166687 w 323850"/>
                <a:gd name="connsiteY12" fmla="*/ 1238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h="323850">
                  <a:moveTo>
                    <a:pt x="166687" y="332423"/>
                  </a:moveTo>
                  <a:cubicBezTo>
                    <a:pt x="123825" y="332423"/>
                    <a:pt x="80962" y="316230"/>
                    <a:pt x="48578" y="283845"/>
                  </a:cubicBezTo>
                  <a:cubicBezTo>
                    <a:pt x="-16193" y="219075"/>
                    <a:pt x="-16193" y="113348"/>
                    <a:pt x="48578" y="48577"/>
                  </a:cubicBezTo>
                  <a:cubicBezTo>
                    <a:pt x="113348" y="-16192"/>
                    <a:pt x="219075" y="-16192"/>
                    <a:pt x="283845" y="48577"/>
                  </a:cubicBezTo>
                  <a:lnTo>
                    <a:pt x="283845" y="48577"/>
                  </a:lnTo>
                  <a:cubicBezTo>
                    <a:pt x="348615" y="113348"/>
                    <a:pt x="348615" y="219075"/>
                    <a:pt x="283845" y="283845"/>
                  </a:cubicBezTo>
                  <a:cubicBezTo>
                    <a:pt x="251460" y="315278"/>
                    <a:pt x="208598" y="332423"/>
                    <a:pt x="166687" y="332423"/>
                  </a:cubicBezTo>
                  <a:close/>
                  <a:moveTo>
                    <a:pt x="166687" y="12383"/>
                  </a:moveTo>
                  <a:cubicBezTo>
                    <a:pt x="127635" y="12383"/>
                    <a:pt x="88582" y="27623"/>
                    <a:pt x="59055" y="57150"/>
                  </a:cubicBezTo>
                  <a:cubicBezTo>
                    <a:pt x="-952" y="117158"/>
                    <a:pt x="-952" y="213360"/>
                    <a:pt x="59055" y="273368"/>
                  </a:cubicBezTo>
                  <a:cubicBezTo>
                    <a:pt x="119062" y="333375"/>
                    <a:pt x="215265" y="333375"/>
                    <a:pt x="275273" y="273368"/>
                  </a:cubicBezTo>
                  <a:cubicBezTo>
                    <a:pt x="335280" y="213360"/>
                    <a:pt x="335280" y="117158"/>
                    <a:pt x="275273" y="57150"/>
                  </a:cubicBezTo>
                  <a:cubicBezTo>
                    <a:pt x="244792" y="27623"/>
                    <a:pt x="205740" y="12383"/>
                    <a:pt x="166687" y="12383"/>
                  </a:cubicBez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89" name="Freeform: Shape 88">
              <a:extLst>
                <a:ext uri="{FF2B5EF4-FFF2-40B4-BE49-F238E27FC236}">
                  <a16:creationId xmlns:a16="http://schemas.microsoft.com/office/drawing/2014/main" id="{BB549129-E640-031B-087E-56C65E3660C7}"/>
                </a:ext>
              </a:extLst>
            </p:cNvPr>
            <p:cNvSpPr/>
            <p:nvPr/>
          </p:nvSpPr>
          <p:spPr>
            <a:xfrm>
              <a:off x="1852180" y="2345062"/>
              <a:ext cx="123825" cy="123825"/>
            </a:xfrm>
            <a:custGeom>
              <a:avLst/>
              <a:gdLst>
                <a:gd name="connsiteX0" fmla="*/ 41672 w 123825"/>
                <a:gd name="connsiteY0" fmla="*/ 126444 h 123825"/>
                <a:gd name="connsiteX1" fmla="*/ 17859 w 123825"/>
                <a:gd name="connsiteY1" fmla="*/ 102632 h 123825"/>
                <a:gd name="connsiteX2" fmla="*/ 17859 w 123825"/>
                <a:gd name="connsiteY2" fmla="*/ 17859 h 123825"/>
                <a:gd name="connsiteX3" fmla="*/ 102632 w 123825"/>
                <a:gd name="connsiteY3" fmla="*/ 17859 h 123825"/>
                <a:gd name="connsiteX4" fmla="*/ 126444 w 123825"/>
                <a:gd name="connsiteY4" fmla="*/ 41672 h 123825"/>
                <a:gd name="connsiteX5" fmla="*/ 41672 w 123825"/>
                <a:gd name="connsiteY5" fmla="*/ 126444 h 123825"/>
                <a:gd name="connsiteX6" fmla="*/ 60722 w 123825"/>
                <a:gd name="connsiteY6" fmla="*/ 13097 h 123825"/>
                <a:gd name="connsiteX7" fmla="*/ 28337 w 123825"/>
                <a:gd name="connsiteY7" fmla="*/ 26432 h 123825"/>
                <a:gd name="connsiteX8" fmla="*/ 28337 w 123825"/>
                <a:gd name="connsiteY8" fmla="*/ 92154 h 123825"/>
                <a:gd name="connsiteX9" fmla="*/ 42624 w 123825"/>
                <a:gd name="connsiteY9" fmla="*/ 106442 h 123825"/>
                <a:gd name="connsiteX10" fmla="*/ 108347 w 123825"/>
                <a:gd name="connsiteY10" fmla="*/ 40719 h 123825"/>
                <a:gd name="connsiteX11" fmla="*/ 94059 w 123825"/>
                <a:gd name="connsiteY11" fmla="*/ 26432 h 123825"/>
                <a:gd name="connsiteX12" fmla="*/ 60722 w 123825"/>
                <a:gd name="connsiteY12" fmla="*/ 1309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23825">
                  <a:moveTo>
                    <a:pt x="41672" y="126444"/>
                  </a:moveTo>
                  <a:lnTo>
                    <a:pt x="17859" y="102632"/>
                  </a:lnTo>
                  <a:cubicBezTo>
                    <a:pt x="-5953" y="78819"/>
                    <a:pt x="-5953" y="40719"/>
                    <a:pt x="17859" y="17859"/>
                  </a:cubicBezTo>
                  <a:cubicBezTo>
                    <a:pt x="41672" y="-5953"/>
                    <a:pt x="79772" y="-5953"/>
                    <a:pt x="102632" y="17859"/>
                  </a:cubicBezTo>
                  <a:lnTo>
                    <a:pt x="126444" y="41672"/>
                  </a:lnTo>
                  <a:lnTo>
                    <a:pt x="41672" y="126444"/>
                  </a:lnTo>
                  <a:close/>
                  <a:moveTo>
                    <a:pt x="60722" y="13097"/>
                  </a:moveTo>
                  <a:cubicBezTo>
                    <a:pt x="49292" y="13097"/>
                    <a:pt x="36909" y="17859"/>
                    <a:pt x="28337" y="26432"/>
                  </a:cubicBezTo>
                  <a:cubicBezTo>
                    <a:pt x="10239" y="44529"/>
                    <a:pt x="10239" y="74057"/>
                    <a:pt x="28337" y="92154"/>
                  </a:cubicBezTo>
                  <a:lnTo>
                    <a:pt x="42624" y="106442"/>
                  </a:lnTo>
                  <a:lnTo>
                    <a:pt x="108347" y="40719"/>
                  </a:lnTo>
                  <a:lnTo>
                    <a:pt x="94059" y="26432"/>
                  </a:lnTo>
                  <a:cubicBezTo>
                    <a:pt x="84534" y="17859"/>
                    <a:pt x="72152" y="13097"/>
                    <a:pt x="60722" y="13097"/>
                  </a:cubicBez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90" name="Freeform: Shape 89">
              <a:extLst>
                <a:ext uri="{FF2B5EF4-FFF2-40B4-BE49-F238E27FC236}">
                  <a16:creationId xmlns:a16="http://schemas.microsoft.com/office/drawing/2014/main" id="{A1E799D0-A07B-2629-9D99-447C8DAADA4D}"/>
                </a:ext>
              </a:extLst>
            </p:cNvPr>
            <p:cNvSpPr/>
            <p:nvPr/>
          </p:nvSpPr>
          <p:spPr>
            <a:xfrm>
              <a:off x="1883375" y="2376257"/>
              <a:ext cx="276225" cy="276225"/>
            </a:xfrm>
            <a:custGeom>
              <a:avLst/>
              <a:gdLst>
                <a:gd name="connsiteX0" fmla="*/ 217170 w 276225"/>
                <a:gd name="connsiteY0" fmla="*/ 277178 h 276225"/>
                <a:gd name="connsiteX1" fmla="*/ 174308 w 276225"/>
                <a:gd name="connsiteY1" fmla="*/ 259080 h 276225"/>
                <a:gd name="connsiteX2" fmla="*/ 0 w 276225"/>
                <a:gd name="connsiteY2" fmla="*/ 84772 h 276225"/>
                <a:gd name="connsiteX3" fmla="*/ 84772 w 276225"/>
                <a:gd name="connsiteY3" fmla="*/ 0 h 276225"/>
                <a:gd name="connsiteX4" fmla="*/ 259080 w 276225"/>
                <a:gd name="connsiteY4" fmla="*/ 174308 h 276225"/>
                <a:gd name="connsiteX5" fmla="*/ 277177 w 276225"/>
                <a:gd name="connsiteY5" fmla="*/ 217170 h 276225"/>
                <a:gd name="connsiteX6" fmla="*/ 259080 w 276225"/>
                <a:gd name="connsiteY6" fmla="*/ 260032 h 276225"/>
                <a:gd name="connsiteX7" fmla="*/ 217170 w 276225"/>
                <a:gd name="connsiteY7" fmla="*/ 277178 h 276225"/>
                <a:gd name="connsiteX8" fmla="*/ 20002 w 276225"/>
                <a:gd name="connsiteY8" fmla="*/ 84772 h 276225"/>
                <a:gd name="connsiteX9" fmla="*/ 184785 w 276225"/>
                <a:gd name="connsiteY9" fmla="*/ 249555 h 276225"/>
                <a:gd name="connsiteX10" fmla="*/ 217170 w 276225"/>
                <a:gd name="connsiteY10" fmla="*/ 262890 h 276225"/>
                <a:gd name="connsiteX11" fmla="*/ 249555 w 276225"/>
                <a:gd name="connsiteY11" fmla="*/ 249555 h 276225"/>
                <a:gd name="connsiteX12" fmla="*/ 249555 w 276225"/>
                <a:gd name="connsiteY12" fmla="*/ 183833 h 276225"/>
                <a:gd name="connsiteX13" fmla="*/ 84772 w 276225"/>
                <a:gd name="connsiteY13" fmla="*/ 19050 h 276225"/>
                <a:gd name="connsiteX14" fmla="*/ 20002 w 276225"/>
                <a:gd name="connsiteY14" fmla="*/ 8477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225" h="276225">
                  <a:moveTo>
                    <a:pt x="217170" y="277178"/>
                  </a:moveTo>
                  <a:cubicBezTo>
                    <a:pt x="200977" y="277178"/>
                    <a:pt x="185738" y="270510"/>
                    <a:pt x="174308" y="259080"/>
                  </a:cubicBezTo>
                  <a:lnTo>
                    <a:pt x="0" y="84772"/>
                  </a:lnTo>
                  <a:lnTo>
                    <a:pt x="84772" y="0"/>
                  </a:lnTo>
                  <a:lnTo>
                    <a:pt x="259080" y="174308"/>
                  </a:lnTo>
                  <a:cubicBezTo>
                    <a:pt x="270510" y="185738"/>
                    <a:pt x="277177" y="200977"/>
                    <a:pt x="277177" y="217170"/>
                  </a:cubicBezTo>
                  <a:cubicBezTo>
                    <a:pt x="277177" y="233363"/>
                    <a:pt x="270510" y="248602"/>
                    <a:pt x="259080" y="260032"/>
                  </a:cubicBezTo>
                  <a:cubicBezTo>
                    <a:pt x="248602" y="270510"/>
                    <a:pt x="233363" y="277178"/>
                    <a:pt x="217170" y="277178"/>
                  </a:cubicBezTo>
                  <a:close/>
                  <a:moveTo>
                    <a:pt x="20002" y="84772"/>
                  </a:moveTo>
                  <a:lnTo>
                    <a:pt x="184785" y="249555"/>
                  </a:lnTo>
                  <a:cubicBezTo>
                    <a:pt x="193358" y="258127"/>
                    <a:pt x="204788" y="262890"/>
                    <a:pt x="217170" y="262890"/>
                  </a:cubicBezTo>
                  <a:cubicBezTo>
                    <a:pt x="229552" y="262890"/>
                    <a:pt x="240983" y="258127"/>
                    <a:pt x="249555" y="249555"/>
                  </a:cubicBezTo>
                  <a:cubicBezTo>
                    <a:pt x="267652" y="231457"/>
                    <a:pt x="267652" y="201930"/>
                    <a:pt x="249555" y="183833"/>
                  </a:cubicBezTo>
                  <a:lnTo>
                    <a:pt x="84772" y="19050"/>
                  </a:lnTo>
                  <a:lnTo>
                    <a:pt x="20002" y="84772"/>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91" name="Freeform: Shape 90">
              <a:extLst>
                <a:ext uri="{FF2B5EF4-FFF2-40B4-BE49-F238E27FC236}">
                  <a16:creationId xmlns:a16="http://schemas.microsoft.com/office/drawing/2014/main" id="{9D3EBB75-C4FC-7708-5A4B-C3D1250CC791}"/>
                </a:ext>
              </a:extLst>
            </p:cNvPr>
            <p:cNvSpPr/>
            <p:nvPr/>
          </p:nvSpPr>
          <p:spPr>
            <a:xfrm>
              <a:off x="1813117" y="2343130"/>
              <a:ext cx="47625" cy="47625"/>
            </a:xfrm>
            <a:custGeom>
              <a:avLst/>
              <a:gdLst>
                <a:gd name="connsiteX0" fmla="*/ 0 w 47625"/>
                <a:gd name="connsiteY0" fmla="*/ 10103 h 47625"/>
                <a:gd name="connsiteX1" fmla="*/ 10103 w 47625"/>
                <a:gd name="connsiteY1" fmla="*/ 0 h 47625"/>
                <a:gd name="connsiteX2" fmla="*/ 47819 w 47625"/>
                <a:gd name="connsiteY2" fmla="*/ 37717 h 47625"/>
                <a:gd name="connsiteX3" fmla="*/ 37717 w 47625"/>
                <a:gd name="connsiteY3" fmla="*/ 47819 h 47625"/>
              </a:gdLst>
              <a:ahLst/>
              <a:cxnLst>
                <a:cxn ang="0">
                  <a:pos x="connsiteX0" y="connsiteY0"/>
                </a:cxn>
                <a:cxn ang="0">
                  <a:pos x="connsiteX1" y="connsiteY1"/>
                </a:cxn>
                <a:cxn ang="0">
                  <a:pos x="connsiteX2" y="connsiteY2"/>
                </a:cxn>
                <a:cxn ang="0">
                  <a:pos x="connsiteX3" y="connsiteY3"/>
                </a:cxn>
              </a:cxnLst>
              <a:rect l="l" t="t" r="r" b="b"/>
              <a:pathLst>
                <a:path w="47625" h="47625">
                  <a:moveTo>
                    <a:pt x="0" y="10103"/>
                  </a:moveTo>
                  <a:lnTo>
                    <a:pt x="10103" y="0"/>
                  </a:lnTo>
                  <a:lnTo>
                    <a:pt x="47819" y="37717"/>
                  </a:lnTo>
                  <a:lnTo>
                    <a:pt x="37717" y="47819"/>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92" name="Freeform: Shape 91">
              <a:extLst>
                <a:ext uri="{FF2B5EF4-FFF2-40B4-BE49-F238E27FC236}">
                  <a16:creationId xmlns:a16="http://schemas.microsoft.com/office/drawing/2014/main" id="{5242558C-CAD2-CF14-D2FD-F138469C5B2C}"/>
                </a:ext>
              </a:extLst>
            </p:cNvPr>
            <p:cNvSpPr/>
            <p:nvPr/>
          </p:nvSpPr>
          <p:spPr>
            <a:xfrm>
              <a:off x="1851428" y="2305512"/>
              <a:ext cx="47625" cy="47625"/>
            </a:xfrm>
            <a:custGeom>
              <a:avLst/>
              <a:gdLst>
                <a:gd name="connsiteX0" fmla="*/ 0 w 47625"/>
                <a:gd name="connsiteY0" fmla="*/ 10103 h 47625"/>
                <a:gd name="connsiteX1" fmla="*/ 10103 w 47625"/>
                <a:gd name="connsiteY1" fmla="*/ 0 h 47625"/>
                <a:gd name="connsiteX2" fmla="*/ 47819 w 47625"/>
                <a:gd name="connsiteY2" fmla="*/ 37717 h 47625"/>
                <a:gd name="connsiteX3" fmla="*/ 37717 w 47625"/>
                <a:gd name="connsiteY3" fmla="*/ 47819 h 47625"/>
              </a:gdLst>
              <a:ahLst/>
              <a:cxnLst>
                <a:cxn ang="0">
                  <a:pos x="connsiteX0" y="connsiteY0"/>
                </a:cxn>
                <a:cxn ang="0">
                  <a:pos x="connsiteX1" y="connsiteY1"/>
                </a:cxn>
                <a:cxn ang="0">
                  <a:pos x="connsiteX2" y="connsiteY2"/>
                </a:cxn>
                <a:cxn ang="0">
                  <a:pos x="connsiteX3" y="connsiteY3"/>
                </a:cxn>
              </a:cxnLst>
              <a:rect l="l" t="t" r="r" b="b"/>
              <a:pathLst>
                <a:path w="47625" h="47625">
                  <a:moveTo>
                    <a:pt x="0" y="10103"/>
                  </a:moveTo>
                  <a:lnTo>
                    <a:pt x="10103" y="0"/>
                  </a:lnTo>
                  <a:lnTo>
                    <a:pt x="47819" y="37717"/>
                  </a:lnTo>
                  <a:lnTo>
                    <a:pt x="37717" y="47819"/>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93" name="Freeform: Shape 92">
              <a:extLst>
                <a:ext uri="{FF2B5EF4-FFF2-40B4-BE49-F238E27FC236}">
                  <a16:creationId xmlns:a16="http://schemas.microsoft.com/office/drawing/2014/main" id="{4EE25DAE-8BBB-EC0B-4BA8-DDC589AF446E}"/>
                </a:ext>
              </a:extLst>
            </p:cNvPr>
            <p:cNvSpPr/>
            <p:nvPr/>
          </p:nvSpPr>
          <p:spPr>
            <a:xfrm>
              <a:off x="1974037" y="2465146"/>
              <a:ext cx="28575" cy="28575"/>
            </a:xfrm>
            <a:custGeom>
              <a:avLst/>
              <a:gdLst>
                <a:gd name="connsiteX0" fmla="*/ 0 w 28575"/>
                <a:gd name="connsiteY0" fmla="*/ 10103 h 28575"/>
                <a:gd name="connsiteX1" fmla="*/ 10103 w 28575"/>
                <a:gd name="connsiteY1" fmla="*/ 0 h 28575"/>
                <a:gd name="connsiteX2" fmla="*/ 28961 w 28575"/>
                <a:gd name="connsiteY2" fmla="*/ 18858 h 28575"/>
                <a:gd name="connsiteX3" fmla="*/ 18858 w 28575"/>
                <a:gd name="connsiteY3" fmla="*/ 28961 h 28575"/>
              </a:gdLst>
              <a:ahLst/>
              <a:cxnLst>
                <a:cxn ang="0">
                  <a:pos x="connsiteX0" y="connsiteY0"/>
                </a:cxn>
                <a:cxn ang="0">
                  <a:pos x="connsiteX1" y="connsiteY1"/>
                </a:cxn>
                <a:cxn ang="0">
                  <a:pos x="connsiteX2" y="connsiteY2"/>
                </a:cxn>
                <a:cxn ang="0">
                  <a:pos x="connsiteX3" y="connsiteY3"/>
                </a:cxn>
              </a:cxnLst>
              <a:rect l="l" t="t" r="r" b="b"/>
              <a:pathLst>
                <a:path w="28575" h="28575">
                  <a:moveTo>
                    <a:pt x="0" y="10103"/>
                  </a:moveTo>
                  <a:lnTo>
                    <a:pt x="10103" y="0"/>
                  </a:lnTo>
                  <a:lnTo>
                    <a:pt x="28961" y="18858"/>
                  </a:lnTo>
                  <a:lnTo>
                    <a:pt x="18858" y="28961"/>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94" name="Freeform: Shape 93">
              <a:extLst>
                <a:ext uri="{FF2B5EF4-FFF2-40B4-BE49-F238E27FC236}">
                  <a16:creationId xmlns:a16="http://schemas.microsoft.com/office/drawing/2014/main" id="{AF6BFE90-A39D-9056-BA22-531183A368D6}"/>
                </a:ext>
              </a:extLst>
            </p:cNvPr>
            <p:cNvSpPr/>
            <p:nvPr/>
          </p:nvSpPr>
          <p:spPr>
            <a:xfrm>
              <a:off x="2010981" y="2502785"/>
              <a:ext cx="28575" cy="28575"/>
            </a:xfrm>
            <a:custGeom>
              <a:avLst/>
              <a:gdLst>
                <a:gd name="connsiteX0" fmla="*/ 0 w 28575"/>
                <a:gd name="connsiteY0" fmla="*/ 10103 h 28575"/>
                <a:gd name="connsiteX1" fmla="*/ 10103 w 28575"/>
                <a:gd name="connsiteY1" fmla="*/ 0 h 28575"/>
                <a:gd name="connsiteX2" fmla="*/ 28961 w 28575"/>
                <a:gd name="connsiteY2" fmla="*/ 18858 h 28575"/>
                <a:gd name="connsiteX3" fmla="*/ 18858 w 28575"/>
                <a:gd name="connsiteY3" fmla="*/ 28961 h 28575"/>
              </a:gdLst>
              <a:ahLst/>
              <a:cxnLst>
                <a:cxn ang="0">
                  <a:pos x="connsiteX0" y="connsiteY0"/>
                </a:cxn>
                <a:cxn ang="0">
                  <a:pos x="connsiteX1" y="connsiteY1"/>
                </a:cxn>
                <a:cxn ang="0">
                  <a:pos x="connsiteX2" y="connsiteY2"/>
                </a:cxn>
                <a:cxn ang="0">
                  <a:pos x="connsiteX3" y="connsiteY3"/>
                </a:cxn>
              </a:cxnLst>
              <a:rect l="l" t="t" r="r" b="b"/>
              <a:pathLst>
                <a:path w="28575" h="28575">
                  <a:moveTo>
                    <a:pt x="0" y="10103"/>
                  </a:moveTo>
                  <a:lnTo>
                    <a:pt x="10103" y="0"/>
                  </a:lnTo>
                  <a:lnTo>
                    <a:pt x="28961" y="18858"/>
                  </a:lnTo>
                  <a:lnTo>
                    <a:pt x="18858" y="28961"/>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95" name="Freeform: Shape 94">
              <a:extLst>
                <a:ext uri="{FF2B5EF4-FFF2-40B4-BE49-F238E27FC236}">
                  <a16:creationId xmlns:a16="http://schemas.microsoft.com/office/drawing/2014/main" id="{7188E6CC-B147-6097-1669-7E2B8C081D0C}"/>
                </a:ext>
              </a:extLst>
            </p:cNvPr>
            <p:cNvSpPr/>
            <p:nvPr/>
          </p:nvSpPr>
          <p:spPr>
            <a:xfrm>
              <a:off x="2049290" y="2540453"/>
              <a:ext cx="28575" cy="28575"/>
            </a:xfrm>
            <a:custGeom>
              <a:avLst/>
              <a:gdLst>
                <a:gd name="connsiteX0" fmla="*/ 0 w 28575"/>
                <a:gd name="connsiteY0" fmla="*/ 10101 h 28575"/>
                <a:gd name="connsiteX1" fmla="*/ 10104 w 28575"/>
                <a:gd name="connsiteY1" fmla="*/ 0 h 28575"/>
                <a:gd name="connsiteX2" fmla="*/ 28960 w 28575"/>
                <a:gd name="connsiteY2" fmla="*/ 18861 h 28575"/>
                <a:gd name="connsiteX3" fmla="*/ 18856 w 28575"/>
                <a:gd name="connsiteY3" fmla="*/ 28962 h 28575"/>
              </a:gdLst>
              <a:ahLst/>
              <a:cxnLst>
                <a:cxn ang="0">
                  <a:pos x="connsiteX0" y="connsiteY0"/>
                </a:cxn>
                <a:cxn ang="0">
                  <a:pos x="connsiteX1" y="connsiteY1"/>
                </a:cxn>
                <a:cxn ang="0">
                  <a:pos x="connsiteX2" y="connsiteY2"/>
                </a:cxn>
                <a:cxn ang="0">
                  <a:pos x="connsiteX3" y="connsiteY3"/>
                </a:cxn>
              </a:cxnLst>
              <a:rect l="l" t="t" r="r" b="b"/>
              <a:pathLst>
                <a:path w="28575" h="28575">
                  <a:moveTo>
                    <a:pt x="0" y="10101"/>
                  </a:moveTo>
                  <a:lnTo>
                    <a:pt x="10104" y="0"/>
                  </a:lnTo>
                  <a:lnTo>
                    <a:pt x="28960" y="18861"/>
                  </a:lnTo>
                  <a:lnTo>
                    <a:pt x="18856" y="28962"/>
                  </a:lnTo>
                  <a:close/>
                </a:path>
              </a:pathLst>
            </a:custGeom>
            <a:grpFill/>
            <a:ln w="952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pic>
        <p:nvPicPr>
          <p:cNvPr id="96" name="Graphic 95">
            <a:extLst>
              <a:ext uri="{FF2B5EF4-FFF2-40B4-BE49-F238E27FC236}">
                <a16:creationId xmlns:a16="http://schemas.microsoft.com/office/drawing/2014/main" id="{6B20C972-5690-C911-BDBF-F18045C2A0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15128" y="4712740"/>
            <a:ext cx="387116" cy="360233"/>
          </a:xfrm>
          <a:prstGeom prst="rect">
            <a:avLst/>
          </a:prstGeom>
        </p:spPr>
      </p:pic>
      <p:pic>
        <p:nvPicPr>
          <p:cNvPr id="97" name="Graphic 96">
            <a:extLst>
              <a:ext uri="{FF2B5EF4-FFF2-40B4-BE49-F238E27FC236}">
                <a16:creationId xmlns:a16="http://schemas.microsoft.com/office/drawing/2014/main" id="{B7862638-7FD7-9231-FB93-3474B35EF4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07063" y="2746901"/>
            <a:ext cx="403246" cy="376363"/>
          </a:xfrm>
          <a:prstGeom prst="rect">
            <a:avLst/>
          </a:prstGeom>
        </p:spPr>
      </p:pic>
      <p:pic>
        <p:nvPicPr>
          <p:cNvPr id="98" name="Graphic 97">
            <a:extLst>
              <a:ext uri="{FF2B5EF4-FFF2-40B4-BE49-F238E27FC236}">
                <a16:creationId xmlns:a16="http://schemas.microsoft.com/office/drawing/2014/main" id="{CD6A54E9-90C0-48F3-D01A-2706F2A6EA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15128" y="5701310"/>
            <a:ext cx="387116" cy="349480"/>
          </a:xfrm>
          <a:prstGeom prst="rect">
            <a:avLst/>
          </a:prstGeom>
        </p:spPr>
      </p:pic>
      <p:pic>
        <p:nvPicPr>
          <p:cNvPr id="99" name="Graphic 98">
            <a:extLst>
              <a:ext uri="{FF2B5EF4-FFF2-40B4-BE49-F238E27FC236}">
                <a16:creationId xmlns:a16="http://schemas.microsoft.com/office/drawing/2014/main" id="{6DD77D4C-AFC1-EC2E-AF01-DA55ADDBF27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28301" y="1738640"/>
            <a:ext cx="360771" cy="425828"/>
          </a:xfrm>
          <a:prstGeom prst="rect">
            <a:avLst/>
          </a:prstGeom>
        </p:spPr>
      </p:pic>
      <p:sp>
        <p:nvSpPr>
          <p:cNvPr id="100" name="TextBox 99">
            <a:extLst>
              <a:ext uri="{FF2B5EF4-FFF2-40B4-BE49-F238E27FC236}">
                <a16:creationId xmlns:a16="http://schemas.microsoft.com/office/drawing/2014/main" id="{5823799C-6088-93F7-59A6-491CEF5AB0C8}"/>
              </a:ext>
            </a:extLst>
          </p:cNvPr>
          <p:cNvSpPr txBox="1"/>
          <p:nvPr/>
        </p:nvSpPr>
        <p:spPr>
          <a:xfrm>
            <a:off x="6200774" y="3615459"/>
            <a:ext cx="5619748" cy="307777"/>
          </a:xfrm>
          <a:prstGeom prst="rect">
            <a:avLst/>
          </a:prstGeom>
          <a:solidFill>
            <a:srgbClr val="7EB22B"/>
          </a:solidFill>
        </p:spPr>
        <p:txBody>
          <a:bodyPr wrap="square">
            <a:spAutoFit/>
          </a:bodyPr>
          <a:lstStyle/>
          <a:p>
            <a:pPr marL="0" marR="0" lvl="0" indent="0" algn="l" defTabSz="914400" rtl="0" eaLnBrk="1" fontAlgn="auto" latinLnBrk="0" hangingPunct="1">
              <a:lnSpc>
                <a:spcPct val="100000"/>
              </a:lnSpc>
              <a:spcBef>
                <a:spcPts val="1200"/>
              </a:spcBef>
              <a:spcAft>
                <a:spcPts val="400"/>
              </a:spcAft>
              <a:buClr>
                <a:srgbClr val="FFB93E"/>
              </a:buClr>
              <a:buSzPct val="70000"/>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CORE TO GROWTH</a:t>
            </a:r>
          </a:p>
        </p:txBody>
      </p:sp>
      <p:sp>
        <p:nvSpPr>
          <p:cNvPr id="101" name="TextBox 100">
            <a:extLst>
              <a:ext uri="{FF2B5EF4-FFF2-40B4-BE49-F238E27FC236}">
                <a16:creationId xmlns:a16="http://schemas.microsoft.com/office/drawing/2014/main" id="{EB06FAAE-8224-72D9-0A34-1FE080EC73DF}"/>
              </a:ext>
            </a:extLst>
          </p:cNvPr>
          <p:cNvSpPr txBox="1"/>
          <p:nvPr/>
        </p:nvSpPr>
        <p:spPr>
          <a:xfrm>
            <a:off x="6200774" y="1854320"/>
            <a:ext cx="5619748" cy="307777"/>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400"/>
              </a:spcAft>
              <a:buClr>
                <a:srgbClr val="FFB93E"/>
              </a:buClr>
              <a:buSzPct val="70000"/>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CORE </a:t>
            </a:r>
            <a:r>
              <a:rPr lang="en-US" sz="1400" b="1"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TO </a:t>
            </a: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PERFORMANCE</a:t>
            </a:r>
          </a:p>
        </p:txBody>
      </p:sp>
      <p:grpSp>
        <p:nvGrpSpPr>
          <p:cNvPr id="102" name="Group 101">
            <a:extLst>
              <a:ext uri="{FF2B5EF4-FFF2-40B4-BE49-F238E27FC236}">
                <a16:creationId xmlns:a16="http://schemas.microsoft.com/office/drawing/2014/main" id="{68965B9E-F7A7-E94F-C756-7F72BC92E87F}"/>
              </a:ext>
            </a:extLst>
          </p:cNvPr>
          <p:cNvGrpSpPr/>
          <p:nvPr/>
        </p:nvGrpSpPr>
        <p:grpSpPr>
          <a:xfrm>
            <a:off x="5426382" y="5873138"/>
            <a:ext cx="713274" cy="73152"/>
            <a:chOff x="5426382" y="1864068"/>
            <a:chExt cx="713274" cy="73152"/>
          </a:xfrm>
          <a:solidFill>
            <a:schemeClr val="accent3"/>
          </a:solidFill>
        </p:grpSpPr>
        <p:cxnSp>
          <p:nvCxnSpPr>
            <p:cNvPr id="103" name="Straight Connector 102">
              <a:extLst>
                <a:ext uri="{FF2B5EF4-FFF2-40B4-BE49-F238E27FC236}">
                  <a16:creationId xmlns:a16="http://schemas.microsoft.com/office/drawing/2014/main" id="{B259AE41-25B8-23E2-AC9A-763CA76D2BC8}"/>
                </a:ext>
              </a:extLst>
            </p:cNvPr>
            <p:cNvCxnSpPr>
              <a:cxnSpLocks/>
            </p:cNvCxnSpPr>
            <p:nvPr/>
          </p:nvCxnSpPr>
          <p:spPr>
            <a:xfrm>
              <a:off x="5453527" y="1900644"/>
              <a:ext cx="642473" cy="0"/>
            </a:xfrm>
            <a:prstGeom prst="line">
              <a:avLst/>
            </a:prstGeom>
            <a:grpFill/>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1DE8DCC5-62CD-7035-D264-4314BD844321}"/>
                </a:ext>
              </a:extLst>
            </p:cNvPr>
            <p:cNvSpPr/>
            <p:nvPr/>
          </p:nvSpPr>
          <p:spPr>
            <a:xfrm>
              <a:off x="6066504" y="1864068"/>
              <a:ext cx="73152" cy="73152"/>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05" name="Oval 104">
              <a:extLst>
                <a:ext uri="{FF2B5EF4-FFF2-40B4-BE49-F238E27FC236}">
                  <a16:creationId xmlns:a16="http://schemas.microsoft.com/office/drawing/2014/main" id="{1A90B693-4DC0-49D1-C986-3C3D9E8BFC77}"/>
                </a:ext>
              </a:extLst>
            </p:cNvPr>
            <p:cNvSpPr/>
            <p:nvPr/>
          </p:nvSpPr>
          <p:spPr>
            <a:xfrm>
              <a:off x="5426382" y="1864068"/>
              <a:ext cx="73152" cy="73152"/>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106" name="Group 105">
            <a:extLst>
              <a:ext uri="{FF2B5EF4-FFF2-40B4-BE49-F238E27FC236}">
                <a16:creationId xmlns:a16="http://schemas.microsoft.com/office/drawing/2014/main" id="{468293CA-7DE2-2A3D-4034-23EAB2D8997B}"/>
              </a:ext>
            </a:extLst>
          </p:cNvPr>
          <p:cNvGrpSpPr/>
          <p:nvPr/>
        </p:nvGrpSpPr>
        <p:grpSpPr>
          <a:xfrm>
            <a:off x="5426382" y="3882507"/>
            <a:ext cx="676698" cy="1087209"/>
            <a:chOff x="5426382" y="2836272"/>
            <a:chExt cx="676698" cy="1087209"/>
          </a:xfrm>
          <a:solidFill>
            <a:schemeClr val="accent4"/>
          </a:solidFill>
        </p:grpSpPr>
        <p:grpSp>
          <p:nvGrpSpPr>
            <p:cNvPr id="107" name="Group 106">
              <a:extLst>
                <a:ext uri="{FF2B5EF4-FFF2-40B4-BE49-F238E27FC236}">
                  <a16:creationId xmlns:a16="http://schemas.microsoft.com/office/drawing/2014/main" id="{9DC4276B-8D8E-67DC-82AD-45841A9ADF32}"/>
                </a:ext>
              </a:extLst>
            </p:cNvPr>
            <p:cNvGrpSpPr/>
            <p:nvPr/>
          </p:nvGrpSpPr>
          <p:grpSpPr>
            <a:xfrm>
              <a:off x="5426382" y="2836272"/>
              <a:ext cx="640122" cy="1087209"/>
              <a:chOff x="5426382" y="2836272"/>
              <a:chExt cx="640122" cy="1087209"/>
            </a:xfrm>
            <a:grpFill/>
          </p:grpSpPr>
          <p:cxnSp>
            <p:nvCxnSpPr>
              <p:cNvPr id="109" name="Straight Connector 108">
                <a:extLst>
                  <a:ext uri="{FF2B5EF4-FFF2-40B4-BE49-F238E27FC236}">
                    <a16:creationId xmlns:a16="http://schemas.microsoft.com/office/drawing/2014/main" id="{C88FF571-D0E9-3F51-C9A1-82EB5EB293A7}"/>
                  </a:ext>
                </a:extLst>
              </p:cNvPr>
              <p:cNvCxnSpPr>
                <a:cxnSpLocks/>
              </p:cNvCxnSpPr>
              <p:nvPr/>
            </p:nvCxnSpPr>
            <p:spPr>
              <a:xfrm>
                <a:off x="5488056" y="2872848"/>
                <a:ext cx="204712" cy="0"/>
              </a:xfrm>
              <a:prstGeom prst="line">
                <a:avLst/>
              </a:prstGeom>
              <a:grpFill/>
              <a:ln>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C35672CF-FF2C-5B03-132F-F294194B426F}"/>
                  </a:ext>
                </a:extLst>
              </p:cNvPr>
              <p:cNvSpPr/>
              <p:nvPr/>
            </p:nvSpPr>
            <p:spPr>
              <a:xfrm>
                <a:off x="5426382" y="2836272"/>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cxnSp>
            <p:nvCxnSpPr>
              <p:cNvPr id="111" name="Straight Connector 110">
                <a:extLst>
                  <a:ext uri="{FF2B5EF4-FFF2-40B4-BE49-F238E27FC236}">
                    <a16:creationId xmlns:a16="http://schemas.microsoft.com/office/drawing/2014/main" id="{B929F4B5-4865-8660-AC1D-104F4289F3DE}"/>
                  </a:ext>
                </a:extLst>
              </p:cNvPr>
              <p:cNvCxnSpPr>
                <a:cxnSpLocks/>
              </p:cNvCxnSpPr>
              <p:nvPr/>
            </p:nvCxnSpPr>
            <p:spPr>
              <a:xfrm>
                <a:off x="5488056" y="3886905"/>
                <a:ext cx="204712" cy="0"/>
              </a:xfrm>
              <a:prstGeom prst="line">
                <a:avLst/>
              </a:prstGeom>
              <a:grpFill/>
              <a:ln>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58A718C6-D3C6-790F-5515-4C86E970F476}"/>
                  </a:ext>
                </a:extLst>
              </p:cNvPr>
              <p:cNvSpPr/>
              <p:nvPr/>
            </p:nvSpPr>
            <p:spPr>
              <a:xfrm>
                <a:off x="5426382" y="3850329"/>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cxnSp>
            <p:nvCxnSpPr>
              <p:cNvPr id="113" name="Straight Connector 112">
                <a:extLst>
                  <a:ext uri="{FF2B5EF4-FFF2-40B4-BE49-F238E27FC236}">
                    <a16:creationId xmlns:a16="http://schemas.microsoft.com/office/drawing/2014/main" id="{3BA882D7-7B8C-7C82-97A7-F51E64C4D0B3}"/>
                  </a:ext>
                </a:extLst>
              </p:cNvPr>
              <p:cNvCxnSpPr/>
              <p:nvPr/>
            </p:nvCxnSpPr>
            <p:spPr>
              <a:xfrm>
                <a:off x="5692768" y="2886085"/>
                <a:ext cx="0" cy="1000820"/>
              </a:xfrm>
              <a:prstGeom prst="line">
                <a:avLst/>
              </a:prstGeom>
              <a:grpFill/>
              <a:ln>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199A7E8-37B2-5ECB-EC2F-88E349FB63D9}"/>
                  </a:ext>
                </a:extLst>
              </p:cNvPr>
              <p:cNvCxnSpPr/>
              <p:nvPr/>
            </p:nvCxnSpPr>
            <p:spPr>
              <a:xfrm>
                <a:off x="5692768" y="3416262"/>
                <a:ext cx="373736" cy="0"/>
              </a:xfrm>
              <a:prstGeom prst="line">
                <a:avLst/>
              </a:prstGeom>
              <a:grpFill/>
              <a:ln>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8" name="Oval 107">
              <a:extLst>
                <a:ext uri="{FF2B5EF4-FFF2-40B4-BE49-F238E27FC236}">
                  <a16:creationId xmlns:a16="http://schemas.microsoft.com/office/drawing/2014/main" id="{E2A3A841-15A1-E9C1-1703-E2B66756242A}"/>
                </a:ext>
              </a:extLst>
            </p:cNvPr>
            <p:cNvSpPr/>
            <p:nvPr/>
          </p:nvSpPr>
          <p:spPr>
            <a:xfrm>
              <a:off x="6029928" y="3388132"/>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nvGrpSpPr>
          <p:cNvPr id="115" name="Group 114">
            <a:extLst>
              <a:ext uri="{FF2B5EF4-FFF2-40B4-BE49-F238E27FC236}">
                <a16:creationId xmlns:a16="http://schemas.microsoft.com/office/drawing/2014/main" id="{8A4E8625-7143-E974-8BC3-762A392757EF}"/>
              </a:ext>
            </a:extLst>
          </p:cNvPr>
          <p:cNvGrpSpPr/>
          <p:nvPr/>
        </p:nvGrpSpPr>
        <p:grpSpPr>
          <a:xfrm>
            <a:off x="5426382" y="1872590"/>
            <a:ext cx="676698" cy="1069012"/>
            <a:chOff x="5426382" y="4880638"/>
            <a:chExt cx="676698" cy="1069012"/>
          </a:xfrm>
          <a:solidFill>
            <a:schemeClr val="accent1"/>
          </a:solidFill>
        </p:grpSpPr>
        <p:sp>
          <p:nvSpPr>
            <p:cNvPr id="116" name="Oval 115">
              <a:extLst>
                <a:ext uri="{FF2B5EF4-FFF2-40B4-BE49-F238E27FC236}">
                  <a16:creationId xmlns:a16="http://schemas.microsoft.com/office/drawing/2014/main" id="{4F326878-4F97-4A9B-CFEF-5108B8E9C986}"/>
                </a:ext>
              </a:extLst>
            </p:cNvPr>
            <p:cNvSpPr/>
            <p:nvPr/>
          </p:nvSpPr>
          <p:spPr>
            <a:xfrm>
              <a:off x="5426382" y="5876498"/>
              <a:ext cx="73152" cy="7315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cxnSp>
          <p:nvCxnSpPr>
            <p:cNvPr id="117" name="Straight Connector 116">
              <a:extLst>
                <a:ext uri="{FF2B5EF4-FFF2-40B4-BE49-F238E27FC236}">
                  <a16:creationId xmlns:a16="http://schemas.microsoft.com/office/drawing/2014/main" id="{0054E742-2BBD-9BDB-1D2C-943979CEF0F9}"/>
                </a:ext>
              </a:extLst>
            </p:cNvPr>
            <p:cNvCxnSpPr>
              <a:cxnSpLocks/>
            </p:cNvCxnSpPr>
            <p:nvPr/>
          </p:nvCxnSpPr>
          <p:spPr>
            <a:xfrm>
              <a:off x="5488056" y="4917214"/>
              <a:ext cx="204712" cy="0"/>
            </a:xfrm>
            <a:prstGeom prst="line">
              <a:avLst/>
            </a:prstGeom>
            <a:grpFill/>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7D930A80-AF8E-B03A-11B9-DF0B3C1B3D6E}"/>
                </a:ext>
              </a:extLst>
            </p:cNvPr>
            <p:cNvSpPr/>
            <p:nvPr/>
          </p:nvSpPr>
          <p:spPr>
            <a:xfrm>
              <a:off x="5426382" y="4880638"/>
              <a:ext cx="73152" cy="7315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cxnSp>
          <p:nvCxnSpPr>
            <p:cNvPr id="119" name="Straight Connector 118">
              <a:extLst>
                <a:ext uri="{FF2B5EF4-FFF2-40B4-BE49-F238E27FC236}">
                  <a16:creationId xmlns:a16="http://schemas.microsoft.com/office/drawing/2014/main" id="{0B801F16-58FE-1536-0828-CCB7726F0AF2}"/>
                </a:ext>
              </a:extLst>
            </p:cNvPr>
            <p:cNvCxnSpPr>
              <a:cxnSpLocks/>
            </p:cNvCxnSpPr>
            <p:nvPr/>
          </p:nvCxnSpPr>
          <p:spPr>
            <a:xfrm>
              <a:off x="5488056" y="5913074"/>
              <a:ext cx="204712" cy="0"/>
            </a:xfrm>
            <a:prstGeom prst="line">
              <a:avLst/>
            </a:prstGeom>
            <a:grpFill/>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3350C4A-57DD-BBBC-8852-9A18DAB2E111}"/>
                </a:ext>
              </a:extLst>
            </p:cNvPr>
            <p:cNvCxnSpPr/>
            <p:nvPr/>
          </p:nvCxnSpPr>
          <p:spPr>
            <a:xfrm>
              <a:off x="5692768" y="4917214"/>
              <a:ext cx="0" cy="1000820"/>
            </a:xfrm>
            <a:prstGeom prst="line">
              <a:avLst/>
            </a:prstGeom>
            <a:grpFill/>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45C94C6-A688-59B3-703A-B592BB3A9E96}"/>
                </a:ext>
              </a:extLst>
            </p:cNvPr>
            <p:cNvCxnSpPr/>
            <p:nvPr/>
          </p:nvCxnSpPr>
          <p:spPr>
            <a:xfrm>
              <a:off x="5692768" y="5417624"/>
              <a:ext cx="373736" cy="0"/>
            </a:xfrm>
            <a:prstGeom prst="line">
              <a:avLst/>
            </a:prstGeom>
            <a:grpFill/>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BBEB1D52-FEC1-A384-EADB-B6AA2D2F3A65}"/>
                </a:ext>
              </a:extLst>
            </p:cNvPr>
            <p:cNvSpPr/>
            <p:nvPr/>
          </p:nvSpPr>
          <p:spPr>
            <a:xfrm>
              <a:off x="6029928" y="5381048"/>
              <a:ext cx="73152" cy="7315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sp>
        <p:nvSpPr>
          <p:cNvPr id="123" name="TextBox 122">
            <a:extLst>
              <a:ext uri="{FF2B5EF4-FFF2-40B4-BE49-F238E27FC236}">
                <a16:creationId xmlns:a16="http://schemas.microsoft.com/office/drawing/2014/main" id="{5E1DFF00-5F18-F5AA-2AEE-EA7AE98CAB29}"/>
              </a:ext>
            </a:extLst>
          </p:cNvPr>
          <p:cNvSpPr txBox="1"/>
          <p:nvPr/>
        </p:nvSpPr>
        <p:spPr>
          <a:xfrm>
            <a:off x="6371788" y="2299374"/>
            <a:ext cx="3069248" cy="987771"/>
          </a:xfrm>
          <a:prstGeom prst="rect">
            <a:avLst/>
          </a:prstGeom>
          <a:noFill/>
        </p:spPr>
        <p:txBody>
          <a:bodyPr wrap="square">
            <a:spAutoFit/>
          </a:bodyPr>
          <a:lstStyle/>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Organized Medical Staff governance and culture  </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Medical Staff Services Department (MSSD): Structure, process, people</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Single source of truth (EMR/Provider Directory)</a:t>
            </a:r>
          </a:p>
        </p:txBody>
      </p:sp>
      <p:sp>
        <p:nvSpPr>
          <p:cNvPr id="124" name="TextBox 123">
            <a:extLst>
              <a:ext uri="{FF2B5EF4-FFF2-40B4-BE49-F238E27FC236}">
                <a16:creationId xmlns:a16="http://schemas.microsoft.com/office/drawing/2014/main" id="{CA47050E-EBD5-A65C-8FE4-461B10CE143B}"/>
              </a:ext>
            </a:extLst>
          </p:cNvPr>
          <p:cNvSpPr txBox="1"/>
          <p:nvPr/>
        </p:nvSpPr>
        <p:spPr>
          <a:xfrm>
            <a:off x="9493361" y="2299374"/>
            <a:ext cx="2265223" cy="655372"/>
          </a:xfrm>
          <a:prstGeom prst="rect">
            <a:avLst/>
          </a:prstGeom>
          <a:noFill/>
        </p:spPr>
        <p:txBody>
          <a:bodyPr wrap="square">
            <a:spAutoFit/>
          </a:bodyPr>
          <a:lstStyle/>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Credentialing and Privileging</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Peer Review (FPPE, OPPE)</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Inter-department dependencies</a:t>
            </a:r>
          </a:p>
        </p:txBody>
      </p:sp>
      <p:sp>
        <p:nvSpPr>
          <p:cNvPr id="125" name="TextBox 124">
            <a:extLst>
              <a:ext uri="{FF2B5EF4-FFF2-40B4-BE49-F238E27FC236}">
                <a16:creationId xmlns:a16="http://schemas.microsoft.com/office/drawing/2014/main" id="{1962A260-FCCA-C2A7-FE0A-F37FB9469D47}"/>
              </a:ext>
            </a:extLst>
          </p:cNvPr>
          <p:cNvSpPr txBox="1"/>
          <p:nvPr/>
        </p:nvSpPr>
        <p:spPr>
          <a:xfrm>
            <a:off x="6319238" y="3978146"/>
            <a:ext cx="3069248" cy="1064715"/>
          </a:xfrm>
          <a:prstGeom prst="rect">
            <a:avLst/>
          </a:prstGeom>
          <a:noFill/>
        </p:spPr>
        <p:txBody>
          <a:bodyPr wrap="square">
            <a:spAutoFit/>
          </a:bodyPr>
          <a:lstStyle/>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Hiring and contracting</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Recruitment and onboarding</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Provider enrollment</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Retention and turnover </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Practitioner satisfaction</a:t>
            </a:r>
          </a:p>
        </p:txBody>
      </p:sp>
      <p:sp>
        <p:nvSpPr>
          <p:cNvPr id="126" name="TextBox 125">
            <a:extLst>
              <a:ext uri="{FF2B5EF4-FFF2-40B4-BE49-F238E27FC236}">
                <a16:creationId xmlns:a16="http://schemas.microsoft.com/office/drawing/2014/main" id="{7BECCC39-E753-9DD1-F5BA-31FE2266D382}"/>
              </a:ext>
            </a:extLst>
          </p:cNvPr>
          <p:cNvSpPr txBox="1"/>
          <p:nvPr/>
        </p:nvSpPr>
        <p:spPr>
          <a:xfrm>
            <a:off x="9333727" y="3978146"/>
            <a:ext cx="2424857" cy="1026243"/>
          </a:xfrm>
          <a:prstGeom prst="rect">
            <a:avLst/>
          </a:prstGeom>
          <a:noFill/>
        </p:spPr>
        <p:txBody>
          <a:bodyPr wrap="square">
            <a:spAutoFit/>
          </a:bodyPr>
          <a:lstStyle/>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Mergers &amp; Acquisitions</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Provider group contracting and service line expansion</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APP role and scope expansion</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CME as physician satisfier</a:t>
            </a:r>
          </a:p>
        </p:txBody>
      </p:sp>
      <p:sp>
        <p:nvSpPr>
          <p:cNvPr id="127" name="TextBox 126">
            <a:extLst>
              <a:ext uri="{FF2B5EF4-FFF2-40B4-BE49-F238E27FC236}">
                <a16:creationId xmlns:a16="http://schemas.microsoft.com/office/drawing/2014/main" id="{F88A62CE-D115-D297-6DBF-4141F9871760}"/>
              </a:ext>
            </a:extLst>
          </p:cNvPr>
          <p:cNvSpPr txBox="1"/>
          <p:nvPr/>
        </p:nvSpPr>
        <p:spPr>
          <a:xfrm>
            <a:off x="6200774" y="5223541"/>
            <a:ext cx="5619748" cy="307777"/>
          </a:xfrm>
          <a:prstGeom prst="rect">
            <a:avLst/>
          </a:prstGeom>
          <a:solidFill>
            <a:schemeClr val="accent3"/>
          </a:solidFill>
        </p:spPr>
        <p:txBody>
          <a:bodyPr wrap="square">
            <a:spAutoFit/>
          </a:bodyPr>
          <a:lstStyle/>
          <a:p>
            <a:pPr marL="0" marR="0" lvl="0" indent="0" algn="l" defTabSz="914400" rtl="0" eaLnBrk="1" fontAlgn="auto" latinLnBrk="0" hangingPunct="1">
              <a:lnSpc>
                <a:spcPct val="100000"/>
              </a:lnSpc>
              <a:spcBef>
                <a:spcPts val="1200"/>
              </a:spcBef>
              <a:spcAft>
                <a:spcPts val="400"/>
              </a:spcAft>
              <a:buClr>
                <a:srgbClr val="FFB93E"/>
              </a:buClr>
              <a:buSzPct val="70000"/>
              <a:buFontTx/>
              <a:buNone/>
              <a:tabLst/>
              <a:defRPr/>
            </a:pPr>
            <a:r>
              <a:rPr kumimoji="0" lang="en-US" sz="1400" b="1" i="0" u="none" strike="noStrike" kern="1200" cap="none" spc="0" normalizeH="0" baseline="0" noProof="0" dirty="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CORE TO MITIGATING RISK</a:t>
            </a:r>
          </a:p>
        </p:txBody>
      </p:sp>
      <p:sp>
        <p:nvSpPr>
          <p:cNvPr id="128" name="TextBox 127">
            <a:extLst>
              <a:ext uri="{FF2B5EF4-FFF2-40B4-BE49-F238E27FC236}">
                <a16:creationId xmlns:a16="http://schemas.microsoft.com/office/drawing/2014/main" id="{E07874A4-94E3-4144-321B-D58BE91430CA}"/>
              </a:ext>
            </a:extLst>
          </p:cNvPr>
          <p:cNvSpPr txBox="1"/>
          <p:nvPr/>
        </p:nvSpPr>
        <p:spPr>
          <a:xfrm>
            <a:off x="6319238" y="5628268"/>
            <a:ext cx="5439346" cy="655372"/>
          </a:xfrm>
          <a:prstGeom prst="rect">
            <a:avLst/>
          </a:prstGeom>
          <a:noFill/>
        </p:spPr>
        <p:txBody>
          <a:bodyPr wrap="square">
            <a:spAutoFit/>
          </a:bodyPr>
          <a:lstStyle/>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Negligent credentialing</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Compliance with internal policies and procedures</a:t>
            </a:r>
          </a:p>
          <a:p>
            <a:pPr marL="225425" marR="0" lvl="0" indent="-225425" algn="l" defTabSz="914400" rtl="0" eaLnBrk="1" fontAlgn="auto" latinLnBrk="0" hangingPunct="1">
              <a:lnSpc>
                <a:spcPct val="108000"/>
              </a:lnSpc>
              <a:spcAft>
                <a:spcPts val="300"/>
              </a:spcAft>
              <a:buClr>
                <a:srgbClr val="00294C"/>
              </a:buClr>
              <a:buSzPct val="100000"/>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Compliance with external requirements (federal and state) and Accrediting Organizations</a:t>
            </a:r>
          </a:p>
        </p:txBody>
      </p:sp>
    </p:spTree>
    <p:extLst>
      <p:ext uri="{BB962C8B-B14F-4D97-AF65-F5344CB8AC3E}">
        <p14:creationId xmlns:p14="http://schemas.microsoft.com/office/powerpoint/2010/main" val="4249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8E94D22-605C-E462-13D2-9E40C6AC7573}"/>
              </a:ext>
            </a:extLst>
          </p:cNvPr>
          <p:cNvGraphicFramePr>
            <a:graphicFrameLocks noChangeAspect="1"/>
          </p:cNvGraphicFramePr>
          <p:nvPr>
            <p:custDataLst>
              <p:tags r:id="rId1"/>
            </p:custDataLst>
            <p:extLst>
              <p:ext uri="{D42A27DB-BD31-4B8C-83A1-F6EECF244321}">
                <p14:modId xmlns:p14="http://schemas.microsoft.com/office/powerpoint/2010/main" val="2858373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C8E94D22-605C-E462-13D2-9E40C6AC75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DD43819C-7C35-4064-AACE-82F1F5D26029}"/>
              </a:ext>
            </a:extLst>
          </p:cNvPr>
          <p:cNvSpPr/>
          <p:nvPr/>
        </p:nvSpPr>
        <p:spPr>
          <a:xfrm>
            <a:off x="0" y="-16958"/>
            <a:ext cx="4495800" cy="6546439"/>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algn="ctr">
              <a:defRPr>
                <a:solidFill>
                  <a:srgbClr val="FFFFFF"/>
                </a:solidFill>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20" name="TextBox 19">
            <a:extLst>
              <a:ext uri="{FF2B5EF4-FFF2-40B4-BE49-F238E27FC236}">
                <a16:creationId xmlns:a16="http://schemas.microsoft.com/office/drawing/2014/main" id="{139D5ECA-A7C8-457E-B5DB-B2B80678178F}"/>
              </a:ext>
            </a:extLst>
          </p:cNvPr>
          <p:cNvSpPr txBox="1"/>
          <p:nvPr/>
        </p:nvSpPr>
        <p:spPr>
          <a:xfrm>
            <a:off x="818383" y="1968283"/>
            <a:ext cx="3677417" cy="219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lvl1pPr>
              <a:lnSpc>
                <a:spcPct val="107000"/>
              </a:lnSpc>
              <a:defRPr sz="3200">
                <a:solidFill>
                  <a:schemeClr val="accent1"/>
                </a:solidFill>
              </a:defRPr>
            </a:lvl1pPr>
          </a:lstStyle>
          <a:p>
            <a:r>
              <a:rPr lang="en-US" sz="1700" b="1" dirty="0">
                <a:solidFill>
                  <a:schemeClr val="bg1"/>
                </a:solidFill>
                <a:latin typeface="Segoe UI" panose="020B0502040204020203" pitchFamily="34" charset="0"/>
                <a:cs typeface="Segoe UI" panose="020B0502040204020203" pitchFamily="34" charset="0"/>
                <a:sym typeface="Segoe UI" panose="020B0502040204020203" pitchFamily="34" charset="0"/>
              </a:rPr>
              <a:t>The Greeley/Chartis Performance Pyramid: </a:t>
            </a:r>
            <a:endParaRPr lang="en-US" sz="24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a:p>
            <a:r>
              <a:rPr lang="en-US" dirty="0">
                <a:solidFill>
                  <a:schemeClr val="bg1"/>
                </a:solidFill>
                <a:latin typeface="Segoe UI" panose="020B0502040204020203" pitchFamily="34" charset="0"/>
                <a:cs typeface="Segoe UI" panose="020B0502040204020203" pitchFamily="34" charset="0"/>
                <a:sym typeface="Segoe UI" panose="020B0502040204020203" pitchFamily="34" charset="0"/>
              </a:rPr>
              <a:t>How to Optimize Practitioner Performance</a:t>
            </a:r>
            <a:endParaRPr lang="en-US" sz="24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pic>
        <p:nvPicPr>
          <p:cNvPr id="21" name="Picture 20">
            <a:extLst>
              <a:ext uri="{FF2B5EF4-FFF2-40B4-BE49-F238E27FC236}">
                <a16:creationId xmlns:a16="http://schemas.microsoft.com/office/drawing/2014/main" id="{BA838E4C-81FB-4703-898A-96F295B1EA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425"/>
          <a:stretch/>
        </p:blipFill>
        <p:spPr>
          <a:xfrm>
            <a:off x="0" y="1968283"/>
            <a:ext cx="687886" cy="794408"/>
          </a:xfrm>
          <a:prstGeom prst="rect">
            <a:avLst/>
          </a:prstGeom>
        </p:spPr>
      </p:pic>
      <p:grpSp>
        <p:nvGrpSpPr>
          <p:cNvPr id="12" name="Group 11">
            <a:extLst>
              <a:ext uri="{FF2B5EF4-FFF2-40B4-BE49-F238E27FC236}">
                <a16:creationId xmlns:a16="http://schemas.microsoft.com/office/drawing/2014/main" id="{2C348249-7199-4999-8E68-63920C4E3870}"/>
              </a:ext>
            </a:extLst>
          </p:cNvPr>
          <p:cNvGrpSpPr/>
          <p:nvPr/>
        </p:nvGrpSpPr>
        <p:grpSpPr>
          <a:xfrm>
            <a:off x="5405148" y="456465"/>
            <a:ext cx="5963025" cy="5618409"/>
            <a:chOff x="5883820" y="728070"/>
            <a:chExt cx="5059733" cy="4767320"/>
          </a:xfrm>
        </p:grpSpPr>
        <p:pic>
          <p:nvPicPr>
            <p:cNvPr id="13" name="Picture 12" descr="Shape&#10;&#10;Description automatically generated">
              <a:extLst>
                <a:ext uri="{FF2B5EF4-FFF2-40B4-BE49-F238E27FC236}">
                  <a16:creationId xmlns:a16="http://schemas.microsoft.com/office/drawing/2014/main" id="{44BD9111-76C3-4A0A-89AB-6C8ACC7048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3820" y="3463064"/>
              <a:ext cx="5059733" cy="2032326"/>
            </a:xfrm>
            <a:prstGeom prst="rect">
              <a:avLst/>
            </a:prstGeom>
          </p:spPr>
        </p:pic>
        <p:pic>
          <p:nvPicPr>
            <p:cNvPr id="14" name="Picture 13" descr="Shape&#10;&#10;Description automatically generated">
              <a:extLst>
                <a:ext uri="{FF2B5EF4-FFF2-40B4-BE49-F238E27FC236}">
                  <a16:creationId xmlns:a16="http://schemas.microsoft.com/office/drawing/2014/main" id="{92D9FF0F-4F1F-47EE-B2BF-F3B172C332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4740" y="2876934"/>
              <a:ext cx="4097894" cy="1686966"/>
            </a:xfrm>
            <a:prstGeom prst="rect">
              <a:avLst/>
            </a:prstGeom>
          </p:spPr>
        </p:pic>
        <p:pic>
          <p:nvPicPr>
            <p:cNvPr id="16" name="Picture 15" descr="A picture containing text, businesscard, vector graphics&#10;&#10;Description automatically generated">
              <a:extLst>
                <a:ext uri="{FF2B5EF4-FFF2-40B4-BE49-F238E27FC236}">
                  <a16:creationId xmlns:a16="http://schemas.microsoft.com/office/drawing/2014/main" id="{9B7C8C64-C7CF-4172-ABB5-0593C170E4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24984" y="2319487"/>
              <a:ext cx="3177405" cy="1403354"/>
            </a:xfrm>
            <a:prstGeom prst="rect">
              <a:avLst/>
            </a:prstGeom>
          </p:spPr>
        </p:pic>
        <p:pic>
          <p:nvPicPr>
            <p:cNvPr id="22" name="Picture 21" descr="Icon&#10;&#10;Description automatically generated">
              <a:extLst>
                <a:ext uri="{FF2B5EF4-FFF2-40B4-BE49-F238E27FC236}">
                  <a16:creationId xmlns:a16="http://schemas.microsoft.com/office/drawing/2014/main" id="{8DCC50D2-C067-4FE5-94CE-1A0B361E01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3644" y="1815177"/>
              <a:ext cx="2320086" cy="1090440"/>
            </a:xfrm>
            <a:prstGeom prst="rect">
              <a:avLst/>
            </a:prstGeom>
          </p:spPr>
        </p:pic>
        <p:pic>
          <p:nvPicPr>
            <p:cNvPr id="23" name="Picture 22" descr="Icon&#10;&#10;Description automatically generated">
              <a:extLst>
                <a:ext uri="{FF2B5EF4-FFF2-40B4-BE49-F238E27FC236}">
                  <a16:creationId xmlns:a16="http://schemas.microsoft.com/office/drawing/2014/main" id="{6E065A8C-47B0-441B-AD16-2890CB1F23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38326" y="1353739"/>
              <a:ext cx="1550722" cy="790868"/>
            </a:xfrm>
            <a:prstGeom prst="rect">
              <a:avLst/>
            </a:prstGeom>
          </p:spPr>
        </p:pic>
        <p:pic>
          <p:nvPicPr>
            <p:cNvPr id="24" name="Picture 23" descr="Icon&#10;&#10;Description automatically generated">
              <a:extLst>
                <a:ext uri="{FF2B5EF4-FFF2-40B4-BE49-F238E27FC236}">
                  <a16:creationId xmlns:a16="http://schemas.microsoft.com/office/drawing/2014/main" id="{EC825295-C905-40F3-9E7A-7C2668D9BF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84092" y="728070"/>
              <a:ext cx="859189" cy="750358"/>
            </a:xfrm>
            <a:prstGeom prst="rect">
              <a:avLst/>
            </a:prstGeom>
          </p:spPr>
        </p:pic>
      </p:grpSp>
    </p:spTree>
    <p:extLst>
      <p:ext uri="{BB962C8B-B14F-4D97-AF65-F5344CB8AC3E}">
        <p14:creationId xmlns:p14="http://schemas.microsoft.com/office/powerpoint/2010/main" val="994961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D084-68F6-D269-AF74-26CC847AD861}"/>
            </a:ext>
          </a:extLst>
        </p:cNvPr>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D2E0A7BB-90FF-5F0D-F91D-F12079DD3643}"/>
              </a:ext>
            </a:extLst>
          </p:cNvPr>
          <p:cNvGraphicFramePr>
            <a:graphicFrameLocks noChangeAspect="1"/>
          </p:cNvGraphicFramePr>
          <p:nvPr>
            <p:custDataLst>
              <p:tags r:id="rId1"/>
            </p:custDataLst>
            <p:extLst>
              <p:ext uri="{D42A27DB-BD31-4B8C-83A1-F6EECF244321}">
                <p14:modId xmlns:p14="http://schemas.microsoft.com/office/powerpoint/2010/main" val="217181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9" name="think-cell data - do not delete" hidden="1">
                        <a:extLst>
                          <a:ext uri="{FF2B5EF4-FFF2-40B4-BE49-F238E27FC236}">
                            <a16:creationId xmlns:a16="http://schemas.microsoft.com/office/drawing/2014/main" id="{D2E0A7BB-90FF-5F0D-F91D-F12079DD36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66ED4E-AAA9-430D-DD3A-9C0924D09E03}"/>
              </a:ext>
            </a:extLst>
          </p:cNvPr>
          <p:cNvSpPr>
            <a:spLocks noGrp="1"/>
          </p:cNvSpPr>
          <p:nvPr>
            <p:ph type="title"/>
          </p:nvPr>
        </p:nvSpPr>
        <p:spPr/>
        <p:txBody>
          <a:bodyPr vert="horz"/>
          <a:lstStyle/>
          <a:p>
            <a:r>
              <a:rPr lang="en-US" dirty="0"/>
              <a:t>Untapping the value of your Medical Staff Services </a:t>
            </a:r>
          </a:p>
        </p:txBody>
      </p:sp>
      <p:sp>
        <p:nvSpPr>
          <p:cNvPr id="8" name="Rectangle 7">
            <a:extLst>
              <a:ext uri="{FF2B5EF4-FFF2-40B4-BE49-F238E27FC236}">
                <a16:creationId xmlns:a16="http://schemas.microsoft.com/office/drawing/2014/main" id="{53159048-82CA-6C03-A9CC-614450DC739F}"/>
              </a:ext>
            </a:extLst>
          </p:cNvPr>
          <p:cNvSpPr/>
          <p:nvPr/>
        </p:nvSpPr>
        <p:spPr>
          <a:xfrm>
            <a:off x="4422098" y="1428390"/>
            <a:ext cx="7769902" cy="507734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9" name="Rectangle 8">
            <a:extLst>
              <a:ext uri="{FF2B5EF4-FFF2-40B4-BE49-F238E27FC236}">
                <a16:creationId xmlns:a16="http://schemas.microsoft.com/office/drawing/2014/main" id="{4C14150B-E9F9-EF70-0EED-675B674E7218}"/>
              </a:ext>
            </a:extLst>
          </p:cNvPr>
          <p:cNvSpPr/>
          <p:nvPr/>
        </p:nvSpPr>
        <p:spPr>
          <a:xfrm>
            <a:off x="4848363" y="4112280"/>
            <a:ext cx="3312341" cy="2056525"/>
          </a:xfrm>
          <a:prstGeom prst="rect">
            <a:avLst/>
          </a:prstGeom>
          <a:solidFill>
            <a:schemeClr val="bg1"/>
          </a:solidFill>
          <a:ln>
            <a:solidFill>
              <a:schemeClr val="accent6"/>
            </a:soli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sym typeface="Segoe UI" panose="020B0502040204020203" pitchFamily="34" charset="0"/>
            </a:endParaRPr>
          </a:p>
        </p:txBody>
      </p:sp>
      <p:sp>
        <p:nvSpPr>
          <p:cNvPr id="10" name="TextBox 9">
            <a:extLst>
              <a:ext uri="{FF2B5EF4-FFF2-40B4-BE49-F238E27FC236}">
                <a16:creationId xmlns:a16="http://schemas.microsoft.com/office/drawing/2014/main" id="{B82691CA-53D9-431A-8B9C-5510CED486B7}"/>
              </a:ext>
            </a:extLst>
          </p:cNvPr>
          <p:cNvSpPr txBox="1"/>
          <p:nvPr/>
        </p:nvSpPr>
        <p:spPr>
          <a:xfrm>
            <a:off x="4848364" y="4112280"/>
            <a:ext cx="3312340" cy="564350"/>
          </a:xfrm>
          <a:prstGeom prst="rect">
            <a:avLst/>
          </a:prstGeom>
          <a:solidFill>
            <a:schemeClr val="accent1"/>
          </a:solidFill>
        </p:spPr>
        <p:txBody>
          <a:bodyPr wrap="square" rtlCol="0" anchor="ctr">
            <a:noAutofit/>
          </a:bodyPr>
          <a:lstStyle/>
          <a:p>
            <a:pPr marL="574675" algn="l"/>
            <a:r>
              <a:rPr lang="en-US"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People</a:t>
            </a:r>
            <a:endParaRPr lang="en-US" sz="1400"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11" name="Rectangle 10">
            <a:extLst>
              <a:ext uri="{FF2B5EF4-FFF2-40B4-BE49-F238E27FC236}">
                <a16:creationId xmlns:a16="http://schemas.microsoft.com/office/drawing/2014/main" id="{4680160B-33D2-9761-6F92-A378CBA97032}"/>
              </a:ext>
            </a:extLst>
          </p:cNvPr>
          <p:cNvSpPr/>
          <p:nvPr/>
        </p:nvSpPr>
        <p:spPr>
          <a:xfrm>
            <a:off x="4848363" y="1902581"/>
            <a:ext cx="3312341" cy="2056525"/>
          </a:xfrm>
          <a:prstGeom prst="rect">
            <a:avLst/>
          </a:prstGeom>
          <a:solidFill>
            <a:schemeClr val="bg1"/>
          </a:solidFill>
          <a:ln>
            <a:solidFill>
              <a:schemeClr val="accent6"/>
            </a:soli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sym typeface="Segoe UI" panose="020B0502040204020203" pitchFamily="34" charset="0"/>
            </a:endParaRPr>
          </a:p>
        </p:txBody>
      </p:sp>
      <p:sp>
        <p:nvSpPr>
          <p:cNvPr id="12" name="Rectangle 11">
            <a:extLst>
              <a:ext uri="{FF2B5EF4-FFF2-40B4-BE49-F238E27FC236}">
                <a16:creationId xmlns:a16="http://schemas.microsoft.com/office/drawing/2014/main" id="{E3DF820E-0D04-F095-296D-FE462D27F849}"/>
              </a:ext>
            </a:extLst>
          </p:cNvPr>
          <p:cNvSpPr/>
          <p:nvPr/>
        </p:nvSpPr>
        <p:spPr>
          <a:xfrm>
            <a:off x="8339713" y="1921205"/>
            <a:ext cx="3198577" cy="2056525"/>
          </a:xfrm>
          <a:prstGeom prst="rect">
            <a:avLst/>
          </a:prstGeom>
          <a:solidFill>
            <a:schemeClr val="bg1"/>
          </a:solidFill>
          <a:ln>
            <a:solidFill>
              <a:schemeClr val="accent6"/>
            </a:soli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sym typeface="Segoe UI" panose="020B0502040204020203" pitchFamily="34" charset="0"/>
            </a:endParaRPr>
          </a:p>
        </p:txBody>
      </p:sp>
      <p:sp>
        <p:nvSpPr>
          <p:cNvPr id="13" name="Rectangle 12">
            <a:extLst>
              <a:ext uri="{FF2B5EF4-FFF2-40B4-BE49-F238E27FC236}">
                <a16:creationId xmlns:a16="http://schemas.microsoft.com/office/drawing/2014/main" id="{B3E93E42-7746-ECDB-0A44-061B2A78AF45}"/>
              </a:ext>
            </a:extLst>
          </p:cNvPr>
          <p:cNvSpPr/>
          <p:nvPr/>
        </p:nvSpPr>
        <p:spPr>
          <a:xfrm>
            <a:off x="8339713" y="4130905"/>
            <a:ext cx="3198577" cy="2056525"/>
          </a:xfrm>
          <a:prstGeom prst="rect">
            <a:avLst/>
          </a:prstGeom>
          <a:solidFill>
            <a:schemeClr val="bg1"/>
          </a:solidFill>
          <a:ln>
            <a:solidFill>
              <a:schemeClr val="accent6"/>
            </a:soli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sym typeface="Segoe UI" panose="020B0502040204020203" pitchFamily="34" charset="0"/>
            </a:endParaRPr>
          </a:p>
        </p:txBody>
      </p:sp>
      <p:sp>
        <p:nvSpPr>
          <p:cNvPr id="14" name="TextBox 13">
            <a:extLst>
              <a:ext uri="{FF2B5EF4-FFF2-40B4-BE49-F238E27FC236}">
                <a16:creationId xmlns:a16="http://schemas.microsoft.com/office/drawing/2014/main" id="{B53A5BB3-97FA-89E9-578C-16255F112ACE}"/>
              </a:ext>
            </a:extLst>
          </p:cNvPr>
          <p:cNvSpPr txBox="1"/>
          <p:nvPr/>
        </p:nvSpPr>
        <p:spPr>
          <a:xfrm>
            <a:off x="5232220" y="2696783"/>
            <a:ext cx="2460082" cy="1074397"/>
          </a:xfrm>
          <a:prstGeom prst="rect">
            <a:avLst/>
          </a:prstGeom>
          <a:noFill/>
        </p:spPr>
        <p:txBody>
          <a:bodyPr wrap="square" rtlCol="0">
            <a:spAutoFit/>
          </a:bodyPr>
          <a:lstStyle/>
          <a:p>
            <a:pPr marR="0" lvl="0">
              <a:lnSpc>
                <a:spcPct val="108000"/>
              </a:lnSpc>
              <a:spcBef>
                <a:spcPts val="0"/>
              </a:spcBef>
              <a:spcAft>
                <a:spcPts val="600"/>
              </a:spcAft>
            </a:pPr>
            <a:r>
              <a:rPr lang="en-US" sz="1200" dirty="0">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MS Bylaws, Policies, Privileging, and Guiding Documents that are contemporary, support alignment and integration and establish compliant practices</a:t>
            </a:r>
          </a:p>
        </p:txBody>
      </p:sp>
      <p:sp>
        <p:nvSpPr>
          <p:cNvPr id="15" name="TextBox 14">
            <a:extLst>
              <a:ext uri="{FF2B5EF4-FFF2-40B4-BE49-F238E27FC236}">
                <a16:creationId xmlns:a16="http://schemas.microsoft.com/office/drawing/2014/main" id="{1AF0DB0F-FADB-EB27-7E34-65BDA0F82B63}"/>
              </a:ext>
            </a:extLst>
          </p:cNvPr>
          <p:cNvSpPr txBox="1"/>
          <p:nvPr/>
        </p:nvSpPr>
        <p:spPr>
          <a:xfrm>
            <a:off x="8533313" y="2696783"/>
            <a:ext cx="2799823" cy="874983"/>
          </a:xfrm>
          <a:prstGeom prst="rect">
            <a:avLst/>
          </a:prstGeom>
          <a:noFill/>
        </p:spPr>
        <p:txBody>
          <a:bodyPr wrap="square" rtlCol="0">
            <a:spAutoFit/>
          </a:bodyPr>
          <a:lstStyle/>
          <a:p>
            <a:pPr algn="l">
              <a:lnSpc>
                <a:spcPct val="108000"/>
              </a:lnSpc>
              <a:spcAft>
                <a:spcPts val="600"/>
              </a:spcAft>
            </a:pPr>
            <a:r>
              <a:rPr lang="en-US" sz="1200" kern="1200" dirty="0">
                <a:latin typeface="Segoe UI" panose="020B0502040204020203" pitchFamily="34" charset="0"/>
                <a:cs typeface="Segoe UI" panose="020B0502040204020203" pitchFamily="34" charset="0"/>
                <a:sym typeface="Segoe UI" panose="020B0502040204020203" pitchFamily="34" charset="0"/>
              </a:rPr>
              <a:t>Improvement through procedures that operationalize objectives that consider interdependencies and impress KPIs while optimizing technology</a:t>
            </a:r>
          </a:p>
        </p:txBody>
      </p:sp>
      <p:sp>
        <p:nvSpPr>
          <p:cNvPr id="16" name="Oval 15">
            <a:extLst>
              <a:ext uri="{FF2B5EF4-FFF2-40B4-BE49-F238E27FC236}">
                <a16:creationId xmlns:a16="http://schemas.microsoft.com/office/drawing/2014/main" id="{0EFF5F1B-120B-B12B-E47A-D1DF1FE85B82}"/>
              </a:ext>
            </a:extLst>
          </p:cNvPr>
          <p:cNvSpPr/>
          <p:nvPr/>
        </p:nvSpPr>
        <p:spPr>
          <a:xfrm>
            <a:off x="4969327" y="4194262"/>
            <a:ext cx="400386" cy="400386"/>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Segoe UI" panose="020B0502040204020203" pitchFamily="34" charset="0"/>
                <a:cs typeface="Segoe UI" panose="020B0502040204020203" pitchFamily="34" charset="0"/>
                <a:sym typeface="Segoe UI" panose="020B0502040204020203" pitchFamily="34" charset="0"/>
              </a:rPr>
              <a:t>3</a:t>
            </a:r>
          </a:p>
        </p:txBody>
      </p:sp>
      <p:sp>
        <p:nvSpPr>
          <p:cNvPr id="17" name="TextBox 16">
            <a:extLst>
              <a:ext uri="{FF2B5EF4-FFF2-40B4-BE49-F238E27FC236}">
                <a16:creationId xmlns:a16="http://schemas.microsoft.com/office/drawing/2014/main" id="{9F530A8A-4564-6906-0ECE-228C8A190826}"/>
              </a:ext>
            </a:extLst>
          </p:cNvPr>
          <p:cNvSpPr txBox="1"/>
          <p:nvPr/>
        </p:nvSpPr>
        <p:spPr>
          <a:xfrm>
            <a:off x="5011482" y="4808992"/>
            <a:ext cx="2901559" cy="1228285"/>
          </a:xfrm>
          <a:prstGeom prst="rect">
            <a:avLst/>
          </a:prstGeom>
          <a:noFill/>
        </p:spPr>
        <p:txBody>
          <a:bodyPr wrap="square" rtlCol="0">
            <a:spAutoFit/>
          </a:bodyPr>
          <a:lstStyle>
            <a:defPPr>
              <a:defRPr lang="en-US"/>
            </a:defPPr>
            <a:lvl1pPr marL="285750" indent="-285750">
              <a:buClr>
                <a:schemeClr val="accent2"/>
              </a:buClr>
              <a:buSzPct val="70000"/>
              <a:buFont typeface="Wingdings" panose="05000000000000000000" pitchFamily="2" charset="2"/>
              <a:buChar char="l"/>
              <a:defRPr sz="1600">
                <a:latin typeface="+mj-lt"/>
              </a:defRPr>
            </a:lvl1pPr>
          </a:lstStyle>
          <a:p>
            <a:pPr>
              <a:lnSpc>
                <a:spcPct val="108000"/>
              </a:lnSpc>
              <a:spcAft>
                <a:spcPts val="600"/>
              </a:spcAft>
              <a:buClrTx/>
              <a:buSzPct val="100000"/>
              <a:buFont typeface="Wingdings" panose="05000000000000000000" pitchFamily="2" charset="2"/>
              <a:buChar char="n"/>
            </a:pPr>
            <a:r>
              <a:rPr lang="en-US" sz="1200" dirty="0">
                <a:latin typeface="Segoe UI" panose="020B0502040204020203" pitchFamily="34" charset="0"/>
                <a:cs typeface="Segoe UI" panose="020B0502040204020203" pitchFamily="34" charset="0"/>
                <a:sym typeface="Segoe UI" panose="020B0502040204020203" pitchFamily="34" charset="0"/>
              </a:rPr>
              <a:t>Appropriate, skilled staff and effective management of resources</a:t>
            </a:r>
          </a:p>
          <a:p>
            <a:pPr>
              <a:lnSpc>
                <a:spcPct val="108000"/>
              </a:lnSpc>
              <a:spcAft>
                <a:spcPts val="600"/>
              </a:spcAft>
              <a:buClrTx/>
              <a:buSzPct val="100000"/>
              <a:buFont typeface="Wingdings" panose="05000000000000000000" pitchFamily="2" charset="2"/>
              <a:buChar char="n"/>
            </a:pPr>
            <a:r>
              <a:rPr lang="en-US" sz="1200" dirty="0">
                <a:latin typeface="Segoe UI" panose="020B0502040204020203" pitchFamily="34" charset="0"/>
                <a:cs typeface="Segoe UI" panose="020B0502040204020203" pitchFamily="34" charset="0"/>
                <a:sym typeface="Segoe UI" panose="020B0502040204020203" pitchFamily="34" charset="0"/>
              </a:rPr>
              <a:t>Accountable Physician Leadership</a:t>
            </a:r>
          </a:p>
          <a:p>
            <a:pPr>
              <a:lnSpc>
                <a:spcPct val="108000"/>
              </a:lnSpc>
              <a:spcAft>
                <a:spcPts val="600"/>
              </a:spcAft>
              <a:buClrTx/>
              <a:buSzPct val="100000"/>
              <a:buFont typeface="Wingdings" panose="05000000000000000000" pitchFamily="2" charset="2"/>
              <a:buChar char="n"/>
            </a:pPr>
            <a:r>
              <a:rPr lang="en-US" sz="1200" dirty="0">
                <a:latin typeface="Segoe UI" panose="020B0502040204020203" pitchFamily="34" charset="0"/>
                <a:cs typeface="Segoe UI" panose="020B0502040204020203" pitchFamily="34" charset="0"/>
                <a:sym typeface="Segoe UI" panose="020B0502040204020203" pitchFamily="34" charset="0"/>
              </a:rPr>
              <a:t>Enhanced communication and alignment</a:t>
            </a:r>
          </a:p>
        </p:txBody>
      </p:sp>
      <p:sp>
        <p:nvSpPr>
          <p:cNvPr id="18" name="TextBox 17">
            <a:extLst>
              <a:ext uri="{FF2B5EF4-FFF2-40B4-BE49-F238E27FC236}">
                <a16:creationId xmlns:a16="http://schemas.microsoft.com/office/drawing/2014/main" id="{1C5C1991-10ED-CE26-E456-DE86BAEBABC9}"/>
              </a:ext>
            </a:extLst>
          </p:cNvPr>
          <p:cNvSpPr txBox="1"/>
          <p:nvPr/>
        </p:nvSpPr>
        <p:spPr>
          <a:xfrm>
            <a:off x="8640197" y="4827616"/>
            <a:ext cx="2597608" cy="1228285"/>
          </a:xfrm>
          <a:prstGeom prst="rect">
            <a:avLst/>
          </a:prstGeom>
          <a:noFill/>
        </p:spPr>
        <p:txBody>
          <a:bodyPr wrap="square" rtlCol="0">
            <a:spAutoFit/>
          </a:bodyPr>
          <a:lstStyle/>
          <a:p>
            <a:pPr marL="285750" indent="-285750" algn="l">
              <a:lnSpc>
                <a:spcPct val="108000"/>
              </a:lnSpc>
              <a:spcAft>
                <a:spcPts val="600"/>
              </a:spcAft>
              <a:buSzPct val="100000"/>
              <a:buFont typeface="Wingdings" panose="05000000000000000000" pitchFamily="2" charset="2"/>
              <a:buChar char="n"/>
            </a:pPr>
            <a:r>
              <a:rPr lang="en-US" sz="1200" kern="1200" dirty="0">
                <a:latin typeface="Segoe UI" panose="020B0502040204020203" pitchFamily="34" charset="0"/>
                <a:cs typeface="Segoe UI" panose="020B0502040204020203" pitchFamily="34" charset="0"/>
                <a:sym typeface="Segoe UI" panose="020B0502040204020203" pitchFamily="34" charset="0"/>
              </a:rPr>
              <a:t>Fully leverage enhanced technology for data collection, tracking, and reporting</a:t>
            </a:r>
          </a:p>
          <a:p>
            <a:pPr marL="285750" indent="-285750" algn="l">
              <a:lnSpc>
                <a:spcPct val="108000"/>
              </a:lnSpc>
              <a:spcAft>
                <a:spcPts val="600"/>
              </a:spcAft>
              <a:buSzPct val="100000"/>
              <a:buFont typeface="Wingdings" panose="05000000000000000000" pitchFamily="2" charset="2"/>
              <a:buChar char="n"/>
            </a:pPr>
            <a:r>
              <a:rPr lang="en-US" sz="1200" kern="1200" dirty="0">
                <a:latin typeface="Segoe UI" panose="020B0502040204020203" pitchFamily="34" charset="0"/>
                <a:cs typeface="Segoe UI" panose="020B0502040204020203" pitchFamily="34" charset="0"/>
                <a:sym typeface="Segoe UI" panose="020B0502040204020203" pitchFamily="34" charset="0"/>
              </a:rPr>
              <a:t>Single source of truth</a:t>
            </a:r>
          </a:p>
          <a:p>
            <a:pPr marL="285750" indent="-285750" algn="l">
              <a:lnSpc>
                <a:spcPct val="108000"/>
              </a:lnSpc>
              <a:spcAft>
                <a:spcPts val="600"/>
              </a:spcAft>
              <a:buSzPct val="100000"/>
              <a:buFont typeface="Wingdings" panose="05000000000000000000" pitchFamily="2" charset="2"/>
              <a:buChar char="n"/>
            </a:pPr>
            <a:r>
              <a:rPr lang="en-US" sz="1200" kern="1200" dirty="0">
                <a:latin typeface="Segoe UI" panose="020B0502040204020203" pitchFamily="34" charset="0"/>
                <a:cs typeface="Segoe UI" panose="020B0502040204020203" pitchFamily="34" charset="0"/>
                <a:sym typeface="Segoe UI" panose="020B0502040204020203" pitchFamily="34" charset="0"/>
              </a:rPr>
              <a:t>Paperless</a:t>
            </a:r>
          </a:p>
        </p:txBody>
      </p:sp>
      <p:sp>
        <p:nvSpPr>
          <p:cNvPr id="19" name="Rectangle 18">
            <a:extLst>
              <a:ext uri="{FF2B5EF4-FFF2-40B4-BE49-F238E27FC236}">
                <a16:creationId xmlns:a16="http://schemas.microsoft.com/office/drawing/2014/main" id="{BF394C99-73B8-709E-0331-F5EE5869295D}"/>
              </a:ext>
            </a:extLst>
          </p:cNvPr>
          <p:cNvSpPr/>
          <p:nvPr/>
        </p:nvSpPr>
        <p:spPr>
          <a:xfrm>
            <a:off x="4676775" y="1664677"/>
            <a:ext cx="6964583" cy="467832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0" name="TextBox 19">
            <a:extLst>
              <a:ext uri="{FF2B5EF4-FFF2-40B4-BE49-F238E27FC236}">
                <a16:creationId xmlns:a16="http://schemas.microsoft.com/office/drawing/2014/main" id="{1F120F30-B2CB-09FF-4E5E-3AE979151C69}"/>
              </a:ext>
            </a:extLst>
          </p:cNvPr>
          <p:cNvSpPr txBox="1"/>
          <p:nvPr/>
        </p:nvSpPr>
        <p:spPr>
          <a:xfrm>
            <a:off x="6560649" y="1428391"/>
            <a:ext cx="3196835" cy="400110"/>
          </a:xfrm>
          <a:prstGeom prst="rect">
            <a:avLst/>
          </a:prstGeom>
          <a:solidFill>
            <a:schemeClr val="accent6">
              <a:lumMod val="20000"/>
              <a:lumOff val="80000"/>
            </a:schemeClr>
          </a:solidFill>
        </p:spPr>
        <p:txBody>
          <a:bodyPr wrap="square" rtlCol="0">
            <a:spAutoFit/>
          </a:bodyPr>
          <a:lstStyle/>
          <a:p>
            <a:pPr algn="ctr"/>
            <a:r>
              <a:rPr lang="en-US" sz="2000" dirty="0">
                <a:solidFill>
                  <a:schemeClr val="accent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COMPLIANCE &amp; RISK</a:t>
            </a:r>
          </a:p>
        </p:txBody>
      </p:sp>
      <p:sp>
        <p:nvSpPr>
          <p:cNvPr id="21" name="Title 1">
            <a:extLst>
              <a:ext uri="{FF2B5EF4-FFF2-40B4-BE49-F238E27FC236}">
                <a16:creationId xmlns:a16="http://schemas.microsoft.com/office/drawing/2014/main" id="{26CA94DE-CFD8-9330-B11A-9E07D2086705}"/>
              </a:ext>
            </a:extLst>
          </p:cNvPr>
          <p:cNvSpPr txBox="1">
            <a:spLocks/>
          </p:cNvSpPr>
          <p:nvPr/>
        </p:nvSpPr>
        <p:spPr>
          <a:xfrm>
            <a:off x="618564" y="2581619"/>
            <a:ext cx="3523130" cy="752475"/>
          </a:xfrm>
          <a:prstGeom prst="rect">
            <a:avLst/>
          </a:prstGeom>
        </p:spPr>
        <p:txBody>
          <a:bodyPr vert="horz" lIns="91440" tIns="45720" rIns="91440" bIns="45720" rtlCol="0" anchor="ctr">
            <a:noAutofit/>
          </a:bodyPr>
          <a:lstStyle>
            <a:lvl1pPr algn="l" defTabSz="914400" rtl="0" eaLnBrk="1" latinLnBrk="0" hangingPunct="1">
              <a:lnSpc>
                <a:spcPct val="108000"/>
              </a:lnSpc>
              <a:spcBef>
                <a:spcPct val="0"/>
              </a:spcBef>
              <a:buNone/>
              <a:defRPr sz="3200" b="0" kern="1200">
                <a:solidFill>
                  <a:schemeClr val="tx2"/>
                </a:solidFill>
                <a:latin typeface="+mj-lt"/>
                <a:ea typeface="+mj-ea"/>
                <a:cs typeface="+mj-cs"/>
              </a:defRPr>
            </a:lvl1pPr>
          </a:lstStyle>
          <a:p>
            <a:r>
              <a:rPr lang="en-US" sz="4800" dirty="0">
                <a:solidFill>
                  <a:schemeClr val="accent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Goal</a:t>
            </a:r>
            <a:endParaRPr lang="en-US" sz="4800" dirty="0">
              <a:latin typeface="Segoe UI" panose="020B0502040204020203" pitchFamily="34" charset="0"/>
              <a:cs typeface="Segoe UI" panose="020B0502040204020203" pitchFamily="34" charset="0"/>
              <a:sym typeface="Segoe UI" panose="020B0502040204020203" pitchFamily="34" charset="0"/>
            </a:endParaRPr>
          </a:p>
        </p:txBody>
      </p:sp>
      <p:sp>
        <p:nvSpPr>
          <p:cNvPr id="22" name="TextBox 21">
            <a:extLst>
              <a:ext uri="{FF2B5EF4-FFF2-40B4-BE49-F238E27FC236}">
                <a16:creationId xmlns:a16="http://schemas.microsoft.com/office/drawing/2014/main" id="{226E7A74-A92A-895D-5713-996E10B45483}"/>
              </a:ext>
            </a:extLst>
          </p:cNvPr>
          <p:cNvSpPr txBox="1"/>
          <p:nvPr/>
        </p:nvSpPr>
        <p:spPr>
          <a:xfrm>
            <a:off x="618565" y="3429000"/>
            <a:ext cx="3335131" cy="192834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12000"/>
              </a:lnSpc>
              <a:spcBef>
                <a:spcPts val="300"/>
              </a:spcBef>
              <a:spcAft>
                <a:spcPts val="600"/>
              </a:spcAft>
              <a:buClr>
                <a:srgbClr val="00294C"/>
              </a:buClr>
              <a:buSzPct val="70000"/>
              <a:buFontTx/>
              <a:buNone/>
              <a:tabLst/>
              <a:defRPr/>
            </a:pP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Provide a compliant and effective </a:t>
            </a:r>
            <a:r>
              <a:rPr kumimoji="0" lang="en-US" b="1"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STRUCTURE</a:t>
            </a: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 to inform the right </a:t>
            </a:r>
            <a:r>
              <a:rPr kumimoji="0" lang="en-US" b="1"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PROCESSES</a:t>
            </a: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 that are conducted by skilled and trained </a:t>
            </a:r>
            <a:r>
              <a:rPr kumimoji="0" lang="en-US" b="1"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PEOPLE</a:t>
            </a:r>
            <a: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 enabled with the right </a:t>
            </a:r>
            <a:r>
              <a:rPr kumimoji="0" lang="en-US" b="1"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TECHNOLOGY</a:t>
            </a:r>
          </a:p>
        </p:txBody>
      </p:sp>
      <p:sp>
        <p:nvSpPr>
          <p:cNvPr id="23" name="TextBox 22">
            <a:extLst>
              <a:ext uri="{FF2B5EF4-FFF2-40B4-BE49-F238E27FC236}">
                <a16:creationId xmlns:a16="http://schemas.microsoft.com/office/drawing/2014/main" id="{54314ECC-4BBA-C6DD-4707-A78F56D10D17}"/>
              </a:ext>
            </a:extLst>
          </p:cNvPr>
          <p:cNvSpPr txBox="1"/>
          <p:nvPr/>
        </p:nvSpPr>
        <p:spPr>
          <a:xfrm>
            <a:off x="8330118" y="4112280"/>
            <a:ext cx="3208172" cy="564350"/>
          </a:xfrm>
          <a:prstGeom prst="rect">
            <a:avLst/>
          </a:prstGeom>
          <a:solidFill>
            <a:schemeClr val="accent1"/>
          </a:solidFill>
        </p:spPr>
        <p:txBody>
          <a:bodyPr wrap="square" rtlCol="0" anchor="ctr">
            <a:noAutofit/>
          </a:bodyPr>
          <a:lstStyle/>
          <a:p>
            <a:pPr marL="574675" algn="l"/>
            <a:r>
              <a:rPr lang="en-US"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Technology</a:t>
            </a:r>
            <a:endParaRPr lang="en-US" sz="1400"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4" name="Oval 23">
            <a:extLst>
              <a:ext uri="{FF2B5EF4-FFF2-40B4-BE49-F238E27FC236}">
                <a16:creationId xmlns:a16="http://schemas.microsoft.com/office/drawing/2014/main" id="{AA63EE66-6274-F5E6-6F2D-5FC375CF7126}"/>
              </a:ext>
            </a:extLst>
          </p:cNvPr>
          <p:cNvSpPr/>
          <p:nvPr/>
        </p:nvSpPr>
        <p:spPr>
          <a:xfrm>
            <a:off x="8451081" y="4194262"/>
            <a:ext cx="400386" cy="400386"/>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Segoe UI" panose="020B0502040204020203" pitchFamily="34" charset="0"/>
                <a:cs typeface="Segoe UI" panose="020B0502040204020203" pitchFamily="34" charset="0"/>
                <a:sym typeface="Segoe UI" panose="020B0502040204020203" pitchFamily="34" charset="0"/>
              </a:rPr>
              <a:t>4</a:t>
            </a:r>
          </a:p>
        </p:txBody>
      </p:sp>
      <p:sp>
        <p:nvSpPr>
          <p:cNvPr id="25" name="TextBox 24">
            <a:extLst>
              <a:ext uri="{FF2B5EF4-FFF2-40B4-BE49-F238E27FC236}">
                <a16:creationId xmlns:a16="http://schemas.microsoft.com/office/drawing/2014/main" id="{BB612D65-CF96-E6AF-B7E8-A0E6048C13E3}"/>
              </a:ext>
            </a:extLst>
          </p:cNvPr>
          <p:cNvSpPr txBox="1"/>
          <p:nvPr/>
        </p:nvSpPr>
        <p:spPr>
          <a:xfrm>
            <a:off x="4848364" y="1908341"/>
            <a:ext cx="3312340" cy="564350"/>
          </a:xfrm>
          <a:prstGeom prst="rect">
            <a:avLst/>
          </a:prstGeom>
          <a:solidFill>
            <a:schemeClr val="accent1"/>
          </a:solidFill>
        </p:spPr>
        <p:txBody>
          <a:bodyPr wrap="square" rtlCol="0" anchor="ctr">
            <a:noAutofit/>
          </a:bodyPr>
          <a:lstStyle/>
          <a:p>
            <a:pPr marL="574675" algn="l"/>
            <a:r>
              <a:rPr lang="en-US"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Structure</a:t>
            </a:r>
            <a:endParaRPr lang="en-US" sz="1400"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6" name="Oval 25">
            <a:extLst>
              <a:ext uri="{FF2B5EF4-FFF2-40B4-BE49-F238E27FC236}">
                <a16:creationId xmlns:a16="http://schemas.microsoft.com/office/drawing/2014/main" id="{50C2B54C-0033-553D-53C6-599DA555086C}"/>
              </a:ext>
            </a:extLst>
          </p:cNvPr>
          <p:cNvSpPr/>
          <p:nvPr/>
        </p:nvSpPr>
        <p:spPr>
          <a:xfrm>
            <a:off x="4969327" y="1990323"/>
            <a:ext cx="400386" cy="400386"/>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Segoe UI" panose="020B0502040204020203" pitchFamily="34" charset="0"/>
                <a:cs typeface="Segoe UI" panose="020B0502040204020203" pitchFamily="34" charset="0"/>
                <a:sym typeface="Segoe UI" panose="020B0502040204020203" pitchFamily="34" charset="0"/>
              </a:rPr>
              <a:t>1</a:t>
            </a:r>
          </a:p>
        </p:txBody>
      </p:sp>
      <p:sp>
        <p:nvSpPr>
          <p:cNvPr id="27" name="TextBox 26">
            <a:extLst>
              <a:ext uri="{FF2B5EF4-FFF2-40B4-BE49-F238E27FC236}">
                <a16:creationId xmlns:a16="http://schemas.microsoft.com/office/drawing/2014/main" id="{7D5010ED-0F91-4826-48B4-AA67B453EF7B}"/>
              </a:ext>
            </a:extLst>
          </p:cNvPr>
          <p:cNvSpPr txBox="1"/>
          <p:nvPr/>
        </p:nvSpPr>
        <p:spPr>
          <a:xfrm>
            <a:off x="8330118" y="1908341"/>
            <a:ext cx="3208172" cy="564350"/>
          </a:xfrm>
          <a:prstGeom prst="rect">
            <a:avLst/>
          </a:prstGeom>
          <a:solidFill>
            <a:schemeClr val="accent1"/>
          </a:solidFill>
        </p:spPr>
        <p:txBody>
          <a:bodyPr wrap="square" rtlCol="0" anchor="ctr">
            <a:noAutofit/>
          </a:bodyPr>
          <a:lstStyle/>
          <a:p>
            <a:pPr marL="574675" algn="l"/>
            <a:r>
              <a:rPr lang="en-US"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rPr>
              <a:t>Processes</a:t>
            </a:r>
            <a:endParaRPr lang="en-US" sz="1400" dirty="0">
              <a:solidFill>
                <a:schemeClr val="bg1"/>
              </a:solidFill>
              <a:latin typeface="Segoe UI" panose="020B0502040204020203" pitchFamily="34" charset="0"/>
              <a:ea typeface="Verdana" panose="020B0604030504040204" pitchFamily="34" charset="0"/>
              <a:cs typeface="Segoe UI" panose="020B0502040204020203" pitchFamily="34" charset="0"/>
              <a:sym typeface="Segoe UI" panose="020B0502040204020203" pitchFamily="34" charset="0"/>
            </a:endParaRPr>
          </a:p>
        </p:txBody>
      </p:sp>
      <p:sp>
        <p:nvSpPr>
          <p:cNvPr id="28" name="Oval 27">
            <a:extLst>
              <a:ext uri="{FF2B5EF4-FFF2-40B4-BE49-F238E27FC236}">
                <a16:creationId xmlns:a16="http://schemas.microsoft.com/office/drawing/2014/main" id="{AF56CCC4-29D5-6D76-E1A6-30D11D61E4F5}"/>
              </a:ext>
            </a:extLst>
          </p:cNvPr>
          <p:cNvSpPr/>
          <p:nvPr/>
        </p:nvSpPr>
        <p:spPr>
          <a:xfrm>
            <a:off x="8451081" y="1990323"/>
            <a:ext cx="400386" cy="400386"/>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Segoe UI" panose="020B0502040204020203" pitchFamily="34" charset="0"/>
                <a:cs typeface="Segoe UI" panose="020B0502040204020203" pitchFamily="34" charset="0"/>
                <a:sym typeface="Segoe UI" panose="020B0502040204020203" pitchFamily="34" charset="0"/>
              </a:rPr>
              <a:t>2</a:t>
            </a:r>
          </a:p>
        </p:txBody>
      </p:sp>
    </p:spTree>
    <p:extLst>
      <p:ext uri="{BB962C8B-B14F-4D97-AF65-F5344CB8AC3E}">
        <p14:creationId xmlns:p14="http://schemas.microsoft.com/office/powerpoint/2010/main" val="271136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458CCB7-EEBB-9A72-A3DC-33E7876D2842}"/>
              </a:ext>
            </a:extLst>
          </p:cNvPr>
          <p:cNvSpPr/>
          <p:nvPr/>
        </p:nvSpPr>
        <p:spPr>
          <a:xfrm>
            <a:off x="6290563" y="2110565"/>
            <a:ext cx="3879273" cy="3879273"/>
          </a:xfrm>
          <a:prstGeom prst="ellipse">
            <a:avLst/>
          </a:prstGeom>
          <a:solidFill>
            <a:schemeClr val="accent1"/>
          </a:solidFill>
          <a:ln>
            <a:solidFill>
              <a:schemeClr val="bg1"/>
            </a:solidFill>
          </a:ln>
          <a:effectLst>
            <a:outerShdw blurRad="635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5" name="Rectangle: Rounded Corners 14">
            <a:extLst>
              <a:ext uri="{FF2B5EF4-FFF2-40B4-BE49-F238E27FC236}">
                <a16:creationId xmlns:a16="http://schemas.microsoft.com/office/drawing/2014/main" id="{C51F0385-3E12-D8F0-E38E-E88F9A7B7D26}"/>
              </a:ext>
            </a:extLst>
          </p:cNvPr>
          <p:cNvSpPr/>
          <p:nvPr/>
        </p:nvSpPr>
        <p:spPr>
          <a:xfrm>
            <a:off x="7831263" y="2117500"/>
            <a:ext cx="3879273" cy="869424"/>
          </a:xfrm>
          <a:prstGeom prst="roundRect">
            <a:avLst>
              <a:gd name="adj" fmla="val 50000"/>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68325" algn="ctr"/>
            <a:r>
              <a:rPr lang="en-US" dirty="0">
                <a:latin typeface="Segoe UI" panose="020B0502040204020203" pitchFamily="34" charset="0"/>
                <a:cs typeface="Segoe UI" panose="020B0502040204020203" pitchFamily="34" charset="0"/>
                <a:sym typeface="Segoe UI" panose="020B0502040204020203" pitchFamily="34" charset="0"/>
              </a:rPr>
              <a:t>SPHERE OF </a:t>
            </a:r>
          </a:p>
          <a:p>
            <a:pPr marL="568325" algn="ctr"/>
            <a:r>
              <a:rPr lang="en-US" sz="2400" dirty="0">
                <a:latin typeface="Segoe UI" panose="020B0502040204020203" pitchFamily="34" charset="0"/>
                <a:cs typeface="Segoe UI" panose="020B0502040204020203" pitchFamily="34" charset="0"/>
                <a:sym typeface="Segoe UI" panose="020B0502040204020203" pitchFamily="34" charset="0"/>
              </a:rPr>
              <a:t>INTEREST</a:t>
            </a:r>
          </a:p>
        </p:txBody>
      </p:sp>
      <p:graphicFrame>
        <p:nvGraphicFramePr>
          <p:cNvPr id="4" name="Object 3" hidden="1">
            <a:extLst>
              <a:ext uri="{FF2B5EF4-FFF2-40B4-BE49-F238E27FC236}">
                <a16:creationId xmlns:a16="http://schemas.microsoft.com/office/drawing/2014/main" id="{0B714874-77B2-6A67-BF2D-CBC668168B0B}"/>
              </a:ext>
            </a:extLst>
          </p:cNvPr>
          <p:cNvGraphicFramePr>
            <a:graphicFrameLocks noChangeAspect="1"/>
          </p:cNvGraphicFramePr>
          <p:nvPr>
            <p:custDataLst>
              <p:tags r:id="rId1"/>
            </p:custDataLst>
            <p:extLst>
              <p:ext uri="{D42A27DB-BD31-4B8C-83A1-F6EECF244321}">
                <p14:modId xmlns:p14="http://schemas.microsoft.com/office/powerpoint/2010/main" val="201768354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0B714874-77B2-6A67-BF2D-CBC668168B0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93304D3E-D2F5-7B46-F89B-5AD0153705DE}"/>
              </a:ext>
            </a:extLst>
          </p:cNvPr>
          <p:cNvSpPr/>
          <p:nvPr/>
        </p:nvSpPr>
        <p:spPr>
          <a:xfrm>
            <a:off x="6655627" y="2475629"/>
            <a:ext cx="3149144" cy="3149144"/>
          </a:xfrm>
          <a:prstGeom prst="ellipse">
            <a:avLst/>
          </a:prstGeom>
          <a:solidFill>
            <a:schemeClr val="accent4"/>
          </a:solidFill>
          <a:ln>
            <a:solidFill>
              <a:schemeClr val="bg1"/>
            </a:solidFill>
          </a:ln>
          <a:effectLst>
            <a:outerShdw blurRad="635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8" name="Rectangle: Rounded Corners 17">
            <a:extLst>
              <a:ext uri="{FF2B5EF4-FFF2-40B4-BE49-F238E27FC236}">
                <a16:creationId xmlns:a16="http://schemas.microsoft.com/office/drawing/2014/main" id="{CDDCCB79-BF66-A330-F52D-2EFE7B56EE51}"/>
              </a:ext>
            </a:extLst>
          </p:cNvPr>
          <p:cNvSpPr/>
          <p:nvPr/>
        </p:nvSpPr>
        <p:spPr>
          <a:xfrm>
            <a:off x="8696700" y="3098350"/>
            <a:ext cx="3041745" cy="869424"/>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algn="ctr"/>
            <a:r>
              <a:rPr lang="en-US" dirty="0">
                <a:latin typeface="Segoe UI" panose="020B0502040204020203" pitchFamily="34" charset="0"/>
                <a:cs typeface="Segoe UI" panose="020B0502040204020203" pitchFamily="34" charset="0"/>
                <a:sym typeface="Segoe UI" panose="020B0502040204020203" pitchFamily="34" charset="0"/>
              </a:rPr>
              <a:t>SPHERE OF </a:t>
            </a:r>
          </a:p>
          <a:p>
            <a:pPr marL="457200" algn="ctr"/>
            <a:r>
              <a:rPr lang="en-US" sz="2400" dirty="0">
                <a:latin typeface="Segoe UI" panose="020B0502040204020203" pitchFamily="34" charset="0"/>
                <a:cs typeface="Segoe UI" panose="020B0502040204020203" pitchFamily="34" charset="0"/>
                <a:sym typeface="Segoe UI" panose="020B0502040204020203" pitchFamily="34" charset="0"/>
              </a:rPr>
              <a:t>INFLUENCE</a:t>
            </a:r>
          </a:p>
        </p:txBody>
      </p:sp>
      <p:sp>
        <p:nvSpPr>
          <p:cNvPr id="6" name="Oval 5">
            <a:extLst>
              <a:ext uri="{FF2B5EF4-FFF2-40B4-BE49-F238E27FC236}">
                <a16:creationId xmlns:a16="http://schemas.microsoft.com/office/drawing/2014/main" id="{DAC1D2EC-8CE6-2EE7-316C-AD7E09A02C4E}"/>
              </a:ext>
            </a:extLst>
          </p:cNvPr>
          <p:cNvSpPr/>
          <p:nvPr/>
        </p:nvSpPr>
        <p:spPr>
          <a:xfrm>
            <a:off x="7190719" y="3010721"/>
            <a:ext cx="2078963" cy="2078963"/>
          </a:xfrm>
          <a:prstGeom prst="ellipse">
            <a:avLst/>
          </a:prstGeom>
          <a:solidFill>
            <a:schemeClr val="accent3"/>
          </a:solidFill>
          <a:ln>
            <a:solidFill>
              <a:schemeClr val="bg1"/>
            </a:solidFill>
          </a:ln>
          <a:effectLst>
            <a:outerShdw blurRad="635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19" name="Rectangle: Rounded Corners 18">
            <a:extLst>
              <a:ext uri="{FF2B5EF4-FFF2-40B4-BE49-F238E27FC236}">
                <a16:creationId xmlns:a16="http://schemas.microsoft.com/office/drawing/2014/main" id="{32919CDE-A466-CB4D-BC9C-2C3DC674BAA3}"/>
              </a:ext>
            </a:extLst>
          </p:cNvPr>
          <p:cNvSpPr/>
          <p:nvPr/>
        </p:nvSpPr>
        <p:spPr>
          <a:xfrm>
            <a:off x="8246730" y="4135207"/>
            <a:ext cx="3473075" cy="869424"/>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algn="ctr"/>
            <a:r>
              <a:rPr lang="en-US" dirty="0">
                <a:latin typeface="Segoe UI" panose="020B0502040204020203" pitchFamily="34" charset="0"/>
                <a:cs typeface="Segoe UI" panose="020B0502040204020203" pitchFamily="34" charset="0"/>
                <a:sym typeface="Segoe UI" panose="020B0502040204020203" pitchFamily="34" charset="0"/>
              </a:rPr>
              <a:t>SPHERE OF </a:t>
            </a:r>
          </a:p>
          <a:p>
            <a:pPr marL="457200" algn="ctr"/>
            <a:r>
              <a:rPr lang="en-US" sz="2400" dirty="0">
                <a:latin typeface="Segoe UI" panose="020B0502040204020203" pitchFamily="34" charset="0"/>
                <a:cs typeface="Segoe UI" panose="020B0502040204020203" pitchFamily="34" charset="0"/>
                <a:sym typeface="Segoe UI" panose="020B0502040204020203" pitchFamily="34" charset="0"/>
              </a:rPr>
              <a:t>CONTROL</a:t>
            </a:r>
          </a:p>
        </p:txBody>
      </p:sp>
      <p:sp>
        <p:nvSpPr>
          <p:cNvPr id="23" name="Title 22">
            <a:extLst>
              <a:ext uri="{FF2B5EF4-FFF2-40B4-BE49-F238E27FC236}">
                <a16:creationId xmlns:a16="http://schemas.microsoft.com/office/drawing/2014/main" id="{316179DA-820E-4B67-0543-D9BD4EEFFE68}"/>
              </a:ext>
            </a:extLst>
          </p:cNvPr>
          <p:cNvSpPr>
            <a:spLocks noGrp="1"/>
          </p:cNvSpPr>
          <p:nvPr>
            <p:ph type="title"/>
          </p:nvPr>
        </p:nvSpPr>
        <p:spPr/>
        <p:txBody>
          <a:bodyPr vert="horz"/>
          <a:lstStyle/>
          <a:p>
            <a:r>
              <a:rPr lang="en-US" dirty="0"/>
              <a:t>What DO you </a:t>
            </a:r>
            <a:r>
              <a:rPr lang="en-US" i="1" dirty="0">
                <a:solidFill>
                  <a:schemeClr val="accent4"/>
                </a:solidFill>
              </a:rPr>
              <a:t>influence</a:t>
            </a:r>
            <a:r>
              <a:rPr lang="en-US" dirty="0"/>
              <a:t>?</a:t>
            </a:r>
          </a:p>
        </p:txBody>
      </p:sp>
      <p:graphicFrame>
        <p:nvGraphicFramePr>
          <p:cNvPr id="24" name="Table 23">
            <a:extLst>
              <a:ext uri="{FF2B5EF4-FFF2-40B4-BE49-F238E27FC236}">
                <a16:creationId xmlns:a16="http://schemas.microsoft.com/office/drawing/2014/main" id="{7E6C0410-DE98-AB33-5C5F-280288754085}"/>
              </a:ext>
            </a:extLst>
          </p:cNvPr>
          <p:cNvGraphicFramePr/>
          <p:nvPr>
            <p:extLst>
              <p:ext uri="{D42A27DB-BD31-4B8C-83A1-F6EECF244321}">
                <p14:modId xmlns:p14="http://schemas.microsoft.com/office/powerpoint/2010/main" val="1006901462"/>
              </p:ext>
            </p:extLst>
          </p:nvPr>
        </p:nvGraphicFramePr>
        <p:xfrm>
          <a:off x="457199" y="1634835"/>
          <a:ext cx="5638801" cy="4641275"/>
        </p:xfrm>
        <a:graphic>
          <a:graphicData uri="http://schemas.openxmlformats.org/drawingml/2006/table">
            <a:tbl>
              <a:tblPr/>
              <a:tblGrid>
                <a:gridCol w="5638801">
                  <a:extLst>
                    <a:ext uri="{9D8B030D-6E8A-4147-A177-3AD203B41FA5}">
                      <a16:colId xmlns:a16="http://schemas.microsoft.com/office/drawing/2014/main" val="20000"/>
                    </a:ext>
                  </a:extLst>
                </a:gridCol>
              </a:tblGrid>
              <a:tr h="928255">
                <a:tc>
                  <a:txBody>
                    <a:bodyPr/>
                    <a:lstStyle/>
                    <a:p>
                      <a:pPr>
                        <a:lnSpc>
                          <a:spcPct val="108000"/>
                        </a:lnSpc>
                        <a:spcAft>
                          <a:spcPts val="600"/>
                        </a:spcAft>
                        <a:defRPr b="0"/>
                      </a:pPr>
                      <a:r>
                        <a:rPr lang="en-US" sz="1800" dirty="0">
                          <a:latin typeface="Segoe UI" panose="020B0502040204020203" pitchFamily="34" charset="0"/>
                          <a:cs typeface="Segoe UI" panose="020B0502040204020203" pitchFamily="34" charset="0"/>
                          <a:sym typeface="Segoe UI" panose="020B0502040204020203" pitchFamily="34" charset="0"/>
                        </a:rPr>
                        <a:t>Well trained, effective physician leaders</a:t>
                      </a:r>
                    </a:p>
                  </a:txBody>
                  <a:tcPr anchor="ctr" horzOverflow="overflow">
                    <a:lnL w="12700">
                      <a:miter lim="400000"/>
                    </a:lnL>
                    <a:lnR w="12700">
                      <a:miter lim="400000"/>
                    </a:lnR>
                    <a:lnT w="12700">
                      <a:miter lim="400000"/>
                    </a:lnT>
                    <a:lnB>
                      <a:solidFill>
                        <a:srgbClr val="D0CECE"/>
                      </a:solidFill>
                    </a:lnB>
                    <a:noFill/>
                  </a:tcPr>
                </a:tc>
                <a:extLst>
                  <a:ext uri="{0D108BD9-81ED-4DB2-BD59-A6C34878D82A}">
                    <a16:rowId xmlns:a16="http://schemas.microsoft.com/office/drawing/2014/main" val="10000"/>
                  </a:ext>
                </a:extLst>
              </a:tr>
              <a:tr h="928255">
                <a:tc>
                  <a:txBody>
                    <a:bodyPr/>
                    <a:lstStyle/>
                    <a:p>
                      <a:pPr>
                        <a:lnSpc>
                          <a:spcPct val="108000"/>
                        </a:lnSpc>
                        <a:spcAft>
                          <a:spcPts val="600"/>
                        </a:spcAft>
                        <a:defRPr b="0"/>
                      </a:pPr>
                      <a:r>
                        <a:rPr lang="en-US" sz="1800" dirty="0">
                          <a:latin typeface="Segoe UI" panose="020B0502040204020203" pitchFamily="34" charset="0"/>
                          <a:cs typeface="Segoe UI" panose="020B0502040204020203" pitchFamily="34" charset="0"/>
                          <a:sym typeface="Segoe UI" panose="020B0502040204020203" pitchFamily="34" charset="0"/>
                        </a:rPr>
                        <a:t>Well designed, efficient, and consistently followed governance documents and policies and procedures</a:t>
                      </a:r>
                    </a:p>
                  </a:txBody>
                  <a:tcPr anchor="ctr" horzOverflow="overflow">
                    <a:lnL w="12700">
                      <a:miter lim="400000"/>
                    </a:lnL>
                    <a:lnR w="12700">
                      <a:miter lim="400000"/>
                    </a:lnR>
                    <a:lnT>
                      <a:solidFill>
                        <a:srgbClr val="D0CECE"/>
                      </a:solidFill>
                    </a:lnT>
                    <a:lnB>
                      <a:solidFill>
                        <a:srgbClr val="D0CECE"/>
                      </a:solidFill>
                    </a:lnB>
                    <a:noFill/>
                  </a:tcPr>
                </a:tc>
                <a:extLst>
                  <a:ext uri="{0D108BD9-81ED-4DB2-BD59-A6C34878D82A}">
                    <a16:rowId xmlns:a16="http://schemas.microsoft.com/office/drawing/2014/main" val="10001"/>
                  </a:ext>
                </a:extLst>
              </a:tr>
              <a:tr h="928255">
                <a:tc>
                  <a:txBody>
                    <a:bodyPr/>
                    <a:lstStyle/>
                    <a:p>
                      <a:pPr>
                        <a:lnSpc>
                          <a:spcPct val="108000"/>
                        </a:lnSpc>
                        <a:spcAft>
                          <a:spcPts val="600"/>
                        </a:spcAft>
                        <a:defRPr b="0"/>
                      </a:pPr>
                      <a:r>
                        <a:rPr lang="en-US" sz="1800" dirty="0">
                          <a:latin typeface="Segoe UI" panose="020B0502040204020203" pitchFamily="34" charset="0"/>
                          <a:cs typeface="Segoe UI" panose="020B0502040204020203" pitchFamily="34" charset="0"/>
                          <a:sym typeface="Segoe UI" panose="020B0502040204020203" pitchFamily="34" charset="0"/>
                        </a:rPr>
                        <a:t>Effective, efficient processes (OPPE, FPPE, </a:t>
                      </a:r>
                      <a:br>
                        <a:rPr lang="en-US" sz="1800" dirty="0">
                          <a:latin typeface="Segoe UI" panose="020B0502040204020203" pitchFamily="34" charset="0"/>
                          <a:cs typeface="Segoe UI" panose="020B0502040204020203" pitchFamily="34" charset="0"/>
                          <a:sym typeface="Segoe UI" panose="020B0502040204020203" pitchFamily="34" charset="0"/>
                        </a:rPr>
                      </a:br>
                      <a:r>
                        <a:rPr lang="en-US" sz="1800" dirty="0">
                          <a:latin typeface="Segoe UI" panose="020B0502040204020203" pitchFamily="34" charset="0"/>
                          <a:cs typeface="Segoe UI" panose="020B0502040204020203" pitchFamily="34" charset="0"/>
                          <a:sym typeface="Segoe UI" panose="020B0502040204020203" pitchFamily="34" charset="0"/>
                        </a:rPr>
                        <a:t>case review, indicator and target design, etc.)</a:t>
                      </a:r>
                    </a:p>
                  </a:txBody>
                  <a:tcPr anchor="ctr" horzOverflow="overflow">
                    <a:lnL w="12700">
                      <a:miter lim="400000"/>
                    </a:lnL>
                    <a:lnR w="12700">
                      <a:miter lim="400000"/>
                    </a:lnR>
                    <a:lnT>
                      <a:solidFill>
                        <a:srgbClr val="D0CECE"/>
                      </a:solidFill>
                    </a:lnT>
                    <a:lnB>
                      <a:solidFill>
                        <a:srgbClr val="D0CECE"/>
                      </a:solidFill>
                    </a:lnB>
                    <a:noFill/>
                  </a:tcPr>
                </a:tc>
                <a:extLst>
                  <a:ext uri="{0D108BD9-81ED-4DB2-BD59-A6C34878D82A}">
                    <a16:rowId xmlns:a16="http://schemas.microsoft.com/office/drawing/2014/main" val="10002"/>
                  </a:ext>
                </a:extLst>
              </a:tr>
              <a:tr h="928255">
                <a:tc>
                  <a:txBody>
                    <a:bodyPr/>
                    <a:lstStyle/>
                    <a:p>
                      <a:pPr>
                        <a:lnSpc>
                          <a:spcPct val="108000"/>
                        </a:lnSpc>
                        <a:spcAft>
                          <a:spcPts val="600"/>
                        </a:spcAft>
                        <a:defRPr b="0"/>
                      </a:pPr>
                      <a:r>
                        <a:rPr lang="en-US" sz="1800" dirty="0">
                          <a:latin typeface="Segoe UI" panose="020B0502040204020203" pitchFamily="34" charset="0"/>
                          <a:cs typeface="Segoe UI" panose="020B0502040204020203" pitchFamily="34" charset="0"/>
                          <a:sym typeface="Segoe UI" panose="020B0502040204020203" pitchFamily="34" charset="0"/>
                        </a:rPr>
                        <a:t>Effective, efficient tools (privilege delineation forms, feedback reports, etc.)</a:t>
                      </a:r>
                    </a:p>
                  </a:txBody>
                  <a:tcPr anchor="ctr" horzOverflow="overflow">
                    <a:lnL w="12700">
                      <a:miter lim="400000"/>
                    </a:lnL>
                    <a:lnR w="12700">
                      <a:miter lim="400000"/>
                    </a:lnR>
                    <a:lnT>
                      <a:solidFill>
                        <a:srgbClr val="D0CECE"/>
                      </a:solidFill>
                    </a:lnT>
                    <a:lnB>
                      <a:solidFill>
                        <a:srgbClr val="D0CECE"/>
                      </a:solidFill>
                    </a:lnB>
                    <a:noFill/>
                  </a:tcPr>
                </a:tc>
                <a:extLst>
                  <a:ext uri="{0D108BD9-81ED-4DB2-BD59-A6C34878D82A}">
                    <a16:rowId xmlns:a16="http://schemas.microsoft.com/office/drawing/2014/main" val="10003"/>
                  </a:ext>
                </a:extLst>
              </a:tr>
              <a:tr h="928255">
                <a:tc>
                  <a:txBody>
                    <a:bodyPr/>
                    <a:lstStyle/>
                    <a:p>
                      <a:pPr>
                        <a:lnSpc>
                          <a:spcPct val="108000"/>
                        </a:lnSpc>
                        <a:spcAft>
                          <a:spcPts val="600"/>
                        </a:spcAft>
                        <a:defRPr b="0"/>
                      </a:pPr>
                      <a:r>
                        <a:rPr lang="en-US" sz="1800" dirty="0">
                          <a:latin typeface="Segoe UI" panose="020B0502040204020203" pitchFamily="34" charset="0"/>
                          <a:cs typeface="Segoe UI" panose="020B0502040204020203" pitchFamily="34" charset="0"/>
                          <a:sym typeface="Segoe UI" panose="020B0502040204020203" pitchFamily="34" charset="0"/>
                        </a:rPr>
                        <a:t>Medical staff culture of measurement, excellence, </a:t>
                      </a:r>
                      <a:br>
                        <a:rPr lang="en-US" sz="1800" dirty="0">
                          <a:latin typeface="Segoe UI" panose="020B0502040204020203" pitchFamily="34" charset="0"/>
                          <a:cs typeface="Segoe UI" panose="020B0502040204020203" pitchFamily="34" charset="0"/>
                          <a:sym typeface="Segoe UI" panose="020B0502040204020203" pitchFamily="34" charset="0"/>
                        </a:rPr>
                      </a:br>
                      <a:r>
                        <a:rPr lang="en-US" sz="1800" dirty="0">
                          <a:latin typeface="Segoe UI" panose="020B0502040204020203" pitchFamily="34" charset="0"/>
                          <a:cs typeface="Segoe UI" panose="020B0502040204020203" pitchFamily="34" charset="0"/>
                          <a:sym typeface="Segoe UI" panose="020B0502040204020203" pitchFamily="34" charset="0"/>
                        </a:rPr>
                        <a:t>and accountability</a:t>
                      </a:r>
                    </a:p>
                  </a:txBody>
                  <a:tcPr anchor="ctr" horzOverflow="overflow">
                    <a:lnL w="12700">
                      <a:miter lim="400000"/>
                    </a:lnL>
                    <a:lnR w="12700">
                      <a:miter lim="400000"/>
                    </a:lnR>
                    <a:lnT>
                      <a:solidFill>
                        <a:srgbClr val="D0CECE"/>
                      </a:solidFill>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924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5D870E-5C2F-47B2-B36D-98884CFDC97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4" name="Object 3" hidden="1">
                        <a:extLst>
                          <a:ext uri="{FF2B5EF4-FFF2-40B4-BE49-F238E27FC236}">
                            <a16:creationId xmlns:a16="http://schemas.microsoft.com/office/drawing/2014/main" id="{D65D870E-5C2F-47B2-B36D-98884CFDC973}"/>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BD546E28-0BA6-49E1-9EC3-E7D2AA0AF11E}"/>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64D2916E-7004-4956-B6AC-E0BD9787FBC1}"/>
              </a:ext>
            </a:extLst>
          </p:cNvPr>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vert="horz" anchor="ctr"/>
          <a:lstStyle/>
          <a:p>
            <a:r>
              <a:rPr lang="en-US" sz="4800" b="0" dirty="0">
                <a:latin typeface="+mn-lt"/>
              </a:rPr>
              <a:t>Questions?</a:t>
            </a:r>
          </a:p>
        </p:txBody>
      </p:sp>
    </p:spTree>
    <p:extLst>
      <p:ext uri="{BB962C8B-B14F-4D97-AF65-F5344CB8AC3E}">
        <p14:creationId xmlns:p14="http://schemas.microsoft.com/office/powerpoint/2010/main" val="3135364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B2719A-6197-0C2D-1583-A39F1D5EF5CE}"/>
              </a:ext>
            </a:extLst>
          </p:cNvPr>
          <p:cNvSpPr/>
          <p:nvPr/>
        </p:nvSpPr>
        <p:spPr>
          <a:xfrm>
            <a:off x="4159898" y="2566405"/>
            <a:ext cx="8032102" cy="347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84F5E6-1848-7A69-9911-2B3089BBE09B}"/>
              </a:ext>
            </a:extLst>
          </p:cNvPr>
          <p:cNvSpPr/>
          <p:nvPr/>
        </p:nvSpPr>
        <p:spPr>
          <a:xfrm>
            <a:off x="4159899" y="6071394"/>
            <a:ext cx="8032102" cy="4435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5" name="TextBox 16">
            <a:extLst>
              <a:ext uri="{FF2B5EF4-FFF2-40B4-BE49-F238E27FC236}">
                <a16:creationId xmlns:a16="http://schemas.microsoft.com/office/drawing/2014/main" id="{04107187-55A1-DBBC-908F-80E7DA61F964}"/>
              </a:ext>
            </a:extLst>
          </p:cNvPr>
          <p:cNvSpPr txBox="1"/>
          <p:nvPr/>
        </p:nvSpPr>
        <p:spPr>
          <a:xfrm>
            <a:off x="4769864" y="6143964"/>
            <a:ext cx="3221805" cy="370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oAutofit/>
          </a:bodyPr>
          <a:lstStyle/>
          <a:p>
            <a:pPr marL="0" marR="0" lvl="0" indent="0" algn="l" defTabSz="914400" rtl="0" eaLnBrk="1" fontAlgn="auto" latinLnBrk="0" hangingPunct="0">
              <a:lnSpc>
                <a:spcPct val="112000"/>
              </a:lnSpc>
              <a:spcBef>
                <a:spcPts val="0"/>
              </a:spcBef>
              <a:spcAft>
                <a:spcPts val="0"/>
              </a:spcAft>
              <a:buClrTx/>
              <a:buSzTx/>
              <a:buFontTx/>
              <a:buNone/>
              <a:tabLst/>
              <a:defRPr sz="1200">
                <a:solidFill>
                  <a:srgbClr val="7CAF2A"/>
                </a:solidFill>
              </a:defRPr>
            </a:pPr>
            <a:r>
              <a:rPr kumimoji="0" lang="en-US" sz="1600" b="1" i="0" u="none" strike="noStrike" kern="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sym typeface="Segoe UI"/>
              </a:rPr>
              <a:t>GREELEY </a:t>
            </a:r>
            <a:r>
              <a:rPr kumimoji="0" lang="en-US" sz="1600" b="1" i="0" u="none" strike="noStrike" kern="120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rPr>
              <a:t>| </a:t>
            </a:r>
            <a:r>
              <a:rPr kumimoji="0" lang="en-US" sz="1600" b="1" i="0" u="none" strike="noStrike" kern="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sym typeface="Segoe UI"/>
              </a:rPr>
              <a:t>INFO@GREELEY.COM</a:t>
            </a:r>
          </a:p>
        </p:txBody>
      </p:sp>
      <p:sp>
        <p:nvSpPr>
          <p:cNvPr id="14" name="TextBox 18">
            <a:extLst>
              <a:ext uri="{FF2B5EF4-FFF2-40B4-BE49-F238E27FC236}">
                <a16:creationId xmlns:a16="http://schemas.microsoft.com/office/drawing/2014/main" id="{1DE4BF6A-BBE0-D484-CE8B-413998DE92C7}"/>
              </a:ext>
            </a:extLst>
          </p:cNvPr>
          <p:cNvSpPr txBox="1"/>
          <p:nvPr/>
        </p:nvSpPr>
        <p:spPr>
          <a:xfrm>
            <a:off x="4745910" y="2731438"/>
            <a:ext cx="7237187" cy="897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12000"/>
              </a:lnSpc>
              <a:spcBef>
                <a:spcPts val="600"/>
              </a:spcBef>
              <a:spcAft>
                <a:spcPts val="0"/>
              </a:spcAft>
              <a:buClrTx/>
              <a:buSzTx/>
              <a:buFontTx/>
              <a:buNone/>
              <a:tabLst/>
              <a:defRPr sz="1600" b="0">
                <a:latin typeface="Segoe UI"/>
                <a:ea typeface="Segoe UI"/>
                <a:cs typeface="Segoe UI"/>
                <a:sym typeface="Segoe UI"/>
              </a:defRPr>
            </a:pPr>
            <a:r>
              <a:rPr kumimoji="0" lang="en-US" b="0" i="0" u="none" strike="noStrike" kern="1200" cap="none" spc="0" normalizeH="0" baseline="0" noProof="0">
                <a:ln>
                  <a:noFill/>
                </a:ln>
                <a:solidFill>
                  <a:schemeClr val="bg1"/>
                </a:solidFill>
                <a:effectLst/>
                <a:uLnTx/>
                <a:uFillTx/>
                <a:latin typeface="Segoe UI"/>
                <a:cs typeface="Segoe UI"/>
                <a:sym typeface="Segoe UI"/>
              </a:rPr>
              <a:t>We are a partner to healthcare organizations nationwide, helping to advance patient safety and clinical quality for the past 30+ years. We help healthcare providers achieve top-tier clinical performance through:</a:t>
            </a:r>
          </a:p>
        </p:txBody>
      </p:sp>
      <p:sp>
        <p:nvSpPr>
          <p:cNvPr id="28" name="Content Placeholder 3">
            <a:extLst>
              <a:ext uri="{FF2B5EF4-FFF2-40B4-BE49-F238E27FC236}">
                <a16:creationId xmlns:a16="http://schemas.microsoft.com/office/drawing/2014/main" id="{1CADE100-1372-25D7-82DD-CEAD169487D6}"/>
              </a:ext>
            </a:extLst>
          </p:cNvPr>
          <p:cNvSpPr txBox="1">
            <a:spLocks/>
          </p:cNvSpPr>
          <p:nvPr/>
        </p:nvSpPr>
        <p:spPr>
          <a:xfrm>
            <a:off x="4731398" y="5254587"/>
            <a:ext cx="4711700" cy="586257"/>
          </a:xfrm>
          <a:prstGeom prst="rect">
            <a:avLst/>
          </a:prstGeom>
        </p:spPr>
        <p:txBody>
          <a:bodyPr anchor="ctr"/>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0294C"/>
              </a:buClr>
              <a:buSzTx/>
              <a:buFont typeface="Wingdings" panose="05000000000000000000" pitchFamily="2" charset="2"/>
              <a:buNone/>
              <a:tabLst/>
              <a:defRPr/>
            </a:pPr>
            <a:r>
              <a:rPr kumimoji="0" lang="en-US" b="0" i="0" u="none" strike="noStrike" kern="1200" cap="none" spc="0" normalizeH="0" baseline="0" noProof="0">
                <a:ln>
                  <a:noFill/>
                </a:ln>
                <a:solidFill>
                  <a:schemeClr val="bg1"/>
                </a:solidFill>
                <a:effectLst/>
                <a:uLnTx/>
                <a:uFillTx/>
                <a:latin typeface="Segoe UI Semibold" panose="020B0702040204020203" pitchFamily="34" charset="0"/>
                <a:ea typeface="+mn-ea"/>
                <a:cs typeface="Segoe UI Semibold" panose="020B0702040204020203" pitchFamily="34" charset="0"/>
              </a:rPr>
              <a:t>Integration with other best-in-class consulting services offered by Chartis</a:t>
            </a:r>
          </a:p>
        </p:txBody>
      </p:sp>
      <p:pic>
        <p:nvPicPr>
          <p:cNvPr id="6" name="Graphic 5">
            <a:extLst>
              <a:ext uri="{FF2B5EF4-FFF2-40B4-BE49-F238E27FC236}">
                <a16:creationId xmlns:a16="http://schemas.microsoft.com/office/drawing/2014/main" id="{835F467C-E94B-4B72-2F66-D6E43B1D0DC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42503" y="343106"/>
            <a:ext cx="2084611" cy="713990"/>
          </a:xfrm>
          <a:prstGeom prst="rect">
            <a:avLst/>
          </a:prstGeom>
        </p:spPr>
      </p:pic>
      <p:cxnSp>
        <p:nvCxnSpPr>
          <p:cNvPr id="7" name="Straight Connector 6">
            <a:extLst>
              <a:ext uri="{FF2B5EF4-FFF2-40B4-BE49-F238E27FC236}">
                <a16:creationId xmlns:a16="http://schemas.microsoft.com/office/drawing/2014/main" id="{938E5229-0F06-3E86-759B-8084235009FB}"/>
              </a:ext>
            </a:extLst>
          </p:cNvPr>
          <p:cNvCxnSpPr>
            <a:cxnSpLocks/>
          </p:cNvCxnSpPr>
          <p:nvPr/>
        </p:nvCxnSpPr>
        <p:spPr>
          <a:xfrm>
            <a:off x="4731398" y="5071611"/>
            <a:ext cx="725170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C1723FD9-2BD6-1147-4E94-E6E7CAF3AF00}"/>
              </a:ext>
            </a:extLst>
          </p:cNvPr>
          <p:cNvSpPr txBox="1">
            <a:spLocks/>
          </p:cNvSpPr>
          <p:nvPr/>
        </p:nvSpPr>
        <p:spPr>
          <a:xfrm>
            <a:off x="4731399" y="353404"/>
            <a:ext cx="2882900" cy="634404"/>
          </a:xfrm>
          <a:prstGeom prst="rect">
            <a:avLst/>
          </a:prstGeom>
        </p:spPr>
        <p:txBody>
          <a:bodyPr anchor="ctr"/>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600"/>
              </a:spcAft>
              <a:buClr>
                <a:srgbClr val="00294C"/>
              </a:buClr>
              <a:buSzTx/>
              <a:buFont typeface="Wingdings" panose="05000000000000000000" pitchFamily="2" charset="2"/>
              <a:buNone/>
              <a:tabLst/>
              <a:defRPr/>
            </a:pPr>
            <a:r>
              <a:rPr kumimoji="0" lang="en-US" sz="3600" b="0" i="0" u="none" strike="noStrike" kern="1200" cap="none" spc="0" normalizeH="0" baseline="0" noProof="0">
                <a:ln>
                  <a:noFill/>
                </a:ln>
                <a:solidFill>
                  <a:srgbClr val="00294C"/>
                </a:solidFill>
                <a:effectLst/>
                <a:uLnTx/>
                <a:uFillTx/>
                <a:latin typeface="Segoe UI Semibold" panose="020B0702040204020203" pitchFamily="34" charset="0"/>
                <a:ea typeface="+mn-ea"/>
                <a:cs typeface="Segoe UI Semibold" panose="020B0702040204020203" pitchFamily="34" charset="0"/>
              </a:rPr>
              <a:t>Thank you!</a:t>
            </a:r>
          </a:p>
        </p:txBody>
      </p:sp>
      <p:pic>
        <p:nvPicPr>
          <p:cNvPr id="10" name="Picture 2">
            <a:extLst>
              <a:ext uri="{FF2B5EF4-FFF2-40B4-BE49-F238E27FC236}">
                <a16:creationId xmlns:a16="http://schemas.microsoft.com/office/drawing/2014/main" id="{42B525E7-D191-0357-DB00-A26C84B8AFE0}"/>
              </a:ext>
            </a:extLst>
          </p:cNvPr>
          <p:cNvPicPr>
            <a:picLocks noChangeAspect="1"/>
          </p:cNvPicPr>
          <p:nvPr/>
        </p:nvPicPr>
        <p:blipFill>
          <a:blip r:embed="rId4">
            <a:extLst>
              <a:ext uri="{28A0092B-C50C-407E-A947-70E740481C1C}">
                <a14:useLocalDpi xmlns:a14="http://schemas.microsoft.com/office/drawing/2010/main" val="0"/>
              </a:ext>
            </a:extLst>
          </a:blip>
          <a:srcRect r="5073" b="26494"/>
          <a:stretch/>
        </p:blipFill>
        <p:spPr>
          <a:xfrm>
            <a:off x="4850296" y="1219660"/>
            <a:ext cx="961721" cy="1118594"/>
          </a:xfrm>
          <a:prstGeom prst="rect">
            <a:avLst/>
          </a:prstGeom>
          <a:ln w="9525" cap="flat">
            <a:solidFill>
              <a:schemeClr val="bg2"/>
            </a:solidFill>
            <a:prstDash val="solid"/>
            <a:round/>
          </a:ln>
          <a:effectLst/>
        </p:spPr>
      </p:pic>
      <p:sp>
        <p:nvSpPr>
          <p:cNvPr id="11" name="TextBox 26">
            <a:extLst>
              <a:ext uri="{FF2B5EF4-FFF2-40B4-BE49-F238E27FC236}">
                <a16:creationId xmlns:a16="http://schemas.microsoft.com/office/drawing/2014/main" id="{9E2761D4-F628-213D-B5A4-B8CA7D9C00B5}"/>
              </a:ext>
            </a:extLst>
          </p:cNvPr>
          <p:cNvSpPr/>
          <p:nvPr/>
        </p:nvSpPr>
        <p:spPr>
          <a:xfrm>
            <a:off x="5983803" y="1351129"/>
            <a:ext cx="2881471" cy="88184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ct val="107000"/>
              </a:lnSpc>
              <a:defRPr b="0">
                <a:solidFill>
                  <a:srgbClr val="FFFFFF"/>
                </a:solidFill>
                <a:latin typeface="Segoe UI"/>
                <a:ea typeface="Segoe UI"/>
                <a:cs typeface="Segoe UI"/>
                <a:sym typeface="Segoe UI"/>
              </a:defRPr>
            </a:lvl1pPr>
          </a:lstStyle>
          <a:p>
            <a:pPr>
              <a:lnSpc>
                <a:spcPct val="112000"/>
              </a:lnSpc>
              <a:spcAft>
                <a:spcPts val="600"/>
              </a:spcAft>
            </a:pPr>
            <a:r>
              <a:rPr lang="en-US" sz="1600" dirty="0">
                <a:solidFill>
                  <a:schemeClr val="accent1"/>
                </a:solidFill>
                <a:latin typeface="+mn-lt"/>
              </a:rPr>
              <a:t>Sally Pelletier, CPMSM, CPCS </a:t>
            </a:r>
          </a:p>
          <a:p>
            <a:pPr>
              <a:lnSpc>
                <a:spcPct val="112000"/>
              </a:lnSpc>
              <a:spcAft>
                <a:spcPts val="600"/>
              </a:spcAft>
            </a:pPr>
            <a:r>
              <a:rPr lang="en-US" sz="1600" dirty="0">
                <a:solidFill>
                  <a:schemeClr val="tx1"/>
                </a:solidFill>
              </a:rPr>
              <a:t>Chief Credentialing Officer</a:t>
            </a:r>
            <a:br>
              <a:rPr lang="en-US" sz="1600" dirty="0">
                <a:solidFill>
                  <a:schemeClr val="tx1"/>
                </a:solidFill>
              </a:rPr>
            </a:br>
            <a:r>
              <a:rPr lang="en-US" sz="1600" dirty="0">
                <a:solidFill>
                  <a:schemeClr val="tx1"/>
                </a:solidFill>
              </a:rPr>
              <a:t>spelletier@greeely.com</a:t>
            </a:r>
          </a:p>
        </p:txBody>
      </p:sp>
      <p:sp>
        <p:nvSpPr>
          <p:cNvPr id="15" name="TextBox 18">
            <a:extLst>
              <a:ext uri="{FF2B5EF4-FFF2-40B4-BE49-F238E27FC236}">
                <a16:creationId xmlns:a16="http://schemas.microsoft.com/office/drawing/2014/main" id="{B1FFD21A-E263-3927-1546-3089089A3C3A}"/>
              </a:ext>
            </a:extLst>
          </p:cNvPr>
          <p:cNvSpPr txBox="1"/>
          <p:nvPr/>
        </p:nvSpPr>
        <p:spPr>
          <a:xfrm>
            <a:off x="4765553" y="3824580"/>
            <a:ext cx="4277015" cy="1051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marL="285750" marR="0" lvl="0" indent="-285750" algn="l" defTabSz="914400" rtl="0" eaLnBrk="1" fontAlgn="auto" latinLnBrk="0" hangingPunct="1">
              <a:lnSpc>
                <a:spcPct val="112000"/>
              </a:lnSpc>
              <a:spcBef>
                <a:spcPts val="600"/>
              </a:spcBef>
              <a:spcAft>
                <a:spcPts val="0"/>
              </a:spcAft>
              <a:buClr>
                <a:schemeClr val="accent4"/>
              </a:buClr>
              <a:buSzPct val="100000"/>
              <a:buFont typeface="Segoe UI" panose="020B0502040204020203" pitchFamily="34" charset="0"/>
              <a:buChar char="●"/>
              <a:tabLst/>
              <a:defRPr sz="1600" b="0">
                <a:latin typeface="Segoe UI"/>
                <a:ea typeface="Segoe UI"/>
                <a:cs typeface="Segoe UI"/>
                <a:sym typeface="Segoe UI"/>
              </a:defRPr>
            </a:pPr>
            <a:r>
              <a:rPr kumimoji="0" lang="en-US" sz="1600" b="0" i="0" u="none" strike="noStrike" kern="1200" cap="none" spc="0" normalizeH="0" baseline="0" noProof="0" dirty="0">
                <a:ln>
                  <a:noFill/>
                </a:ln>
                <a:solidFill>
                  <a:schemeClr val="bg1"/>
                </a:solidFill>
                <a:effectLst/>
                <a:uLnTx/>
                <a:uFillTx/>
                <a:latin typeface="Segoe UI"/>
                <a:cs typeface="Segoe UI"/>
                <a:sym typeface="Segoe UI"/>
              </a:rPr>
              <a:t>Medical Staff Services Optimization</a:t>
            </a:r>
          </a:p>
          <a:p>
            <a:pPr marL="285750" marR="0" lvl="0" indent="-285750" algn="l" defTabSz="914400" rtl="0" eaLnBrk="1" fontAlgn="auto" latinLnBrk="0" hangingPunct="1">
              <a:lnSpc>
                <a:spcPct val="112000"/>
              </a:lnSpc>
              <a:spcBef>
                <a:spcPts val="600"/>
              </a:spcBef>
              <a:spcAft>
                <a:spcPts val="0"/>
              </a:spcAft>
              <a:buClr>
                <a:schemeClr val="accent4"/>
              </a:buClr>
              <a:buSzPct val="100000"/>
              <a:buFont typeface="Segoe UI" panose="020B0502040204020203" pitchFamily="34" charset="0"/>
              <a:buChar char="●"/>
              <a:tabLst/>
              <a:defRPr sz="1600" b="0">
                <a:latin typeface="Segoe UI"/>
                <a:ea typeface="Segoe UI"/>
                <a:cs typeface="Segoe UI"/>
                <a:sym typeface="Segoe UI"/>
              </a:defRPr>
            </a:pPr>
            <a:r>
              <a:rPr kumimoji="0" lang="en-US" sz="1600" b="0" i="0" u="none" strike="noStrike" kern="1200" cap="none" spc="0" normalizeH="0" baseline="0" noProof="0" dirty="0">
                <a:ln>
                  <a:noFill/>
                </a:ln>
                <a:solidFill>
                  <a:schemeClr val="bg1"/>
                </a:solidFill>
                <a:effectLst/>
                <a:uLnTx/>
                <a:uFillTx/>
                <a:latin typeface="Segoe UI"/>
                <a:cs typeface="Segoe UI"/>
                <a:sym typeface="Segoe UI"/>
              </a:rPr>
              <a:t>Education Solutions</a:t>
            </a:r>
            <a:endParaRPr lang="en-US" sz="1600" b="0" i="0" u="none" strike="noStrike" kern="1200" cap="none" spc="0" normalizeH="0" baseline="0" noProof="0" dirty="0">
              <a:ln>
                <a:noFill/>
              </a:ln>
              <a:solidFill>
                <a:schemeClr val="bg1"/>
              </a:solidFill>
              <a:effectLst/>
              <a:uLnTx/>
              <a:uFillTx/>
              <a:latin typeface="Segoe UI"/>
              <a:cs typeface="Segoe UI"/>
            </a:endParaRPr>
          </a:p>
          <a:p>
            <a:pPr marL="285750" indent="-285750">
              <a:lnSpc>
                <a:spcPct val="112000"/>
              </a:lnSpc>
              <a:spcBef>
                <a:spcPts val="600"/>
              </a:spcBef>
              <a:buClr>
                <a:schemeClr val="accent4"/>
              </a:buClr>
              <a:buSzPct val="100000"/>
              <a:buFont typeface="Segoe UI" panose="020B0502040204020203" pitchFamily="34" charset="0"/>
              <a:buChar char="●"/>
              <a:defRPr sz="1600" b="0">
                <a:latin typeface="Segoe UI"/>
                <a:ea typeface="Segoe UI"/>
                <a:cs typeface="Segoe UI"/>
                <a:sym typeface="Segoe UI"/>
              </a:defRPr>
            </a:pPr>
            <a:r>
              <a:rPr lang="en-US" sz="1600" dirty="0">
                <a:solidFill>
                  <a:schemeClr val="bg1"/>
                </a:solidFill>
                <a:latin typeface="Segoe UI"/>
                <a:cs typeface="Segoe UI"/>
                <a:sym typeface="Segoe UI"/>
              </a:rPr>
              <a:t>Greeley Interim Staffing</a:t>
            </a:r>
            <a:endParaRPr lang="en-US" dirty="0">
              <a:solidFill>
                <a:schemeClr val="bg1"/>
              </a:solidFill>
            </a:endParaRPr>
          </a:p>
        </p:txBody>
      </p:sp>
      <p:pic>
        <p:nvPicPr>
          <p:cNvPr id="19" name="Picture 18">
            <a:extLst>
              <a:ext uri="{FF2B5EF4-FFF2-40B4-BE49-F238E27FC236}">
                <a16:creationId xmlns:a16="http://schemas.microsoft.com/office/drawing/2014/main" id="{93E01A75-630B-F786-0835-482C4528DBA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4159898" cy="6518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E2FF6DEF-0BE7-4397-9254-214DAB0A9D18}"/>
              </a:ext>
            </a:extLst>
          </p:cNvPr>
          <p:cNvSpPr/>
          <p:nvPr/>
        </p:nvSpPr>
        <p:spPr>
          <a:xfrm>
            <a:off x="2001441" y="4923692"/>
            <a:ext cx="1282931" cy="1143531"/>
          </a:xfrm>
          <a:custGeom>
            <a:avLst/>
            <a:gdLst>
              <a:gd name="connsiteX0" fmla="*/ 0 w 1508449"/>
              <a:gd name="connsiteY0" fmla="*/ 1173676 h 1173676"/>
              <a:gd name="connsiteX1" fmla="*/ 754225 w 1508449"/>
              <a:gd name="connsiteY1" fmla="*/ 0 h 1173676"/>
              <a:gd name="connsiteX2" fmla="*/ 1508449 w 1508449"/>
              <a:gd name="connsiteY2" fmla="*/ 1173676 h 1173676"/>
              <a:gd name="connsiteX3" fmla="*/ 0 w 1508449"/>
              <a:gd name="connsiteY3" fmla="*/ 1173676 h 1173676"/>
              <a:gd name="connsiteX0" fmla="*/ 0 w 1548044"/>
              <a:gd name="connsiteY0" fmla="*/ 1143531 h 1143531"/>
              <a:gd name="connsiteX1" fmla="*/ 1548044 w 1548044"/>
              <a:gd name="connsiteY1" fmla="*/ 0 h 1143531"/>
              <a:gd name="connsiteX2" fmla="*/ 1508449 w 1548044"/>
              <a:gd name="connsiteY2" fmla="*/ 1143531 h 1143531"/>
              <a:gd name="connsiteX3" fmla="*/ 0 w 1548044"/>
              <a:gd name="connsiteY3" fmla="*/ 1143531 h 1143531"/>
              <a:gd name="connsiteX0" fmla="*/ 0 w 1367173"/>
              <a:gd name="connsiteY0" fmla="*/ 1163628 h 1163628"/>
              <a:gd name="connsiteX1" fmla="*/ 1367173 w 1367173"/>
              <a:gd name="connsiteY1" fmla="*/ 0 h 1163628"/>
              <a:gd name="connsiteX2" fmla="*/ 1327578 w 1367173"/>
              <a:gd name="connsiteY2" fmla="*/ 1143531 h 1163628"/>
              <a:gd name="connsiteX3" fmla="*/ 0 w 1367173"/>
              <a:gd name="connsiteY3" fmla="*/ 1163628 h 1163628"/>
              <a:gd name="connsiteX0" fmla="*/ 0 w 995384"/>
              <a:gd name="connsiteY0" fmla="*/ 1143532 h 1143532"/>
              <a:gd name="connsiteX1" fmla="*/ 995384 w 995384"/>
              <a:gd name="connsiteY1" fmla="*/ 0 h 1143532"/>
              <a:gd name="connsiteX2" fmla="*/ 955789 w 995384"/>
              <a:gd name="connsiteY2" fmla="*/ 1143531 h 1143532"/>
              <a:gd name="connsiteX3" fmla="*/ 0 w 995384"/>
              <a:gd name="connsiteY3" fmla="*/ 1143532 h 1143532"/>
              <a:gd name="connsiteX0" fmla="*/ 0 w 1282931"/>
              <a:gd name="connsiteY0" fmla="*/ 1126280 h 1143531"/>
              <a:gd name="connsiteX1" fmla="*/ 1282931 w 1282931"/>
              <a:gd name="connsiteY1" fmla="*/ 0 h 1143531"/>
              <a:gd name="connsiteX2" fmla="*/ 1243336 w 1282931"/>
              <a:gd name="connsiteY2" fmla="*/ 1143531 h 1143531"/>
              <a:gd name="connsiteX3" fmla="*/ 0 w 1282931"/>
              <a:gd name="connsiteY3" fmla="*/ 1126280 h 1143531"/>
              <a:gd name="connsiteX0" fmla="*/ 0 w 1282931"/>
              <a:gd name="connsiteY0" fmla="*/ 1126280 h 1143531"/>
              <a:gd name="connsiteX1" fmla="*/ 1282931 w 1282931"/>
              <a:gd name="connsiteY1" fmla="*/ 0 h 1143531"/>
              <a:gd name="connsiteX2" fmla="*/ 1243336 w 1282931"/>
              <a:gd name="connsiteY2" fmla="*/ 1143531 h 1143531"/>
              <a:gd name="connsiteX3" fmla="*/ 0 w 1282931"/>
              <a:gd name="connsiteY3" fmla="*/ 1126280 h 1143531"/>
            </a:gdLst>
            <a:ahLst/>
            <a:cxnLst>
              <a:cxn ang="0">
                <a:pos x="connsiteX0" y="connsiteY0"/>
              </a:cxn>
              <a:cxn ang="0">
                <a:pos x="connsiteX1" y="connsiteY1"/>
              </a:cxn>
              <a:cxn ang="0">
                <a:pos x="connsiteX2" y="connsiteY2"/>
              </a:cxn>
              <a:cxn ang="0">
                <a:pos x="connsiteX3" y="connsiteY3"/>
              </a:cxn>
            </a:cxnLst>
            <a:rect l="l" t="t" r="r" b="b"/>
            <a:pathLst>
              <a:path w="1282931" h="1143531">
                <a:moveTo>
                  <a:pt x="0" y="1126280"/>
                </a:moveTo>
                <a:cubicBezTo>
                  <a:pt x="617425" y="814114"/>
                  <a:pt x="855287" y="375427"/>
                  <a:pt x="1282931" y="0"/>
                </a:cubicBezTo>
                <a:lnTo>
                  <a:pt x="1243336" y="1143531"/>
                </a:lnTo>
                <a:lnTo>
                  <a:pt x="0" y="112628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aphicFrame>
        <p:nvGraphicFramePr>
          <p:cNvPr id="4" name="Object 3" hidden="1">
            <a:extLst>
              <a:ext uri="{FF2B5EF4-FFF2-40B4-BE49-F238E27FC236}">
                <a16:creationId xmlns:a16="http://schemas.microsoft.com/office/drawing/2014/main" id="{2A705945-61F5-4B67-BED1-A09040712FAE}"/>
              </a:ext>
            </a:extLst>
          </p:cNvPr>
          <p:cNvGraphicFramePr>
            <a:graphicFrameLocks noChangeAspect="1"/>
          </p:cNvGraphicFramePr>
          <p:nvPr>
            <p:custDataLst>
              <p:tags r:id="rId1"/>
            </p:custDataLst>
            <p:extLst>
              <p:ext uri="{D42A27DB-BD31-4B8C-83A1-F6EECF244321}">
                <p14:modId xmlns:p14="http://schemas.microsoft.com/office/powerpoint/2010/main" val="794464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Object 3" hidden="1">
                        <a:extLst>
                          <a:ext uri="{FF2B5EF4-FFF2-40B4-BE49-F238E27FC236}">
                            <a16:creationId xmlns:a16="http://schemas.microsoft.com/office/drawing/2014/main" id="{2A705945-61F5-4B67-BED1-A09040712F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051F8BA-BA6C-411E-95E3-D4000B7DF4E1}"/>
              </a:ext>
            </a:extLst>
          </p:cNvPr>
          <p:cNvSpPr>
            <a:spLocks noGrp="1"/>
          </p:cNvSpPr>
          <p:nvPr>
            <p:ph type="title"/>
          </p:nvPr>
        </p:nvSpPr>
        <p:spPr/>
        <p:txBody>
          <a:bodyPr vert="horz"/>
          <a:lstStyle/>
          <a:p>
            <a:r>
              <a:rPr lang="en-US" dirty="0">
                <a:latin typeface="Segoe UI" panose="020B0502040204020203" pitchFamily="34" charset="0"/>
                <a:cs typeface="Segoe UI" panose="020B0502040204020203" pitchFamily="34" charset="0"/>
                <a:sym typeface="Segoe UI" panose="020B0502040204020203" pitchFamily="34" charset="0"/>
              </a:rPr>
              <a:t>The Bad-apple Theory Versus Performance Improvement</a:t>
            </a:r>
          </a:p>
        </p:txBody>
      </p:sp>
      <p:sp>
        <p:nvSpPr>
          <p:cNvPr id="12" name="Freeform 3">
            <a:extLst>
              <a:ext uri="{FF2B5EF4-FFF2-40B4-BE49-F238E27FC236}">
                <a16:creationId xmlns:a16="http://schemas.microsoft.com/office/drawing/2014/main" id="{03FD6CCE-F578-40E7-B3B3-A1C442546FE6}"/>
              </a:ext>
            </a:extLst>
          </p:cNvPr>
          <p:cNvSpPr>
            <a:spLocks/>
          </p:cNvSpPr>
          <p:nvPr/>
        </p:nvSpPr>
        <p:spPr bwMode="auto">
          <a:xfrm>
            <a:off x="6761061" y="1676937"/>
            <a:ext cx="3385474" cy="4414605"/>
          </a:xfrm>
          <a:custGeom>
            <a:avLst/>
            <a:gdLst>
              <a:gd name="T0" fmla="*/ 0 w 2408"/>
              <a:gd name="T1" fmla="*/ 2147483647 h 2542"/>
              <a:gd name="T2" fmla="*/ 2147483647 w 2408"/>
              <a:gd name="T3" fmla="*/ 2147483647 h 2542"/>
              <a:gd name="T4" fmla="*/ 2147483647 w 2408"/>
              <a:gd name="T5" fmla="*/ 2147483647 h 2542"/>
              <a:gd name="T6" fmla="*/ 2147483647 w 2408"/>
              <a:gd name="T7" fmla="*/ 0 h 2542"/>
              <a:gd name="T8" fmla="*/ 2147483647 w 2408"/>
              <a:gd name="T9" fmla="*/ 2147483647 h 2542"/>
              <a:gd name="T10" fmla="*/ 2147483647 w 2408"/>
              <a:gd name="T11" fmla="*/ 2147483647 h 2542"/>
              <a:gd name="T12" fmla="*/ 2147483647 w 2408"/>
              <a:gd name="T13" fmla="*/ 2147483647 h 2542"/>
              <a:gd name="T14" fmla="*/ 2147483647 w 2408"/>
              <a:gd name="T15" fmla="*/ 2147483647 h 2542"/>
              <a:gd name="T16" fmla="*/ 2147483647 w 2408"/>
              <a:gd name="T17" fmla="*/ 2147483647 h 2542"/>
              <a:gd name="T18" fmla="*/ 2147483647 w 2408"/>
              <a:gd name="T19" fmla="*/ 2147483647 h 2542"/>
              <a:gd name="T20" fmla="*/ 2147483647 w 2408"/>
              <a:gd name="T21" fmla="*/ 2147483647 h 2542"/>
              <a:gd name="T22" fmla="*/ 2147483647 w 2408"/>
              <a:gd name="T23" fmla="*/ 2147483647 h 2542"/>
              <a:gd name="T24" fmla="*/ 2147483647 w 2408"/>
              <a:gd name="T25" fmla="*/ 2147483647 h 2542"/>
              <a:gd name="T26" fmla="*/ 2147483647 w 2408"/>
              <a:gd name="T27" fmla="*/ 2147483647 h 2542"/>
              <a:gd name="T28" fmla="*/ 2147483647 w 2408"/>
              <a:gd name="T29" fmla="*/ 2147483647 h 2542"/>
              <a:gd name="T30" fmla="*/ 2147483647 w 2408"/>
              <a:gd name="T31" fmla="*/ 2147483647 h 2542"/>
              <a:gd name="T32" fmla="*/ 2147483647 w 2408"/>
              <a:gd name="T33" fmla="*/ 2147483647 h 2542"/>
              <a:gd name="T34" fmla="*/ 2147483647 w 2408"/>
              <a:gd name="T35" fmla="*/ 2147483647 h 2542"/>
              <a:gd name="T36" fmla="*/ 0 w 2408"/>
              <a:gd name="T37" fmla="*/ 2147483647 h 25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08"/>
              <a:gd name="T58" fmla="*/ 0 h 2542"/>
              <a:gd name="T59" fmla="*/ 2408 w 2408"/>
              <a:gd name="T60" fmla="*/ 2542 h 2542"/>
              <a:gd name="connsiteX0" fmla="*/ 0 w 10000"/>
              <a:gd name="connsiteY0" fmla="*/ 1282 h 10000"/>
              <a:gd name="connsiteX1" fmla="*/ 229 w 10000"/>
              <a:gd name="connsiteY1" fmla="*/ 702 h 10000"/>
              <a:gd name="connsiteX2" fmla="*/ 698 w 10000"/>
              <a:gd name="connsiteY2" fmla="*/ 543 h 10000"/>
              <a:gd name="connsiteX3" fmla="*/ 1645 w 10000"/>
              <a:gd name="connsiteY3" fmla="*/ 0 h 10000"/>
              <a:gd name="connsiteX4" fmla="*/ 2741 w 10000"/>
              <a:gd name="connsiteY4" fmla="*/ 307 h 10000"/>
              <a:gd name="connsiteX5" fmla="*/ 3887 w 10000"/>
              <a:gd name="connsiteY5" fmla="*/ 1676 h 10000"/>
              <a:gd name="connsiteX6" fmla="*/ 4983 w 10000"/>
              <a:gd name="connsiteY6" fmla="*/ 3470 h 10000"/>
              <a:gd name="connsiteX7" fmla="*/ 5831 w 10000"/>
              <a:gd name="connsiteY7" fmla="*/ 5122 h 10000"/>
              <a:gd name="connsiteX8" fmla="*/ 6927 w 10000"/>
              <a:gd name="connsiteY8" fmla="*/ 7057 h 10000"/>
              <a:gd name="connsiteX9" fmla="*/ 7949 w 10000"/>
              <a:gd name="connsiteY9" fmla="*/ 8426 h 10000"/>
              <a:gd name="connsiteX10" fmla="*/ 8522 w 10000"/>
              <a:gd name="connsiteY10" fmla="*/ 8969 h 10000"/>
              <a:gd name="connsiteX11" fmla="*/ 10000 w 10000"/>
              <a:gd name="connsiteY11" fmla="*/ 10000 h 10000"/>
              <a:gd name="connsiteX12" fmla="*/ 8040 w 10000"/>
              <a:gd name="connsiteY12" fmla="*/ 10000 h 10000"/>
              <a:gd name="connsiteX13" fmla="*/ 6279 w 10000"/>
              <a:gd name="connsiteY13" fmla="*/ 9056 h 10000"/>
              <a:gd name="connsiteX14" fmla="*/ 4917 w 10000"/>
              <a:gd name="connsiteY14" fmla="*/ 7766 h 10000"/>
              <a:gd name="connsiteX15" fmla="*/ 2027 w 10000"/>
              <a:gd name="connsiteY15" fmla="*/ 3485 h 10000"/>
              <a:gd name="connsiteX16" fmla="*/ 1262 w 10000"/>
              <a:gd name="connsiteY16" fmla="*/ 2447 h 10000"/>
              <a:gd name="connsiteX17" fmla="*/ 598 w 10000"/>
              <a:gd name="connsiteY17" fmla="*/ 1692 h 10000"/>
              <a:gd name="connsiteX18" fmla="*/ 0 w 10000"/>
              <a:gd name="connsiteY18" fmla="*/ 1282 h 10000"/>
              <a:gd name="connsiteX0" fmla="*/ 0 w 10000"/>
              <a:gd name="connsiteY0" fmla="*/ 1282 h 10000"/>
              <a:gd name="connsiteX1" fmla="*/ 229 w 10000"/>
              <a:gd name="connsiteY1" fmla="*/ 702 h 10000"/>
              <a:gd name="connsiteX2" fmla="*/ 835 w 10000"/>
              <a:gd name="connsiteY2" fmla="*/ 397 h 10000"/>
              <a:gd name="connsiteX3" fmla="*/ 1645 w 10000"/>
              <a:gd name="connsiteY3" fmla="*/ 0 h 10000"/>
              <a:gd name="connsiteX4" fmla="*/ 2741 w 10000"/>
              <a:gd name="connsiteY4" fmla="*/ 307 h 10000"/>
              <a:gd name="connsiteX5" fmla="*/ 3887 w 10000"/>
              <a:gd name="connsiteY5" fmla="*/ 1676 h 10000"/>
              <a:gd name="connsiteX6" fmla="*/ 4983 w 10000"/>
              <a:gd name="connsiteY6" fmla="*/ 3470 h 10000"/>
              <a:gd name="connsiteX7" fmla="*/ 5831 w 10000"/>
              <a:gd name="connsiteY7" fmla="*/ 5122 h 10000"/>
              <a:gd name="connsiteX8" fmla="*/ 6927 w 10000"/>
              <a:gd name="connsiteY8" fmla="*/ 7057 h 10000"/>
              <a:gd name="connsiteX9" fmla="*/ 7949 w 10000"/>
              <a:gd name="connsiteY9" fmla="*/ 8426 h 10000"/>
              <a:gd name="connsiteX10" fmla="*/ 8522 w 10000"/>
              <a:gd name="connsiteY10" fmla="*/ 8969 h 10000"/>
              <a:gd name="connsiteX11" fmla="*/ 10000 w 10000"/>
              <a:gd name="connsiteY11" fmla="*/ 10000 h 10000"/>
              <a:gd name="connsiteX12" fmla="*/ 8040 w 10000"/>
              <a:gd name="connsiteY12" fmla="*/ 10000 h 10000"/>
              <a:gd name="connsiteX13" fmla="*/ 6279 w 10000"/>
              <a:gd name="connsiteY13" fmla="*/ 9056 h 10000"/>
              <a:gd name="connsiteX14" fmla="*/ 4917 w 10000"/>
              <a:gd name="connsiteY14" fmla="*/ 7766 h 10000"/>
              <a:gd name="connsiteX15" fmla="*/ 2027 w 10000"/>
              <a:gd name="connsiteY15" fmla="*/ 3485 h 10000"/>
              <a:gd name="connsiteX16" fmla="*/ 1262 w 10000"/>
              <a:gd name="connsiteY16" fmla="*/ 2447 h 10000"/>
              <a:gd name="connsiteX17" fmla="*/ 598 w 10000"/>
              <a:gd name="connsiteY17" fmla="*/ 1692 h 10000"/>
              <a:gd name="connsiteX18" fmla="*/ 0 w 10000"/>
              <a:gd name="connsiteY18" fmla="*/ 1282 h 10000"/>
              <a:gd name="connsiteX0" fmla="*/ 0 w 10000"/>
              <a:gd name="connsiteY0" fmla="*/ 1282 h 10000"/>
              <a:gd name="connsiteX1" fmla="*/ 266 w 10000"/>
              <a:gd name="connsiteY1" fmla="*/ 751 h 10000"/>
              <a:gd name="connsiteX2" fmla="*/ 835 w 10000"/>
              <a:gd name="connsiteY2" fmla="*/ 397 h 10000"/>
              <a:gd name="connsiteX3" fmla="*/ 1645 w 10000"/>
              <a:gd name="connsiteY3" fmla="*/ 0 h 10000"/>
              <a:gd name="connsiteX4" fmla="*/ 2741 w 10000"/>
              <a:gd name="connsiteY4" fmla="*/ 307 h 10000"/>
              <a:gd name="connsiteX5" fmla="*/ 3887 w 10000"/>
              <a:gd name="connsiteY5" fmla="*/ 1676 h 10000"/>
              <a:gd name="connsiteX6" fmla="*/ 4983 w 10000"/>
              <a:gd name="connsiteY6" fmla="*/ 3470 h 10000"/>
              <a:gd name="connsiteX7" fmla="*/ 5831 w 10000"/>
              <a:gd name="connsiteY7" fmla="*/ 5122 h 10000"/>
              <a:gd name="connsiteX8" fmla="*/ 6927 w 10000"/>
              <a:gd name="connsiteY8" fmla="*/ 7057 h 10000"/>
              <a:gd name="connsiteX9" fmla="*/ 7949 w 10000"/>
              <a:gd name="connsiteY9" fmla="*/ 8426 h 10000"/>
              <a:gd name="connsiteX10" fmla="*/ 8522 w 10000"/>
              <a:gd name="connsiteY10" fmla="*/ 8969 h 10000"/>
              <a:gd name="connsiteX11" fmla="*/ 10000 w 10000"/>
              <a:gd name="connsiteY11" fmla="*/ 10000 h 10000"/>
              <a:gd name="connsiteX12" fmla="*/ 8040 w 10000"/>
              <a:gd name="connsiteY12" fmla="*/ 10000 h 10000"/>
              <a:gd name="connsiteX13" fmla="*/ 6279 w 10000"/>
              <a:gd name="connsiteY13" fmla="*/ 9056 h 10000"/>
              <a:gd name="connsiteX14" fmla="*/ 4917 w 10000"/>
              <a:gd name="connsiteY14" fmla="*/ 7766 h 10000"/>
              <a:gd name="connsiteX15" fmla="*/ 2027 w 10000"/>
              <a:gd name="connsiteY15" fmla="*/ 3485 h 10000"/>
              <a:gd name="connsiteX16" fmla="*/ 1262 w 10000"/>
              <a:gd name="connsiteY16" fmla="*/ 2447 h 10000"/>
              <a:gd name="connsiteX17" fmla="*/ 598 w 10000"/>
              <a:gd name="connsiteY17" fmla="*/ 1692 h 10000"/>
              <a:gd name="connsiteX18" fmla="*/ 0 w 10000"/>
              <a:gd name="connsiteY18" fmla="*/ 1282 h 10000"/>
              <a:gd name="connsiteX0" fmla="*/ 0 w 10000"/>
              <a:gd name="connsiteY0" fmla="*/ 1282 h 10000"/>
              <a:gd name="connsiteX1" fmla="*/ 266 w 10000"/>
              <a:gd name="connsiteY1" fmla="*/ 751 h 10000"/>
              <a:gd name="connsiteX2" fmla="*/ 835 w 10000"/>
              <a:gd name="connsiteY2" fmla="*/ 397 h 10000"/>
              <a:gd name="connsiteX3" fmla="*/ 1645 w 10000"/>
              <a:gd name="connsiteY3" fmla="*/ 0 h 10000"/>
              <a:gd name="connsiteX4" fmla="*/ 2741 w 10000"/>
              <a:gd name="connsiteY4" fmla="*/ 307 h 10000"/>
              <a:gd name="connsiteX5" fmla="*/ 3887 w 10000"/>
              <a:gd name="connsiteY5" fmla="*/ 1676 h 10000"/>
              <a:gd name="connsiteX6" fmla="*/ 4983 w 10000"/>
              <a:gd name="connsiteY6" fmla="*/ 3470 h 10000"/>
              <a:gd name="connsiteX7" fmla="*/ 5831 w 10000"/>
              <a:gd name="connsiteY7" fmla="*/ 5122 h 10000"/>
              <a:gd name="connsiteX8" fmla="*/ 6927 w 10000"/>
              <a:gd name="connsiteY8" fmla="*/ 7057 h 10000"/>
              <a:gd name="connsiteX9" fmla="*/ 7949 w 10000"/>
              <a:gd name="connsiteY9" fmla="*/ 8426 h 10000"/>
              <a:gd name="connsiteX10" fmla="*/ 8522 w 10000"/>
              <a:gd name="connsiteY10" fmla="*/ 8969 h 10000"/>
              <a:gd name="connsiteX11" fmla="*/ 10000 w 10000"/>
              <a:gd name="connsiteY11" fmla="*/ 10000 h 10000"/>
              <a:gd name="connsiteX12" fmla="*/ 8040 w 10000"/>
              <a:gd name="connsiteY12" fmla="*/ 10000 h 10000"/>
              <a:gd name="connsiteX13" fmla="*/ 6279 w 10000"/>
              <a:gd name="connsiteY13" fmla="*/ 9056 h 10000"/>
              <a:gd name="connsiteX14" fmla="*/ 4807 w 10000"/>
              <a:gd name="connsiteY14" fmla="*/ 7482 h 10000"/>
              <a:gd name="connsiteX15" fmla="*/ 2027 w 10000"/>
              <a:gd name="connsiteY15" fmla="*/ 3485 h 10000"/>
              <a:gd name="connsiteX16" fmla="*/ 1262 w 10000"/>
              <a:gd name="connsiteY16" fmla="*/ 2447 h 10000"/>
              <a:gd name="connsiteX17" fmla="*/ 598 w 10000"/>
              <a:gd name="connsiteY17" fmla="*/ 1692 h 10000"/>
              <a:gd name="connsiteX18" fmla="*/ 0 w 10000"/>
              <a:gd name="connsiteY18" fmla="*/ 1282 h 10000"/>
              <a:gd name="connsiteX0" fmla="*/ 0 w 10000"/>
              <a:gd name="connsiteY0" fmla="*/ 1282 h 10000"/>
              <a:gd name="connsiteX1" fmla="*/ 266 w 10000"/>
              <a:gd name="connsiteY1" fmla="*/ 751 h 10000"/>
              <a:gd name="connsiteX2" fmla="*/ 835 w 10000"/>
              <a:gd name="connsiteY2" fmla="*/ 397 h 10000"/>
              <a:gd name="connsiteX3" fmla="*/ 1645 w 10000"/>
              <a:gd name="connsiteY3" fmla="*/ 0 h 10000"/>
              <a:gd name="connsiteX4" fmla="*/ 2741 w 10000"/>
              <a:gd name="connsiteY4" fmla="*/ 307 h 10000"/>
              <a:gd name="connsiteX5" fmla="*/ 3887 w 10000"/>
              <a:gd name="connsiteY5" fmla="*/ 1676 h 10000"/>
              <a:gd name="connsiteX6" fmla="*/ 4983 w 10000"/>
              <a:gd name="connsiteY6" fmla="*/ 3470 h 10000"/>
              <a:gd name="connsiteX7" fmla="*/ 5831 w 10000"/>
              <a:gd name="connsiteY7" fmla="*/ 5122 h 10000"/>
              <a:gd name="connsiteX8" fmla="*/ 6927 w 10000"/>
              <a:gd name="connsiteY8" fmla="*/ 7057 h 10000"/>
              <a:gd name="connsiteX9" fmla="*/ 7949 w 10000"/>
              <a:gd name="connsiteY9" fmla="*/ 8426 h 10000"/>
              <a:gd name="connsiteX10" fmla="*/ 8522 w 10000"/>
              <a:gd name="connsiteY10" fmla="*/ 8969 h 10000"/>
              <a:gd name="connsiteX11" fmla="*/ 10000 w 10000"/>
              <a:gd name="connsiteY11" fmla="*/ 10000 h 10000"/>
              <a:gd name="connsiteX12" fmla="*/ 8040 w 10000"/>
              <a:gd name="connsiteY12" fmla="*/ 10000 h 10000"/>
              <a:gd name="connsiteX13" fmla="*/ 6416 w 10000"/>
              <a:gd name="connsiteY13" fmla="*/ 8983 h 10000"/>
              <a:gd name="connsiteX14" fmla="*/ 4807 w 10000"/>
              <a:gd name="connsiteY14" fmla="*/ 7482 h 10000"/>
              <a:gd name="connsiteX15" fmla="*/ 2027 w 10000"/>
              <a:gd name="connsiteY15" fmla="*/ 3485 h 10000"/>
              <a:gd name="connsiteX16" fmla="*/ 1262 w 10000"/>
              <a:gd name="connsiteY16" fmla="*/ 2447 h 10000"/>
              <a:gd name="connsiteX17" fmla="*/ 598 w 10000"/>
              <a:gd name="connsiteY17" fmla="*/ 1692 h 10000"/>
              <a:gd name="connsiteX18" fmla="*/ 0 w 10000"/>
              <a:gd name="connsiteY18" fmla="*/ 1282 h 10000"/>
              <a:gd name="connsiteX0" fmla="*/ 0 w 10000"/>
              <a:gd name="connsiteY0" fmla="*/ 1282 h 10000"/>
              <a:gd name="connsiteX1" fmla="*/ 266 w 10000"/>
              <a:gd name="connsiteY1" fmla="*/ 751 h 10000"/>
              <a:gd name="connsiteX2" fmla="*/ 835 w 10000"/>
              <a:gd name="connsiteY2" fmla="*/ 397 h 10000"/>
              <a:gd name="connsiteX3" fmla="*/ 1645 w 10000"/>
              <a:gd name="connsiteY3" fmla="*/ 0 h 10000"/>
              <a:gd name="connsiteX4" fmla="*/ 2741 w 10000"/>
              <a:gd name="connsiteY4" fmla="*/ 307 h 10000"/>
              <a:gd name="connsiteX5" fmla="*/ 3887 w 10000"/>
              <a:gd name="connsiteY5" fmla="*/ 1676 h 10000"/>
              <a:gd name="connsiteX6" fmla="*/ 4983 w 10000"/>
              <a:gd name="connsiteY6" fmla="*/ 3470 h 10000"/>
              <a:gd name="connsiteX7" fmla="*/ 5831 w 10000"/>
              <a:gd name="connsiteY7" fmla="*/ 5122 h 10000"/>
              <a:gd name="connsiteX8" fmla="*/ 6927 w 10000"/>
              <a:gd name="connsiteY8" fmla="*/ 7057 h 10000"/>
              <a:gd name="connsiteX9" fmla="*/ 7949 w 10000"/>
              <a:gd name="connsiteY9" fmla="*/ 8426 h 10000"/>
              <a:gd name="connsiteX10" fmla="*/ 8641 w 10000"/>
              <a:gd name="connsiteY10" fmla="*/ 8969 h 10000"/>
              <a:gd name="connsiteX11" fmla="*/ 10000 w 10000"/>
              <a:gd name="connsiteY11" fmla="*/ 10000 h 10000"/>
              <a:gd name="connsiteX12" fmla="*/ 8040 w 10000"/>
              <a:gd name="connsiteY12" fmla="*/ 10000 h 10000"/>
              <a:gd name="connsiteX13" fmla="*/ 6416 w 10000"/>
              <a:gd name="connsiteY13" fmla="*/ 8983 h 10000"/>
              <a:gd name="connsiteX14" fmla="*/ 4807 w 10000"/>
              <a:gd name="connsiteY14" fmla="*/ 7482 h 10000"/>
              <a:gd name="connsiteX15" fmla="*/ 2027 w 10000"/>
              <a:gd name="connsiteY15" fmla="*/ 3485 h 10000"/>
              <a:gd name="connsiteX16" fmla="*/ 1262 w 10000"/>
              <a:gd name="connsiteY16" fmla="*/ 2447 h 10000"/>
              <a:gd name="connsiteX17" fmla="*/ 598 w 10000"/>
              <a:gd name="connsiteY17" fmla="*/ 1692 h 10000"/>
              <a:gd name="connsiteX18" fmla="*/ 0 w 10000"/>
              <a:gd name="connsiteY18" fmla="*/ 1282 h 10000"/>
              <a:gd name="connsiteX0" fmla="*/ 0 w 10156"/>
              <a:gd name="connsiteY0" fmla="*/ 1282 h 10000"/>
              <a:gd name="connsiteX1" fmla="*/ 266 w 10156"/>
              <a:gd name="connsiteY1" fmla="*/ 751 h 10000"/>
              <a:gd name="connsiteX2" fmla="*/ 835 w 10156"/>
              <a:gd name="connsiteY2" fmla="*/ 397 h 10000"/>
              <a:gd name="connsiteX3" fmla="*/ 1645 w 10156"/>
              <a:gd name="connsiteY3" fmla="*/ 0 h 10000"/>
              <a:gd name="connsiteX4" fmla="*/ 2741 w 10156"/>
              <a:gd name="connsiteY4" fmla="*/ 307 h 10000"/>
              <a:gd name="connsiteX5" fmla="*/ 3887 w 10156"/>
              <a:gd name="connsiteY5" fmla="*/ 1676 h 10000"/>
              <a:gd name="connsiteX6" fmla="*/ 4983 w 10156"/>
              <a:gd name="connsiteY6" fmla="*/ 3470 h 10000"/>
              <a:gd name="connsiteX7" fmla="*/ 5831 w 10156"/>
              <a:gd name="connsiteY7" fmla="*/ 5122 h 10000"/>
              <a:gd name="connsiteX8" fmla="*/ 6927 w 10156"/>
              <a:gd name="connsiteY8" fmla="*/ 7057 h 10000"/>
              <a:gd name="connsiteX9" fmla="*/ 7949 w 10156"/>
              <a:gd name="connsiteY9" fmla="*/ 8426 h 10000"/>
              <a:gd name="connsiteX10" fmla="*/ 8641 w 10156"/>
              <a:gd name="connsiteY10" fmla="*/ 8969 h 10000"/>
              <a:gd name="connsiteX11" fmla="*/ 10156 w 10156"/>
              <a:gd name="connsiteY11" fmla="*/ 9976 h 10000"/>
              <a:gd name="connsiteX12" fmla="*/ 8040 w 10156"/>
              <a:gd name="connsiteY12" fmla="*/ 10000 h 10000"/>
              <a:gd name="connsiteX13" fmla="*/ 6416 w 10156"/>
              <a:gd name="connsiteY13" fmla="*/ 8983 h 10000"/>
              <a:gd name="connsiteX14" fmla="*/ 4807 w 10156"/>
              <a:gd name="connsiteY14" fmla="*/ 7482 h 10000"/>
              <a:gd name="connsiteX15" fmla="*/ 2027 w 10156"/>
              <a:gd name="connsiteY15" fmla="*/ 3485 h 10000"/>
              <a:gd name="connsiteX16" fmla="*/ 1262 w 10156"/>
              <a:gd name="connsiteY16" fmla="*/ 2447 h 10000"/>
              <a:gd name="connsiteX17" fmla="*/ 598 w 10156"/>
              <a:gd name="connsiteY17" fmla="*/ 1692 h 10000"/>
              <a:gd name="connsiteX18" fmla="*/ 0 w 10156"/>
              <a:gd name="connsiteY18" fmla="*/ 1282 h 10000"/>
              <a:gd name="connsiteX0" fmla="*/ 0 w 10156"/>
              <a:gd name="connsiteY0" fmla="*/ 1282 h 10032"/>
              <a:gd name="connsiteX1" fmla="*/ 266 w 10156"/>
              <a:gd name="connsiteY1" fmla="*/ 751 h 10032"/>
              <a:gd name="connsiteX2" fmla="*/ 835 w 10156"/>
              <a:gd name="connsiteY2" fmla="*/ 397 h 10032"/>
              <a:gd name="connsiteX3" fmla="*/ 1645 w 10156"/>
              <a:gd name="connsiteY3" fmla="*/ 0 h 10032"/>
              <a:gd name="connsiteX4" fmla="*/ 2741 w 10156"/>
              <a:gd name="connsiteY4" fmla="*/ 307 h 10032"/>
              <a:gd name="connsiteX5" fmla="*/ 3887 w 10156"/>
              <a:gd name="connsiteY5" fmla="*/ 1676 h 10032"/>
              <a:gd name="connsiteX6" fmla="*/ 4983 w 10156"/>
              <a:gd name="connsiteY6" fmla="*/ 3470 h 10032"/>
              <a:gd name="connsiteX7" fmla="*/ 5831 w 10156"/>
              <a:gd name="connsiteY7" fmla="*/ 5122 h 10032"/>
              <a:gd name="connsiteX8" fmla="*/ 6927 w 10156"/>
              <a:gd name="connsiteY8" fmla="*/ 7057 h 10032"/>
              <a:gd name="connsiteX9" fmla="*/ 7949 w 10156"/>
              <a:gd name="connsiteY9" fmla="*/ 8426 h 10032"/>
              <a:gd name="connsiteX10" fmla="*/ 8641 w 10156"/>
              <a:gd name="connsiteY10" fmla="*/ 8969 h 10032"/>
              <a:gd name="connsiteX11" fmla="*/ 10156 w 10156"/>
              <a:gd name="connsiteY11" fmla="*/ 9976 h 10032"/>
              <a:gd name="connsiteX12" fmla="*/ 8278 w 10156"/>
              <a:gd name="connsiteY12" fmla="*/ 10032 h 10032"/>
              <a:gd name="connsiteX13" fmla="*/ 6416 w 10156"/>
              <a:gd name="connsiteY13" fmla="*/ 8983 h 10032"/>
              <a:gd name="connsiteX14" fmla="*/ 4807 w 10156"/>
              <a:gd name="connsiteY14" fmla="*/ 7482 h 10032"/>
              <a:gd name="connsiteX15" fmla="*/ 2027 w 10156"/>
              <a:gd name="connsiteY15" fmla="*/ 3485 h 10032"/>
              <a:gd name="connsiteX16" fmla="*/ 1262 w 10156"/>
              <a:gd name="connsiteY16" fmla="*/ 2447 h 10032"/>
              <a:gd name="connsiteX17" fmla="*/ 598 w 10156"/>
              <a:gd name="connsiteY17" fmla="*/ 1692 h 10032"/>
              <a:gd name="connsiteX18" fmla="*/ 0 w 10156"/>
              <a:gd name="connsiteY18" fmla="*/ 1282 h 10032"/>
              <a:gd name="connsiteX0" fmla="*/ 0 w 10156"/>
              <a:gd name="connsiteY0" fmla="*/ 1282 h 10032"/>
              <a:gd name="connsiteX1" fmla="*/ 266 w 10156"/>
              <a:gd name="connsiteY1" fmla="*/ 751 h 10032"/>
              <a:gd name="connsiteX2" fmla="*/ 835 w 10156"/>
              <a:gd name="connsiteY2" fmla="*/ 397 h 10032"/>
              <a:gd name="connsiteX3" fmla="*/ 1645 w 10156"/>
              <a:gd name="connsiteY3" fmla="*/ 0 h 10032"/>
              <a:gd name="connsiteX4" fmla="*/ 2704 w 10156"/>
              <a:gd name="connsiteY4" fmla="*/ 477 h 10032"/>
              <a:gd name="connsiteX5" fmla="*/ 3887 w 10156"/>
              <a:gd name="connsiteY5" fmla="*/ 1676 h 10032"/>
              <a:gd name="connsiteX6" fmla="*/ 4983 w 10156"/>
              <a:gd name="connsiteY6" fmla="*/ 3470 h 10032"/>
              <a:gd name="connsiteX7" fmla="*/ 5831 w 10156"/>
              <a:gd name="connsiteY7" fmla="*/ 5122 h 10032"/>
              <a:gd name="connsiteX8" fmla="*/ 6927 w 10156"/>
              <a:gd name="connsiteY8" fmla="*/ 7057 h 10032"/>
              <a:gd name="connsiteX9" fmla="*/ 7949 w 10156"/>
              <a:gd name="connsiteY9" fmla="*/ 8426 h 10032"/>
              <a:gd name="connsiteX10" fmla="*/ 8641 w 10156"/>
              <a:gd name="connsiteY10" fmla="*/ 8969 h 10032"/>
              <a:gd name="connsiteX11" fmla="*/ 10156 w 10156"/>
              <a:gd name="connsiteY11" fmla="*/ 9976 h 10032"/>
              <a:gd name="connsiteX12" fmla="*/ 8278 w 10156"/>
              <a:gd name="connsiteY12" fmla="*/ 10032 h 10032"/>
              <a:gd name="connsiteX13" fmla="*/ 6416 w 10156"/>
              <a:gd name="connsiteY13" fmla="*/ 8983 h 10032"/>
              <a:gd name="connsiteX14" fmla="*/ 4807 w 10156"/>
              <a:gd name="connsiteY14" fmla="*/ 7482 h 10032"/>
              <a:gd name="connsiteX15" fmla="*/ 2027 w 10156"/>
              <a:gd name="connsiteY15" fmla="*/ 3485 h 10032"/>
              <a:gd name="connsiteX16" fmla="*/ 1262 w 10156"/>
              <a:gd name="connsiteY16" fmla="*/ 2447 h 10032"/>
              <a:gd name="connsiteX17" fmla="*/ 598 w 10156"/>
              <a:gd name="connsiteY17" fmla="*/ 1692 h 10032"/>
              <a:gd name="connsiteX18" fmla="*/ 0 w 10156"/>
              <a:gd name="connsiteY18" fmla="*/ 1282 h 10032"/>
              <a:gd name="connsiteX0" fmla="*/ 0 w 12026"/>
              <a:gd name="connsiteY0" fmla="*/ 3444 h 10032"/>
              <a:gd name="connsiteX1" fmla="*/ 2136 w 12026"/>
              <a:gd name="connsiteY1" fmla="*/ 751 h 10032"/>
              <a:gd name="connsiteX2" fmla="*/ 2705 w 12026"/>
              <a:gd name="connsiteY2" fmla="*/ 397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10148 w 12026"/>
              <a:gd name="connsiteY12" fmla="*/ 10032 h 10032"/>
              <a:gd name="connsiteX13" fmla="*/ 8286 w 12026"/>
              <a:gd name="connsiteY13" fmla="*/ 8983 h 10032"/>
              <a:gd name="connsiteX14" fmla="*/ 6677 w 12026"/>
              <a:gd name="connsiteY14" fmla="*/ 7482 h 10032"/>
              <a:gd name="connsiteX15" fmla="*/ 3897 w 12026"/>
              <a:gd name="connsiteY15" fmla="*/ 3485 h 10032"/>
              <a:gd name="connsiteX16" fmla="*/ 3132 w 12026"/>
              <a:gd name="connsiteY16" fmla="*/ 2447 h 10032"/>
              <a:gd name="connsiteX17" fmla="*/ 2468 w 12026"/>
              <a:gd name="connsiteY17" fmla="*/ 1692 h 10032"/>
              <a:gd name="connsiteX18" fmla="*/ 0 w 12026"/>
              <a:gd name="connsiteY18" fmla="*/ 3444 h 10032"/>
              <a:gd name="connsiteX0" fmla="*/ 0 w 12026"/>
              <a:gd name="connsiteY0" fmla="*/ 3444 h 10032"/>
              <a:gd name="connsiteX1" fmla="*/ 2136 w 12026"/>
              <a:gd name="connsiteY1" fmla="*/ 751 h 10032"/>
              <a:gd name="connsiteX2" fmla="*/ 2705 w 12026"/>
              <a:gd name="connsiteY2" fmla="*/ 397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10148 w 12026"/>
              <a:gd name="connsiteY12" fmla="*/ 10032 h 10032"/>
              <a:gd name="connsiteX13" fmla="*/ 8286 w 12026"/>
              <a:gd name="connsiteY13" fmla="*/ 8983 h 10032"/>
              <a:gd name="connsiteX14" fmla="*/ 6677 w 12026"/>
              <a:gd name="connsiteY14" fmla="*/ 7482 h 10032"/>
              <a:gd name="connsiteX15" fmla="*/ 3897 w 12026"/>
              <a:gd name="connsiteY15" fmla="*/ 3485 h 10032"/>
              <a:gd name="connsiteX16" fmla="*/ 3132 w 12026"/>
              <a:gd name="connsiteY16" fmla="*/ 2447 h 10032"/>
              <a:gd name="connsiteX17" fmla="*/ 1517 w 12026"/>
              <a:gd name="connsiteY17" fmla="*/ 4589 h 10032"/>
              <a:gd name="connsiteX18" fmla="*/ 0 w 12026"/>
              <a:gd name="connsiteY18" fmla="*/ 3444 h 10032"/>
              <a:gd name="connsiteX0" fmla="*/ 0 w 12026"/>
              <a:gd name="connsiteY0" fmla="*/ 3444 h 10032"/>
              <a:gd name="connsiteX1" fmla="*/ 2136 w 12026"/>
              <a:gd name="connsiteY1" fmla="*/ 751 h 10032"/>
              <a:gd name="connsiteX2" fmla="*/ 2705 w 12026"/>
              <a:gd name="connsiteY2" fmla="*/ 397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10148 w 12026"/>
              <a:gd name="connsiteY12" fmla="*/ 10032 h 10032"/>
              <a:gd name="connsiteX13" fmla="*/ 8286 w 12026"/>
              <a:gd name="connsiteY13" fmla="*/ 8983 h 10032"/>
              <a:gd name="connsiteX14" fmla="*/ 6677 w 12026"/>
              <a:gd name="connsiteY14" fmla="*/ 7482 h 10032"/>
              <a:gd name="connsiteX15" fmla="*/ 3897 w 12026"/>
              <a:gd name="connsiteY15" fmla="*/ 3485 h 10032"/>
              <a:gd name="connsiteX16" fmla="*/ 2476 w 12026"/>
              <a:gd name="connsiteY16" fmla="*/ 5742 h 10032"/>
              <a:gd name="connsiteX17" fmla="*/ 1517 w 12026"/>
              <a:gd name="connsiteY17" fmla="*/ 4589 h 10032"/>
              <a:gd name="connsiteX18" fmla="*/ 0 w 12026"/>
              <a:gd name="connsiteY18" fmla="*/ 3444 h 10032"/>
              <a:gd name="connsiteX0" fmla="*/ 0 w 12026"/>
              <a:gd name="connsiteY0" fmla="*/ 3444 h 10032"/>
              <a:gd name="connsiteX1" fmla="*/ 2136 w 12026"/>
              <a:gd name="connsiteY1" fmla="*/ 751 h 10032"/>
              <a:gd name="connsiteX2" fmla="*/ 2705 w 12026"/>
              <a:gd name="connsiteY2" fmla="*/ 397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10148 w 12026"/>
              <a:gd name="connsiteY12" fmla="*/ 10032 h 10032"/>
              <a:gd name="connsiteX13" fmla="*/ 8286 w 12026"/>
              <a:gd name="connsiteY13" fmla="*/ 8983 h 10032"/>
              <a:gd name="connsiteX14" fmla="*/ 6677 w 12026"/>
              <a:gd name="connsiteY14" fmla="*/ 7482 h 10032"/>
              <a:gd name="connsiteX15" fmla="*/ 4652 w 12026"/>
              <a:gd name="connsiteY15" fmla="*/ 7767 h 10032"/>
              <a:gd name="connsiteX16" fmla="*/ 2476 w 12026"/>
              <a:gd name="connsiteY16" fmla="*/ 5742 h 10032"/>
              <a:gd name="connsiteX17" fmla="*/ 1517 w 12026"/>
              <a:gd name="connsiteY17" fmla="*/ 4589 h 10032"/>
              <a:gd name="connsiteX18" fmla="*/ 0 w 12026"/>
              <a:gd name="connsiteY18" fmla="*/ 3444 h 10032"/>
              <a:gd name="connsiteX0" fmla="*/ 0 w 12026"/>
              <a:gd name="connsiteY0" fmla="*/ 3444 h 10032"/>
              <a:gd name="connsiteX1" fmla="*/ 2136 w 12026"/>
              <a:gd name="connsiteY1" fmla="*/ 751 h 10032"/>
              <a:gd name="connsiteX2" fmla="*/ 2705 w 12026"/>
              <a:gd name="connsiteY2" fmla="*/ 397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10148 w 12026"/>
              <a:gd name="connsiteY12" fmla="*/ 10032 h 10032"/>
              <a:gd name="connsiteX13" fmla="*/ 8286 w 12026"/>
              <a:gd name="connsiteY13" fmla="*/ 8983 h 10032"/>
              <a:gd name="connsiteX14" fmla="*/ 6480 w 12026"/>
              <a:gd name="connsiteY14" fmla="*/ 8909 h 10032"/>
              <a:gd name="connsiteX15" fmla="*/ 4652 w 12026"/>
              <a:gd name="connsiteY15" fmla="*/ 7767 h 10032"/>
              <a:gd name="connsiteX16" fmla="*/ 2476 w 12026"/>
              <a:gd name="connsiteY16" fmla="*/ 5742 h 10032"/>
              <a:gd name="connsiteX17" fmla="*/ 1517 w 12026"/>
              <a:gd name="connsiteY17" fmla="*/ 4589 h 10032"/>
              <a:gd name="connsiteX18" fmla="*/ 0 w 12026"/>
              <a:gd name="connsiteY18" fmla="*/ 3444 h 10032"/>
              <a:gd name="connsiteX0" fmla="*/ 0 w 12026"/>
              <a:gd name="connsiteY0" fmla="*/ 3444 h 10032"/>
              <a:gd name="connsiteX1" fmla="*/ 2136 w 12026"/>
              <a:gd name="connsiteY1" fmla="*/ 751 h 10032"/>
              <a:gd name="connsiteX2" fmla="*/ 2705 w 12026"/>
              <a:gd name="connsiteY2" fmla="*/ 397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10148 w 12026"/>
              <a:gd name="connsiteY12" fmla="*/ 10032 h 10032"/>
              <a:gd name="connsiteX13" fmla="*/ 8319 w 12026"/>
              <a:gd name="connsiteY13" fmla="*/ 9655 h 10032"/>
              <a:gd name="connsiteX14" fmla="*/ 6480 w 12026"/>
              <a:gd name="connsiteY14" fmla="*/ 8909 h 10032"/>
              <a:gd name="connsiteX15" fmla="*/ 4652 w 12026"/>
              <a:gd name="connsiteY15" fmla="*/ 7767 h 10032"/>
              <a:gd name="connsiteX16" fmla="*/ 2476 w 12026"/>
              <a:gd name="connsiteY16" fmla="*/ 5742 h 10032"/>
              <a:gd name="connsiteX17" fmla="*/ 1517 w 12026"/>
              <a:gd name="connsiteY17" fmla="*/ 4589 h 10032"/>
              <a:gd name="connsiteX18" fmla="*/ 0 w 12026"/>
              <a:gd name="connsiteY18" fmla="*/ 3444 h 10032"/>
              <a:gd name="connsiteX0" fmla="*/ 0 w 12026"/>
              <a:gd name="connsiteY0" fmla="*/ 3444 h 10032"/>
              <a:gd name="connsiteX1" fmla="*/ 2136 w 12026"/>
              <a:gd name="connsiteY1" fmla="*/ 751 h 10032"/>
              <a:gd name="connsiteX2" fmla="*/ 2705 w 12026"/>
              <a:gd name="connsiteY2" fmla="*/ 397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9229 w 12026"/>
              <a:gd name="connsiteY12" fmla="*/ 10032 h 10032"/>
              <a:gd name="connsiteX13" fmla="*/ 8319 w 12026"/>
              <a:gd name="connsiteY13" fmla="*/ 9655 h 10032"/>
              <a:gd name="connsiteX14" fmla="*/ 6480 w 12026"/>
              <a:gd name="connsiteY14" fmla="*/ 8909 h 10032"/>
              <a:gd name="connsiteX15" fmla="*/ 4652 w 12026"/>
              <a:gd name="connsiteY15" fmla="*/ 7767 h 10032"/>
              <a:gd name="connsiteX16" fmla="*/ 2476 w 12026"/>
              <a:gd name="connsiteY16" fmla="*/ 5742 h 10032"/>
              <a:gd name="connsiteX17" fmla="*/ 1517 w 12026"/>
              <a:gd name="connsiteY17" fmla="*/ 4589 h 10032"/>
              <a:gd name="connsiteX18" fmla="*/ 0 w 12026"/>
              <a:gd name="connsiteY18" fmla="*/ 3444 h 10032"/>
              <a:gd name="connsiteX0" fmla="*/ 0 w 12026"/>
              <a:gd name="connsiteY0" fmla="*/ 3444 h 10032"/>
              <a:gd name="connsiteX1" fmla="*/ 2136 w 12026"/>
              <a:gd name="connsiteY1" fmla="*/ 751 h 10032"/>
              <a:gd name="connsiteX2" fmla="*/ 2705 w 12026"/>
              <a:gd name="connsiteY2" fmla="*/ 397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9229 w 12026"/>
              <a:gd name="connsiteY12" fmla="*/ 10032 h 10032"/>
              <a:gd name="connsiteX13" fmla="*/ 8319 w 12026"/>
              <a:gd name="connsiteY13" fmla="*/ 9655 h 10032"/>
              <a:gd name="connsiteX14" fmla="*/ 6480 w 12026"/>
              <a:gd name="connsiteY14" fmla="*/ 8909 h 10032"/>
              <a:gd name="connsiteX15" fmla="*/ 4652 w 12026"/>
              <a:gd name="connsiteY15" fmla="*/ 7767 h 10032"/>
              <a:gd name="connsiteX16" fmla="*/ 2476 w 12026"/>
              <a:gd name="connsiteY16" fmla="*/ 5742 h 10032"/>
              <a:gd name="connsiteX17" fmla="*/ 1517 w 12026"/>
              <a:gd name="connsiteY17" fmla="*/ 4589 h 10032"/>
              <a:gd name="connsiteX18" fmla="*/ 0 w 12026"/>
              <a:gd name="connsiteY18" fmla="*/ 3444 h 10032"/>
              <a:gd name="connsiteX0" fmla="*/ 0 w 12026"/>
              <a:gd name="connsiteY0" fmla="*/ 3444 h 10032"/>
              <a:gd name="connsiteX1" fmla="*/ 1906 w 12026"/>
              <a:gd name="connsiteY1" fmla="*/ 793 h 10032"/>
              <a:gd name="connsiteX2" fmla="*/ 2705 w 12026"/>
              <a:gd name="connsiteY2" fmla="*/ 397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9229 w 12026"/>
              <a:gd name="connsiteY12" fmla="*/ 10032 h 10032"/>
              <a:gd name="connsiteX13" fmla="*/ 8319 w 12026"/>
              <a:gd name="connsiteY13" fmla="*/ 9655 h 10032"/>
              <a:gd name="connsiteX14" fmla="*/ 6480 w 12026"/>
              <a:gd name="connsiteY14" fmla="*/ 8909 h 10032"/>
              <a:gd name="connsiteX15" fmla="*/ 4652 w 12026"/>
              <a:gd name="connsiteY15" fmla="*/ 7767 h 10032"/>
              <a:gd name="connsiteX16" fmla="*/ 2476 w 12026"/>
              <a:gd name="connsiteY16" fmla="*/ 5742 h 10032"/>
              <a:gd name="connsiteX17" fmla="*/ 1517 w 12026"/>
              <a:gd name="connsiteY17" fmla="*/ 4589 h 10032"/>
              <a:gd name="connsiteX18" fmla="*/ 0 w 12026"/>
              <a:gd name="connsiteY18" fmla="*/ 3444 h 10032"/>
              <a:gd name="connsiteX0" fmla="*/ 0 w 12026"/>
              <a:gd name="connsiteY0" fmla="*/ 3444 h 10032"/>
              <a:gd name="connsiteX1" fmla="*/ 1906 w 12026"/>
              <a:gd name="connsiteY1" fmla="*/ 793 h 10032"/>
              <a:gd name="connsiteX2" fmla="*/ 2705 w 12026"/>
              <a:gd name="connsiteY2" fmla="*/ 250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9229 w 12026"/>
              <a:gd name="connsiteY12" fmla="*/ 10032 h 10032"/>
              <a:gd name="connsiteX13" fmla="*/ 8319 w 12026"/>
              <a:gd name="connsiteY13" fmla="*/ 9655 h 10032"/>
              <a:gd name="connsiteX14" fmla="*/ 6480 w 12026"/>
              <a:gd name="connsiteY14" fmla="*/ 8909 h 10032"/>
              <a:gd name="connsiteX15" fmla="*/ 4652 w 12026"/>
              <a:gd name="connsiteY15" fmla="*/ 7767 h 10032"/>
              <a:gd name="connsiteX16" fmla="*/ 2476 w 12026"/>
              <a:gd name="connsiteY16" fmla="*/ 5742 h 10032"/>
              <a:gd name="connsiteX17" fmla="*/ 1517 w 12026"/>
              <a:gd name="connsiteY17" fmla="*/ 4589 h 10032"/>
              <a:gd name="connsiteX18" fmla="*/ 0 w 12026"/>
              <a:gd name="connsiteY18" fmla="*/ 3444 h 10032"/>
              <a:gd name="connsiteX0" fmla="*/ 0 w 12026"/>
              <a:gd name="connsiteY0" fmla="*/ 3444 h 10032"/>
              <a:gd name="connsiteX1" fmla="*/ 1906 w 12026"/>
              <a:gd name="connsiteY1" fmla="*/ 793 h 10032"/>
              <a:gd name="connsiteX2" fmla="*/ 2803 w 12026"/>
              <a:gd name="connsiteY2" fmla="*/ 166 h 10032"/>
              <a:gd name="connsiteX3" fmla="*/ 3515 w 12026"/>
              <a:gd name="connsiteY3" fmla="*/ 0 h 10032"/>
              <a:gd name="connsiteX4" fmla="*/ 4574 w 12026"/>
              <a:gd name="connsiteY4" fmla="*/ 477 h 10032"/>
              <a:gd name="connsiteX5" fmla="*/ 5757 w 12026"/>
              <a:gd name="connsiteY5" fmla="*/ 1676 h 10032"/>
              <a:gd name="connsiteX6" fmla="*/ 6853 w 12026"/>
              <a:gd name="connsiteY6" fmla="*/ 3470 h 10032"/>
              <a:gd name="connsiteX7" fmla="*/ 7701 w 12026"/>
              <a:gd name="connsiteY7" fmla="*/ 5122 h 10032"/>
              <a:gd name="connsiteX8" fmla="*/ 8797 w 12026"/>
              <a:gd name="connsiteY8" fmla="*/ 7057 h 10032"/>
              <a:gd name="connsiteX9" fmla="*/ 9819 w 12026"/>
              <a:gd name="connsiteY9" fmla="*/ 8426 h 10032"/>
              <a:gd name="connsiteX10" fmla="*/ 10511 w 12026"/>
              <a:gd name="connsiteY10" fmla="*/ 8969 h 10032"/>
              <a:gd name="connsiteX11" fmla="*/ 12026 w 12026"/>
              <a:gd name="connsiteY11" fmla="*/ 9976 h 10032"/>
              <a:gd name="connsiteX12" fmla="*/ 9229 w 12026"/>
              <a:gd name="connsiteY12" fmla="*/ 10032 h 10032"/>
              <a:gd name="connsiteX13" fmla="*/ 8319 w 12026"/>
              <a:gd name="connsiteY13" fmla="*/ 9655 h 10032"/>
              <a:gd name="connsiteX14" fmla="*/ 6480 w 12026"/>
              <a:gd name="connsiteY14" fmla="*/ 8909 h 10032"/>
              <a:gd name="connsiteX15" fmla="*/ 4652 w 12026"/>
              <a:gd name="connsiteY15" fmla="*/ 7767 h 10032"/>
              <a:gd name="connsiteX16" fmla="*/ 2476 w 12026"/>
              <a:gd name="connsiteY16" fmla="*/ 5742 h 10032"/>
              <a:gd name="connsiteX17" fmla="*/ 1517 w 12026"/>
              <a:gd name="connsiteY17" fmla="*/ 4589 h 10032"/>
              <a:gd name="connsiteX18" fmla="*/ 0 w 12026"/>
              <a:gd name="connsiteY18" fmla="*/ 3444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26" h="10032">
                <a:moveTo>
                  <a:pt x="0" y="3444"/>
                </a:moveTo>
                <a:lnTo>
                  <a:pt x="1906" y="793"/>
                </a:lnTo>
                <a:lnTo>
                  <a:pt x="2803" y="166"/>
                </a:lnTo>
                <a:lnTo>
                  <a:pt x="3515" y="0"/>
                </a:lnTo>
                <a:lnTo>
                  <a:pt x="4574" y="477"/>
                </a:lnTo>
                <a:lnTo>
                  <a:pt x="5757" y="1676"/>
                </a:lnTo>
                <a:lnTo>
                  <a:pt x="6853" y="3470"/>
                </a:lnTo>
                <a:lnTo>
                  <a:pt x="7701" y="5122"/>
                </a:lnTo>
                <a:lnTo>
                  <a:pt x="8797" y="7057"/>
                </a:lnTo>
                <a:lnTo>
                  <a:pt x="9819" y="8426"/>
                </a:lnTo>
                <a:lnTo>
                  <a:pt x="10511" y="8969"/>
                </a:lnTo>
                <a:lnTo>
                  <a:pt x="12026" y="9976"/>
                </a:lnTo>
                <a:lnTo>
                  <a:pt x="9229" y="10032"/>
                </a:lnTo>
                <a:cubicBezTo>
                  <a:pt x="9090" y="9675"/>
                  <a:pt x="8622" y="9781"/>
                  <a:pt x="8319" y="9655"/>
                </a:cubicBezTo>
                <a:lnTo>
                  <a:pt x="6480" y="8909"/>
                </a:lnTo>
                <a:lnTo>
                  <a:pt x="4652" y="7767"/>
                </a:lnTo>
                <a:lnTo>
                  <a:pt x="2476" y="5742"/>
                </a:lnTo>
                <a:lnTo>
                  <a:pt x="1517" y="4589"/>
                </a:lnTo>
                <a:lnTo>
                  <a:pt x="0" y="3444"/>
                </a:lnTo>
                <a:close/>
              </a:path>
            </a:pathLst>
          </a:custGeom>
          <a:solidFill>
            <a:schemeClr val="tx2">
              <a:lumMod val="60000"/>
              <a:lumOff val="40000"/>
            </a:schemeClr>
          </a:solidFill>
          <a:ln w="12700">
            <a:no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3" name="Freeform 8">
            <a:extLst>
              <a:ext uri="{FF2B5EF4-FFF2-40B4-BE49-F238E27FC236}">
                <a16:creationId xmlns:a16="http://schemas.microsoft.com/office/drawing/2014/main" id="{814086FD-79BB-481F-8CAF-EFAE3507548B}"/>
              </a:ext>
            </a:extLst>
          </p:cNvPr>
          <p:cNvSpPr>
            <a:spLocks/>
          </p:cNvSpPr>
          <p:nvPr/>
        </p:nvSpPr>
        <p:spPr bwMode="auto">
          <a:xfrm>
            <a:off x="2050097" y="2327567"/>
            <a:ext cx="7308216" cy="3704928"/>
          </a:xfrm>
          <a:custGeom>
            <a:avLst/>
            <a:gdLst>
              <a:gd name="T0" fmla="*/ 0 w 4332"/>
              <a:gd name="T1" fmla="*/ 2147483647 h 2318"/>
              <a:gd name="T2" fmla="*/ 2147483647 w 4332"/>
              <a:gd name="T3" fmla="*/ 2147483647 h 2318"/>
              <a:gd name="T4" fmla="*/ 2147483647 w 4332"/>
              <a:gd name="T5" fmla="*/ 2147483647 h 2318"/>
              <a:gd name="T6" fmla="*/ 2147483647 w 4332"/>
              <a:gd name="T7" fmla="*/ 2147483647 h 2318"/>
              <a:gd name="T8" fmla="*/ 2147483647 w 4332"/>
              <a:gd name="T9" fmla="*/ 2147483647 h 2318"/>
              <a:gd name="T10" fmla="*/ 0 60000 65536"/>
              <a:gd name="T11" fmla="*/ 0 60000 65536"/>
              <a:gd name="T12" fmla="*/ 0 60000 65536"/>
              <a:gd name="T13" fmla="*/ 0 60000 65536"/>
              <a:gd name="T14" fmla="*/ 0 60000 65536"/>
              <a:gd name="T15" fmla="*/ 0 w 4332"/>
              <a:gd name="T16" fmla="*/ 0 h 2318"/>
              <a:gd name="T17" fmla="*/ 4332 w 4332"/>
              <a:gd name="T18" fmla="*/ 2318 h 2318"/>
            </a:gdLst>
            <a:ahLst/>
            <a:cxnLst>
              <a:cxn ang="T10">
                <a:pos x="T0" y="T1"/>
              </a:cxn>
              <a:cxn ang="T11">
                <a:pos x="T2" y="T3"/>
              </a:cxn>
              <a:cxn ang="T12">
                <a:pos x="T4" y="T5"/>
              </a:cxn>
              <a:cxn ang="T13">
                <a:pos x="T6" y="T7"/>
              </a:cxn>
              <a:cxn ang="T14">
                <a:pos x="T8" y="T9"/>
              </a:cxn>
            </a:cxnLst>
            <a:rect l="T15" t="T16" r="T17" b="T18"/>
            <a:pathLst>
              <a:path w="4332" h="2318">
                <a:moveTo>
                  <a:pt x="0" y="2318"/>
                </a:moveTo>
                <a:cubicBezTo>
                  <a:pt x="98" y="2234"/>
                  <a:pt x="226" y="2200"/>
                  <a:pt x="588" y="1814"/>
                </a:cubicBezTo>
                <a:cubicBezTo>
                  <a:pt x="950" y="1428"/>
                  <a:pt x="1660" y="0"/>
                  <a:pt x="2172" y="2"/>
                </a:cubicBezTo>
                <a:cubicBezTo>
                  <a:pt x="2684" y="4"/>
                  <a:pt x="3300" y="1440"/>
                  <a:pt x="3660" y="1826"/>
                </a:cubicBezTo>
                <a:cubicBezTo>
                  <a:pt x="4020" y="2212"/>
                  <a:pt x="4192" y="2216"/>
                  <a:pt x="4332" y="2318"/>
                </a:cubicBezTo>
              </a:path>
            </a:pathLst>
          </a:custGeom>
          <a:noFill/>
          <a:ln w="76200">
            <a:solidFill>
              <a:schemeClr val="accent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4" name="Freeform 9">
            <a:extLst>
              <a:ext uri="{FF2B5EF4-FFF2-40B4-BE49-F238E27FC236}">
                <a16:creationId xmlns:a16="http://schemas.microsoft.com/office/drawing/2014/main" id="{F4846FF5-AD68-4E81-A6A6-E71150F44DEB}"/>
              </a:ext>
            </a:extLst>
          </p:cNvPr>
          <p:cNvSpPr>
            <a:spLocks/>
          </p:cNvSpPr>
          <p:nvPr/>
        </p:nvSpPr>
        <p:spPr bwMode="auto">
          <a:xfrm>
            <a:off x="5304168" y="1691075"/>
            <a:ext cx="4837735" cy="4359545"/>
          </a:xfrm>
          <a:custGeom>
            <a:avLst/>
            <a:gdLst>
              <a:gd name="T0" fmla="*/ 0 w 4332"/>
              <a:gd name="T1" fmla="*/ 2147483647 h 2318"/>
              <a:gd name="T2" fmla="*/ 2147483647 w 4332"/>
              <a:gd name="T3" fmla="*/ 2147483647 h 2318"/>
              <a:gd name="T4" fmla="*/ 2147483647 w 4332"/>
              <a:gd name="T5" fmla="*/ 2147483647 h 2318"/>
              <a:gd name="T6" fmla="*/ 2147483647 w 4332"/>
              <a:gd name="T7" fmla="*/ 2147483647 h 2318"/>
              <a:gd name="T8" fmla="*/ 2147483647 w 4332"/>
              <a:gd name="T9" fmla="*/ 2147483647 h 2318"/>
              <a:gd name="T10" fmla="*/ 0 60000 65536"/>
              <a:gd name="T11" fmla="*/ 0 60000 65536"/>
              <a:gd name="T12" fmla="*/ 0 60000 65536"/>
              <a:gd name="T13" fmla="*/ 0 60000 65536"/>
              <a:gd name="T14" fmla="*/ 0 60000 65536"/>
              <a:gd name="T15" fmla="*/ 0 w 4332"/>
              <a:gd name="T16" fmla="*/ 0 h 2318"/>
              <a:gd name="T17" fmla="*/ 4332 w 4332"/>
              <a:gd name="T18" fmla="*/ 2318 h 2318"/>
            </a:gdLst>
            <a:ahLst/>
            <a:cxnLst>
              <a:cxn ang="T10">
                <a:pos x="T0" y="T1"/>
              </a:cxn>
              <a:cxn ang="T11">
                <a:pos x="T2" y="T3"/>
              </a:cxn>
              <a:cxn ang="T12">
                <a:pos x="T4" y="T5"/>
              </a:cxn>
              <a:cxn ang="T13">
                <a:pos x="T6" y="T7"/>
              </a:cxn>
              <a:cxn ang="T14">
                <a:pos x="T8" y="T9"/>
              </a:cxn>
            </a:cxnLst>
            <a:rect l="T15" t="T16" r="T17" b="T18"/>
            <a:pathLst>
              <a:path w="4332" h="2318">
                <a:moveTo>
                  <a:pt x="0" y="2318"/>
                </a:moveTo>
                <a:cubicBezTo>
                  <a:pt x="98" y="2234"/>
                  <a:pt x="226" y="2200"/>
                  <a:pt x="588" y="1814"/>
                </a:cubicBezTo>
                <a:cubicBezTo>
                  <a:pt x="950" y="1428"/>
                  <a:pt x="1660" y="0"/>
                  <a:pt x="2172" y="2"/>
                </a:cubicBezTo>
                <a:cubicBezTo>
                  <a:pt x="2684" y="4"/>
                  <a:pt x="3300" y="1440"/>
                  <a:pt x="3660" y="1826"/>
                </a:cubicBezTo>
                <a:cubicBezTo>
                  <a:pt x="4020" y="2212"/>
                  <a:pt x="4192" y="2216"/>
                  <a:pt x="4332" y="2318"/>
                </a:cubicBezTo>
              </a:path>
            </a:pathLst>
          </a:custGeom>
          <a:noFill/>
          <a:ln w="76200">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5" name="Line 10">
            <a:extLst>
              <a:ext uri="{FF2B5EF4-FFF2-40B4-BE49-F238E27FC236}">
                <a16:creationId xmlns:a16="http://schemas.microsoft.com/office/drawing/2014/main" id="{EE9A0307-5FDB-46B8-968F-1C6FFC62E5E9}"/>
              </a:ext>
            </a:extLst>
          </p:cNvPr>
          <p:cNvSpPr>
            <a:spLocks noChangeShapeType="1"/>
          </p:cNvSpPr>
          <p:nvPr/>
        </p:nvSpPr>
        <p:spPr bwMode="auto">
          <a:xfrm flipH="1" flipV="1">
            <a:off x="3251405" y="3326241"/>
            <a:ext cx="28125" cy="2719699"/>
          </a:xfrm>
          <a:prstGeom prst="line">
            <a:avLst/>
          </a:prstGeom>
          <a:noFill/>
          <a:ln w="76200">
            <a:solidFill>
              <a:schemeClr val="accent5"/>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nvGrpSpPr>
          <p:cNvPr id="16" name="Group 5">
            <a:extLst>
              <a:ext uri="{FF2B5EF4-FFF2-40B4-BE49-F238E27FC236}">
                <a16:creationId xmlns:a16="http://schemas.microsoft.com/office/drawing/2014/main" id="{6459EF24-0481-4834-8512-BCE22EA8EC23}"/>
              </a:ext>
            </a:extLst>
          </p:cNvPr>
          <p:cNvGrpSpPr>
            <a:grpSpLocks/>
          </p:cNvGrpSpPr>
          <p:nvPr/>
        </p:nvGrpSpPr>
        <p:grpSpPr bwMode="auto">
          <a:xfrm>
            <a:off x="2018926" y="1640601"/>
            <a:ext cx="8154148" cy="4426626"/>
            <a:chOff x="600" y="1236"/>
            <a:chExt cx="4872" cy="2796"/>
          </a:xfrm>
        </p:grpSpPr>
        <p:sp>
          <p:nvSpPr>
            <p:cNvPr id="17" name="Line 6">
              <a:extLst>
                <a:ext uri="{FF2B5EF4-FFF2-40B4-BE49-F238E27FC236}">
                  <a16:creationId xmlns:a16="http://schemas.microsoft.com/office/drawing/2014/main" id="{ECD9D0E5-DFA0-4F0C-94A1-950E330B71E8}"/>
                </a:ext>
              </a:extLst>
            </p:cNvPr>
            <p:cNvSpPr>
              <a:spLocks noChangeShapeType="1"/>
            </p:cNvSpPr>
            <p:nvPr/>
          </p:nvSpPr>
          <p:spPr bwMode="auto">
            <a:xfrm>
              <a:off x="612" y="1236"/>
              <a:ext cx="0" cy="2796"/>
            </a:xfrm>
            <a:prstGeom prst="line">
              <a:avLst/>
            </a:prstGeom>
            <a:noFill/>
            <a:ln w="38100">
              <a:solidFill>
                <a:schemeClr val="bg1">
                  <a:lumMod val="75000"/>
                </a:schemeClr>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sp>
          <p:nvSpPr>
            <p:cNvPr id="18" name="Line 7">
              <a:extLst>
                <a:ext uri="{FF2B5EF4-FFF2-40B4-BE49-F238E27FC236}">
                  <a16:creationId xmlns:a16="http://schemas.microsoft.com/office/drawing/2014/main" id="{7757DB71-2DD1-4F0D-89F2-DC4DFF85FFC0}"/>
                </a:ext>
              </a:extLst>
            </p:cNvPr>
            <p:cNvSpPr>
              <a:spLocks noChangeShapeType="1"/>
            </p:cNvSpPr>
            <p:nvPr/>
          </p:nvSpPr>
          <p:spPr bwMode="auto">
            <a:xfrm>
              <a:off x="600" y="4032"/>
              <a:ext cx="4872" cy="0"/>
            </a:xfrm>
            <a:prstGeom prst="line">
              <a:avLst/>
            </a:prstGeom>
            <a:noFill/>
            <a:ln w="38100">
              <a:solidFill>
                <a:schemeClr val="bg1">
                  <a:lumMod val="75000"/>
                </a:schemeClr>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Segoe UI" panose="020B0502040204020203" pitchFamily="34" charset="0"/>
              </a:endParaRPr>
            </a:p>
          </p:txBody>
        </p:sp>
      </p:grpSp>
    </p:spTree>
    <p:extLst>
      <p:ext uri="{BB962C8B-B14F-4D97-AF65-F5344CB8AC3E}">
        <p14:creationId xmlns:p14="http://schemas.microsoft.com/office/powerpoint/2010/main" val="129200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D7C5C1B-3782-1217-4929-67FE93A10753}"/>
              </a:ext>
            </a:extLst>
          </p:cNvPr>
          <p:cNvGraphicFramePr>
            <a:graphicFrameLocks noChangeAspect="1"/>
          </p:cNvGraphicFramePr>
          <p:nvPr>
            <p:custDataLst>
              <p:tags r:id="rId1"/>
            </p:custDataLst>
            <p:extLst>
              <p:ext uri="{D42A27DB-BD31-4B8C-83A1-F6EECF244321}">
                <p14:modId xmlns:p14="http://schemas.microsoft.com/office/powerpoint/2010/main" val="425043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7D7C5C1B-3782-1217-4929-67FE93A107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B99B0509-9071-4D30-851B-0DC56D0897E0}"/>
              </a:ext>
            </a:extLst>
          </p:cNvPr>
          <p:cNvSpPr/>
          <p:nvPr/>
        </p:nvSpPr>
        <p:spPr>
          <a:xfrm>
            <a:off x="0" y="-16958"/>
            <a:ext cx="3446586" cy="6546439"/>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algn="ctr">
              <a:defRPr>
                <a:solidFill>
                  <a:srgbClr val="FFFFFF"/>
                </a:solidFill>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31" name="TextBox 30">
            <a:extLst>
              <a:ext uri="{FF2B5EF4-FFF2-40B4-BE49-F238E27FC236}">
                <a16:creationId xmlns:a16="http://schemas.microsoft.com/office/drawing/2014/main" id="{D658F0F3-EB97-4CA0-B42E-F108D2B754E7}"/>
              </a:ext>
            </a:extLst>
          </p:cNvPr>
          <p:cNvSpPr txBox="1"/>
          <p:nvPr/>
        </p:nvSpPr>
        <p:spPr>
          <a:xfrm>
            <a:off x="818384" y="2024291"/>
            <a:ext cx="2628202" cy="1902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lvl1pPr>
              <a:lnSpc>
                <a:spcPct val="107000"/>
              </a:lnSpc>
              <a:defRPr sz="3200">
                <a:solidFill>
                  <a:schemeClr val="accent1"/>
                </a:solidFill>
              </a:defRPr>
            </a:lvl1pPr>
          </a:lstStyle>
          <a:p>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The Greeley/</a:t>
            </a:r>
            <a:r>
              <a:rPr lang="en-US" sz="2800" dirty="0" err="1">
                <a:solidFill>
                  <a:schemeClr val="bg1"/>
                </a:solidFill>
                <a:latin typeface="Segoe UI" panose="020B0502040204020203" pitchFamily="34" charset="0"/>
                <a:cs typeface="Segoe UI" panose="020B0502040204020203" pitchFamily="34" charset="0"/>
                <a:sym typeface="Segoe UI" panose="020B0502040204020203" pitchFamily="34" charset="0"/>
              </a:rPr>
              <a:t>Chartis</a:t>
            </a:r>
            <a:endParaRPr lang="en-US" sz="2000" dirty="0" err="1">
              <a:solidFill>
                <a:schemeClr val="bg1"/>
              </a:solidFill>
              <a:latin typeface="Segoe UI" panose="020B0502040204020203" pitchFamily="34" charset="0"/>
              <a:cs typeface="Segoe UI" panose="020B0502040204020203" pitchFamily="34" charset="0"/>
              <a:sym typeface="Segoe UI" panose="020B0502040204020203" pitchFamily="34" charset="0"/>
            </a:endParaRPr>
          </a:p>
          <a:p>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Performance Pyramid</a:t>
            </a:r>
            <a:endParaRPr lang="en-US" sz="20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pic>
        <p:nvPicPr>
          <p:cNvPr id="32" name="Picture 31">
            <a:extLst>
              <a:ext uri="{FF2B5EF4-FFF2-40B4-BE49-F238E27FC236}">
                <a16:creationId xmlns:a16="http://schemas.microsoft.com/office/drawing/2014/main" id="{8A40B190-A438-4FCD-8AC9-67B4E45D9B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425"/>
          <a:stretch/>
        </p:blipFill>
        <p:spPr>
          <a:xfrm>
            <a:off x="0" y="2024291"/>
            <a:ext cx="687886" cy="794408"/>
          </a:xfrm>
          <a:prstGeom prst="rect">
            <a:avLst/>
          </a:prstGeom>
        </p:spPr>
      </p:pic>
      <p:pic>
        <p:nvPicPr>
          <p:cNvPr id="11" name="Picture 10" descr="Shape&#10;&#10;Description automatically generated">
            <a:extLst>
              <a:ext uri="{FF2B5EF4-FFF2-40B4-BE49-F238E27FC236}">
                <a16:creationId xmlns:a16="http://schemas.microsoft.com/office/drawing/2014/main" id="{B535B4AF-9ED3-41B0-9361-F872A29931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7084" y="3858794"/>
            <a:ext cx="4975412" cy="1998458"/>
          </a:xfrm>
          <a:prstGeom prst="rect">
            <a:avLst/>
          </a:prstGeom>
        </p:spPr>
      </p:pic>
      <p:grpSp>
        <p:nvGrpSpPr>
          <p:cNvPr id="12" name="Group 11">
            <a:extLst>
              <a:ext uri="{FF2B5EF4-FFF2-40B4-BE49-F238E27FC236}">
                <a16:creationId xmlns:a16="http://schemas.microsoft.com/office/drawing/2014/main" id="{765284FD-20EE-4173-8BB0-79DEC7EEE9D8}"/>
              </a:ext>
            </a:extLst>
          </p:cNvPr>
          <p:cNvGrpSpPr/>
          <p:nvPr/>
        </p:nvGrpSpPr>
        <p:grpSpPr>
          <a:xfrm>
            <a:off x="8552798" y="4494256"/>
            <a:ext cx="3307645" cy="562264"/>
            <a:chOff x="8552798" y="4494256"/>
            <a:chExt cx="3307645" cy="562264"/>
          </a:xfrm>
        </p:grpSpPr>
        <p:sp>
          <p:nvSpPr>
            <p:cNvPr id="13" name="Appoint Excellent Practitioners">
              <a:extLst>
                <a:ext uri="{FF2B5EF4-FFF2-40B4-BE49-F238E27FC236}">
                  <a16:creationId xmlns:a16="http://schemas.microsoft.com/office/drawing/2014/main" id="{FD7E30D5-B09F-4970-97A7-E7C20AE874DA}"/>
                </a:ext>
              </a:extLst>
            </p:cNvPr>
            <p:cNvSpPr/>
            <p:nvPr/>
          </p:nvSpPr>
          <p:spPr>
            <a:xfrm>
              <a:off x="8552798" y="4494256"/>
              <a:ext cx="2943841"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Appoint Excellent Practitioners</a:t>
              </a:r>
            </a:p>
          </p:txBody>
        </p:sp>
        <p:cxnSp>
          <p:nvCxnSpPr>
            <p:cNvPr id="14" name="Straight Connector 13">
              <a:extLst>
                <a:ext uri="{FF2B5EF4-FFF2-40B4-BE49-F238E27FC236}">
                  <a16:creationId xmlns:a16="http://schemas.microsoft.com/office/drawing/2014/main" id="{17899DB0-ED4C-4A1C-9FE8-158E8CFAEA27}"/>
                </a:ext>
              </a:extLst>
            </p:cNvPr>
            <p:cNvCxnSpPr>
              <a:cxnSpLocks/>
              <a:endCxn id="15" idx="7"/>
            </p:cNvCxnSpPr>
            <p:nvPr/>
          </p:nvCxnSpPr>
          <p:spPr>
            <a:xfrm>
              <a:off x="8641793" y="4873640"/>
              <a:ext cx="285289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5D4152A-AFD8-4F5D-AAD9-8697BBEA5837}"/>
                </a:ext>
              </a:extLst>
            </p:cNvPr>
            <p:cNvSpPr/>
            <p:nvPr/>
          </p:nvSpPr>
          <p:spPr>
            <a:xfrm rot="13500000">
              <a:off x="11494683" y="469076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22" name="Graphic 4">
              <a:extLst>
                <a:ext uri="{FF2B5EF4-FFF2-40B4-BE49-F238E27FC236}">
                  <a16:creationId xmlns:a16="http://schemas.microsoft.com/office/drawing/2014/main" id="{ED1C82A6-7A14-465C-82A1-C12850F1A664}"/>
                </a:ext>
              </a:extLst>
            </p:cNvPr>
            <p:cNvSpPr/>
            <p:nvPr/>
          </p:nvSpPr>
          <p:spPr>
            <a:xfrm>
              <a:off x="11585936" y="4764448"/>
              <a:ext cx="191351" cy="218385"/>
            </a:xfrm>
            <a:custGeom>
              <a:avLst/>
              <a:gdLst>
                <a:gd name="connsiteX0" fmla="*/ 506766 w 546444"/>
                <a:gd name="connsiteY0" fmla="*/ 344169 h 623645"/>
                <a:gd name="connsiteX1" fmla="*/ 466656 w 546444"/>
                <a:gd name="connsiteY1" fmla="*/ 384279 h 623645"/>
                <a:gd name="connsiteX2" fmla="*/ 484770 w 546444"/>
                <a:gd name="connsiteY2" fmla="*/ 417489 h 623645"/>
                <a:gd name="connsiteX3" fmla="*/ 329506 w 546444"/>
                <a:gd name="connsiteY3" fmla="*/ 610275 h 623645"/>
                <a:gd name="connsiteX4" fmla="*/ 181142 w 546444"/>
                <a:gd name="connsiteY4" fmla="*/ 511079 h 623645"/>
                <a:gd name="connsiteX5" fmla="*/ 168203 w 546444"/>
                <a:gd name="connsiteY5" fmla="*/ 492102 h 623645"/>
                <a:gd name="connsiteX6" fmla="*/ 169066 w 546444"/>
                <a:gd name="connsiteY6" fmla="*/ 401531 h 623645"/>
                <a:gd name="connsiteX7" fmla="*/ 170791 w 546444"/>
                <a:gd name="connsiteY7" fmla="*/ 301472 h 623645"/>
                <a:gd name="connsiteX8" fmla="*/ 301903 w 546444"/>
                <a:gd name="connsiteY8" fmla="*/ 187180 h 623645"/>
                <a:gd name="connsiteX9" fmla="*/ 324761 w 546444"/>
                <a:gd name="connsiteY9" fmla="*/ 72888 h 623645"/>
                <a:gd name="connsiteX10" fmla="*/ 268262 w 546444"/>
                <a:gd name="connsiteY10" fmla="*/ 22858 h 623645"/>
                <a:gd name="connsiteX11" fmla="*/ 261362 w 546444"/>
                <a:gd name="connsiteY11" fmla="*/ 8626 h 623645"/>
                <a:gd name="connsiteX12" fmla="*/ 240660 w 546444"/>
                <a:gd name="connsiteY12" fmla="*/ 0 h 623645"/>
                <a:gd name="connsiteX13" fmla="*/ 219958 w 546444"/>
                <a:gd name="connsiteY13" fmla="*/ 8195 h 623645"/>
                <a:gd name="connsiteX14" fmla="*/ 210901 w 546444"/>
                <a:gd name="connsiteY14" fmla="*/ 28465 h 623645"/>
                <a:gd name="connsiteX15" fmla="*/ 239366 w 546444"/>
                <a:gd name="connsiteY15" fmla="*/ 58224 h 623645"/>
                <a:gd name="connsiteX16" fmla="*/ 239366 w 546444"/>
                <a:gd name="connsiteY16" fmla="*/ 58224 h 623645"/>
                <a:gd name="connsiteX17" fmla="*/ 240229 w 546444"/>
                <a:gd name="connsiteY17" fmla="*/ 58224 h 623645"/>
                <a:gd name="connsiteX18" fmla="*/ 267400 w 546444"/>
                <a:gd name="connsiteY18" fmla="*/ 37522 h 623645"/>
                <a:gd name="connsiteX19" fmla="*/ 310960 w 546444"/>
                <a:gd name="connsiteY19" fmla="*/ 73319 h 623645"/>
                <a:gd name="connsiteX20" fmla="*/ 289827 w 546444"/>
                <a:gd name="connsiteY20" fmla="*/ 180711 h 623645"/>
                <a:gd name="connsiteX21" fmla="*/ 162596 w 546444"/>
                <a:gd name="connsiteY21" fmla="*/ 232897 h 623645"/>
                <a:gd name="connsiteX22" fmla="*/ 35366 w 546444"/>
                <a:gd name="connsiteY22" fmla="*/ 181142 h 623645"/>
                <a:gd name="connsiteX23" fmla="*/ 13801 w 546444"/>
                <a:gd name="connsiteY23" fmla="*/ 73319 h 623645"/>
                <a:gd name="connsiteX24" fmla="*/ 57362 w 546444"/>
                <a:gd name="connsiteY24" fmla="*/ 37522 h 623645"/>
                <a:gd name="connsiteX25" fmla="*/ 84102 w 546444"/>
                <a:gd name="connsiteY25" fmla="*/ 58224 h 623645"/>
                <a:gd name="connsiteX26" fmla="*/ 84102 w 546444"/>
                <a:gd name="connsiteY26" fmla="*/ 58224 h 623645"/>
                <a:gd name="connsiteX27" fmla="*/ 84964 w 546444"/>
                <a:gd name="connsiteY27" fmla="*/ 58224 h 623645"/>
                <a:gd name="connsiteX28" fmla="*/ 113861 w 546444"/>
                <a:gd name="connsiteY28" fmla="*/ 29759 h 623645"/>
                <a:gd name="connsiteX29" fmla="*/ 85395 w 546444"/>
                <a:gd name="connsiteY29" fmla="*/ 0 h 623645"/>
                <a:gd name="connsiteX30" fmla="*/ 84533 w 546444"/>
                <a:gd name="connsiteY30" fmla="*/ 0 h 623645"/>
                <a:gd name="connsiteX31" fmla="*/ 56499 w 546444"/>
                <a:gd name="connsiteY31" fmla="*/ 23290 h 623645"/>
                <a:gd name="connsiteX32" fmla="*/ 0 w 546444"/>
                <a:gd name="connsiteY32" fmla="*/ 73319 h 623645"/>
                <a:gd name="connsiteX33" fmla="*/ 22858 w 546444"/>
                <a:gd name="connsiteY33" fmla="*/ 187611 h 623645"/>
                <a:gd name="connsiteX34" fmla="*/ 156558 w 546444"/>
                <a:gd name="connsiteY34" fmla="*/ 301903 h 623645"/>
                <a:gd name="connsiteX35" fmla="*/ 154833 w 546444"/>
                <a:gd name="connsiteY35" fmla="*/ 401962 h 623645"/>
                <a:gd name="connsiteX36" fmla="*/ 154833 w 546444"/>
                <a:gd name="connsiteY36" fmla="*/ 476144 h 623645"/>
                <a:gd name="connsiteX37" fmla="*/ 105235 w 546444"/>
                <a:gd name="connsiteY37" fmla="*/ 446816 h 623645"/>
                <a:gd name="connsiteX38" fmla="*/ 57362 w 546444"/>
                <a:gd name="connsiteY38" fmla="*/ 467950 h 623645"/>
                <a:gd name="connsiteX39" fmla="*/ 45717 w 546444"/>
                <a:gd name="connsiteY39" fmla="*/ 543857 h 623645"/>
                <a:gd name="connsiteX40" fmla="*/ 95746 w 546444"/>
                <a:gd name="connsiteY40" fmla="*/ 579223 h 623645"/>
                <a:gd name="connsiteX41" fmla="*/ 163028 w 546444"/>
                <a:gd name="connsiteY41" fmla="*/ 531349 h 623645"/>
                <a:gd name="connsiteX42" fmla="*/ 165615 w 546444"/>
                <a:gd name="connsiteY42" fmla="*/ 513235 h 623645"/>
                <a:gd name="connsiteX43" fmla="*/ 169066 w 546444"/>
                <a:gd name="connsiteY43" fmla="*/ 518411 h 623645"/>
                <a:gd name="connsiteX44" fmla="*/ 328643 w 546444"/>
                <a:gd name="connsiteY44" fmla="*/ 623645 h 623645"/>
                <a:gd name="connsiteX45" fmla="*/ 496846 w 546444"/>
                <a:gd name="connsiteY45" fmla="*/ 422664 h 623645"/>
                <a:gd name="connsiteX46" fmla="*/ 506334 w 546444"/>
                <a:gd name="connsiteY46" fmla="*/ 423958 h 623645"/>
                <a:gd name="connsiteX47" fmla="*/ 546444 w 546444"/>
                <a:gd name="connsiteY47" fmla="*/ 383848 h 623645"/>
                <a:gd name="connsiteX48" fmla="*/ 506334 w 546444"/>
                <a:gd name="connsiteY48" fmla="*/ 343738 h 623645"/>
                <a:gd name="connsiteX49" fmla="*/ 239797 w 546444"/>
                <a:gd name="connsiteY49" fmla="*/ 44423 h 623645"/>
                <a:gd name="connsiteX50" fmla="*/ 224702 w 546444"/>
                <a:gd name="connsiteY50" fmla="*/ 28896 h 623645"/>
                <a:gd name="connsiteX51" fmla="*/ 229446 w 546444"/>
                <a:gd name="connsiteY51" fmla="*/ 18114 h 623645"/>
                <a:gd name="connsiteX52" fmla="*/ 240229 w 546444"/>
                <a:gd name="connsiteY52" fmla="*/ 13801 h 623645"/>
                <a:gd name="connsiteX53" fmla="*/ 251011 w 546444"/>
                <a:gd name="connsiteY53" fmla="*/ 18545 h 623645"/>
                <a:gd name="connsiteX54" fmla="*/ 255324 w 546444"/>
                <a:gd name="connsiteY54" fmla="*/ 29328 h 623645"/>
                <a:gd name="connsiteX55" fmla="*/ 239797 w 546444"/>
                <a:gd name="connsiteY55" fmla="*/ 44423 h 623645"/>
                <a:gd name="connsiteX56" fmla="*/ 74182 w 546444"/>
                <a:gd name="connsiteY56" fmla="*/ 18114 h 623645"/>
                <a:gd name="connsiteX57" fmla="*/ 84964 w 546444"/>
                <a:gd name="connsiteY57" fmla="*/ 13801 h 623645"/>
                <a:gd name="connsiteX58" fmla="*/ 100059 w 546444"/>
                <a:gd name="connsiteY58" fmla="*/ 29328 h 623645"/>
                <a:gd name="connsiteX59" fmla="*/ 84102 w 546444"/>
                <a:gd name="connsiteY59" fmla="*/ 44423 h 623645"/>
                <a:gd name="connsiteX60" fmla="*/ 69006 w 546444"/>
                <a:gd name="connsiteY60" fmla="*/ 28896 h 623645"/>
                <a:gd name="connsiteX61" fmla="*/ 73751 w 546444"/>
                <a:gd name="connsiteY61" fmla="*/ 18114 h 623645"/>
                <a:gd name="connsiteX62" fmla="*/ 149658 w 546444"/>
                <a:gd name="connsiteY62" fmla="*/ 530055 h 623645"/>
                <a:gd name="connsiteX63" fmla="*/ 95315 w 546444"/>
                <a:gd name="connsiteY63" fmla="*/ 566284 h 623645"/>
                <a:gd name="connsiteX64" fmla="*/ 58655 w 546444"/>
                <a:gd name="connsiteY64" fmla="*/ 539113 h 623645"/>
                <a:gd name="connsiteX65" fmla="*/ 67281 w 546444"/>
                <a:gd name="connsiteY65" fmla="*/ 478301 h 623645"/>
                <a:gd name="connsiteX66" fmla="*/ 101784 w 546444"/>
                <a:gd name="connsiteY66" fmla="*/ 461049 h 623645"/>
                <a:gd name="connsiteX67" fmla="*/ 104372 w 546444"/>
                <a:gd name="connsiteY67" fmla="*/ 461049 h 623645"/>
                <a:gd name="connsiteX68" fmla="*/ 153539 w 546444"/>
                <a:gd name="connsiteY68" fmla="*/ 496846 h 623645"/>
                <a:gd name="connsiteX69" fmla="*/ 149658 w 546444"/>
                <a:gd name="connsiteY69" fmla="*/ 530055 h 623645"/>
                <a:gd name="connsiteX70" fmla="*/ 66850 w 546444"/>
                <a:gd name="connsiteY70" fmla="*/ 230740 h 623645"/>
                <a:gd name="connsiteX71" fmla="*/ 162165 w 546444"/>
                <a:gd name="connsiteY71" fmla="*/ 246698 h 623645"/>
                <a:gd name="connsiteX72" fmla="*/ 263518 w 546444"/>
                <a:gd name="connsiteY72" fmla="*/ 222977 h 623645"/>
                <a:gd name="connsiteX73" fmla="*/ 162165 w 546444"/>
                <a:gd name="connsiteY73" fmla="*/ 288533 h 623645"/>
                <a:gd name="connsiteX74" fmla="*/ 66850 w 546444"/>
                <a:gd name="connsiteY74" fmla="*/ 230740 h 623645"/>
                <a:gd name="connsiteX75" fmla="*/ 506334 w 546444"/>
                <a:gd name="connsiteY75" fmla="*/ 411019 h 623645"/>
                <a:gd name="connsiteX76" fmla="*/ 501590 w 546444"/>
                <a:gd name="connsiteY76" fmla="*/ 410157 h 623645"/>
                <a:gd name="connsiteX77" fmla="*/ 501590 w 546444"/>
                <a:gd name="connsiteY77" fmla="*/ 408863 h 623645"/>
                <a:gd name="connsiteX78" fmla="*/ 490377 w 546444"/>
                <a:gd name="connsiteY78" fmla="*/ 405413 h 623645"/>
                <a:gd name="connsiteX79" fmla="*/ 479594 w 546444"/>
                <a:gd name="connsiteY79" fmla="*/ 384711 h 623645"/>
                <a:gd name="connsiteX80" fmla="*/ 505903 w 546444"/>
                <a:gd name="connsiteY80" fmla="*/ 358402 h 623645"/>
                <a:gd name="connsiteX81" fmla="*/ 532212 w 546444"/>
                <a:gd name="connsiteY81" fmla="*/ 384711 h 623645"/>
                <a:gd name="connsiteX82" fmla="*/ 505903 w 546444"/>
                <a:gd name="connsiteY82" fmla="*/ 411019 h 6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46444" h="623645">
                  <a:moveTo>
                    <a:pt x="506766" y="344169"/>
                  </a:moveTo>
                  <a:cubicBezTo>
                    <a:pt x="484770" y="344169"/>
                    <a:pt x="466656" y="362284"/>
                    <a:pt x="466656" y="384279"/>
                  </a:cubicBezTo>
                  <a:cubicBezTo>
                    <a:pt x="466656" y="398081"/>
                    <a:pt x="473988" y="410588"/>
                    <a:pt x="484770" y="417489"/>
                  </a:cubicBezTo>
                  <a:cubicBezTo>
                    <a:pt x="468381" y="462774"/>
                    <a:pt x="409294" y="610275"/>
                    <a:pt x="329506" y="610275"/>
                  </a:cubicBezTo>
                  <a:cubicBezTo>
                    <a:pt x="249717" y="610275"/>
                    <a:pt x="210901" y="555502"/>
                    <a:pt x="181142" y="511079"/>
                  </a:cubicBezTo>
                  <a:cubicBezTo>
                    <a:pt x="176829" y="504178"/>
                    <a:pt x="172516" y="497709"/>
                    <a:pt x="168203" y="492102"/>
                  </a:cubicBezTo>
                  <a:cubicBezTo>
                    <a:pt x="170360" y="461912"/>
                    <a:pt x="169497" y="431290"/>
                    <a:pt x="169066" y="401531"/>
                  </a:cubicBezTo>
                  <a:cubicBezTo>
                    <a:pt x="168203" y="368753"/>
                    <a:pt x="167772" y="334681"/>
                    <a:pt x="170791" y="301472"/>
                  </a:cubicBezTo>
                  <a:cubicBezTo>
                    <a:pt x="244110" y="295002"/>
                    <a:pt x="292846" y="205725"/>
                    <a:pt x="301903" y="187180"/>
                  </a:cubicBezTo>
                  <a:cubicBezTo>
                    <a:pt x="313117" y="165184"/>
                    <a:pt x="324761" y="119899"/>
                    <a:pt x="324761" y="72888"/>
                  </a:cubicBezTo>
                  <a:cubicBezTo>
                    <a:pt x="324761" y="40110"/>
                    <a:pt x="282064" y="26309"/>
                    <a:pt x="268262" y="22858"/>
                  </a:cubicBezTo>
                  <a:cubicBezTo>
                    <a:pt x="267400" y="17683"/>
                    <a:pt x="265243" y="12507"/>
                    <a:pt x="261362" y="8626"/>
                  </a:cubicBezTo>
                  <a:cubicBezTo>
                    <a:pt x="255755" y="3450"/>
                    <a:pt x="248423" y="0"/>
                    <a:pt x="240660" y="0"/>
                  </a:cubicBezTo>
                  <a:cubicBezTo>
                    <a:pt x="232897" y="0"/>
                    <a:pt x="225565" y="2588"/>
                    <a:pt x="219958" y="8195"/>
                  </a:cubicBezTo>
                  <a:cubicBezTo>
                    <a:pt x="214351" y="13370"/>
                    <a:pt x="211332" y="20702"/>
                    <a:pt x="210901" y="28465"/>
                  </a:cubicBezTo>
                  <a:cubicBezTo>
                    <a:pt x="210901" y="44423"/>
                    <a:pt x="223408" y="57793"/>
                    <a:pt x="239366" y="58224"/>
                  </a:cubicBezTo>
                  <a:lnTo>
                    <a:pt x="239366" y="58224"/>
                  </a:lnTo>
                  <a:cubicBezTo>
                    <a:pt x="239366" y="58224"/>
                    <a:pt x="239797" y="58224"/>
                    <a:pt x="240229" y="58224"/>
                  </a:cubicBezTo>
                  <a:cubicBezTo>
                    <a:pt x="253167" y="58224"/>
                    <a:pt x="263949" y="49598"/>
                    <a:pt x="267400" y="37522"/>
                  </a:cubicBezTo>
                  <a:cubicBezTo>
                    <a:pt x="280770" y="41404"/>
                    <a:pt x="310960" y="52186"/>
                    <a:pt x="310960" y="73319"/>
                  </a:cubicBezTo>
                  <a:cubicBezTo>
                    <a:pt x="310960" y="115586"/>
                    <a:pt x="300178" y="159146"/>
                    <a:pt x="289827" y="180711"/>
                  </a:cubicBezTo>
                  <a:cubicBezTo>
                    <a:pt x="267400" y="214351"/>
                    <a:pt x="222114" y="232897"/>
                    <a:pt x="162596" y="232897"/>
                  </a:cubicBezTo>
                  <a:cubicBezTo>
                    <a:pt x="89708" y="232897"/>
                    <a:pt x="53911" y="218233"/>
                    <a:pt x="35366" y="181142"/>
                  </a:cubicBezTo>
                  <a:cubicBezTo>
                    <a:pt x="24584" y="159577"/>
                    <a:pt x="13801" y="116017"/>
                    <a:pt x="13801" y="73319"/>
                  </a:cubicBezTo>
                  <a:cubicBezTo>
                    <a:pt x="13801" y="52186"/>
                    <a:pt x="43992" y="41404"/>
                    <a:pt x="57362" y="37522"/>
                  </a:cubicBezTo>
                  <a:cubicBezTo>
                    <a:pt x="60812" y="49167"/>
                    <a:pt x="71163" y="57793"/>
                    <a:pt x="84102" y="58224"/>
                  </a:cubicBezTo>
                  <a:lnTo>
                    <a:pt x="84102" y="58224"/>
                  </a:lnTo>
                  <a:cubicBezTo>
                    <a:pt x="84102" y="58224"/>
                    <a:pt x="84533" y="58224"/>
                    <a:pt x="84964" y="58224"/>
                  </a:cubicBezTo>
                  <a:cubicBezTo>
                    <a:pt x="100491" y="58224"/>
                    <a:pt x="113429" y="45717"/>
                    <a:pt x="113861" y="29759"/>
                  </a:cubicBezTo>
                  <a:cubicBezTo>
                    <a:pt x="113861" y="13801"/>
                    <a:pt x="101353" y="0"/>
                    <a:pt x="85395" y="0"/>
                  </a:cubicBezTo>
                  <a:cubicBezTo>
                    <a:pt x="85395" y="0"/>
                    <a:pt x="84964" y="0"/>
                    <a:pt x="84533" y="0"/>
                  </a:cubicBezTo>
                  <a:cubicBezTo>
                    <a:pt x="70732" y="0"/>
                    <a:pt x="59518" y="9920"/>
                    <a:pt x="56499" y="23290"/>
                  </a:cubicBezTo>
                  <a:cubicBezTo>
                    <a:pt x="42698" y="26740"/>
                    <a:pt x="0" y="40541"/>
                    <a:pt x="0" y="73319"/>
                  </a:cubicBezTo>
                  <a:cubicBezTo>
                    <a:pt x="0" y="120330"/>
                    <a:pt x="12076" y="165184"/>
                    <a:pt x="22858" y="187611"/>
                  </a:cubicBezTo>
                  <a:cubicBezTo>
                    <a:pt x="32347" y="206157"/>
                    <a:pt x="81945" y="297590"/>
                    <a:pt x="156558" y="301903"/>
                  </a:cubicBezTo>
                  <a:cubicBezTo>
                    <a:pt x="153539" y="335544"/>
                    <a:pt x="153971" y="369184"/>
                    <a:pt x="154833" y="401962"/>
                  </a:cubicBezTo>
                  <a:cubicBezTo>
                    <a:pt x="155264" y="426546"/>
                    <a:pt x="156127" y="451561"/>
                    <a:pt x="154833" y="476144"/>
                  </a:cubicBezTo>
                  <a:cubicBezTo>
                    <a:pt x="138444" y="458030"/>
                    <a:pt x="121624" y="448110"/>
                    <a:pt x="105235" y="446816"/>
                  </a:cubicBezTo>
                  <a:cubicBezTo>
                    <a:pt x="88846" y="445523"/>
                    <a:pt x="72457" y="452855"/>
                    <a:pt x="57362" y="467950"/>
                  </a:cubicBezTo>
                  <a:cubicBezTo>
                    <a:pt x="35797" y="489514"/>
                    <a:pt x="36228" y="521430"/>
                    <a:pt x="45717" y="543857"/>
                  </a:cubicBezTo>
                  <a:cubicBezTo>
                    <a:pt x="55636" y="566284"/>
                    <a:pt x="74613" y="580085"/>
                    <a:pt x="95746" y="579223"/>
                  </a:cubicBezTo>
                  <a:cubicBezTo>
                    <a:pt x="150952" y="577497"/>
                    <a:pt x="161302" y="542132"/>
                    <a:pt x="163028" y="531349"/>
                  </a:cubicBezTo>
                  <a:cubicBezTo>
                    <a:pt x="163890" y="525311"/>
                    <a:pt x="164753" y="519273"/>
                    <a:pt x="165615" y="513235"/>
                  </a:cubicBezTo>
                  <a:cubicBezTo>
                    <a:pt x="166909" y="514960"/>
                    <a:pt x="167772" y="516685"/>
                    <a:pt x="169066" y="518411"/>
                  </a:cubicBezTo>
                  <a:cubicBezTo>
                    <a:pt x="198393" y="562833"/>
                    <a:pt x="238935" y="623645"/>
                    <a:pt x="328643" y="623645"/>
                  </a:cubicBezTo>
                  <a:cubicBezTo>
                    <a:pt x="418351" y="623645"/>
                    <a:pt x="479594" y="470969"/>
                    <a:pt x="496846" y="422664"/>
                  </a:cubicBezTo>
                  <a:cubicBezTo>
                    <a:pt x="499865" y="423527"/>
                    <a:pt x="503315" y="423958"/>
                    <a:pt x="506334" y="423958"/>
                  </a:cubicBezTo>
                  <a:cubicBezTo>
                    <a:pt x="528330" y="423958"/>
                    <a:pt x="546444" y="405844"/>
                    <a:pt x="546444" y="383848"/>
                  </a:cubicBezTo>
                  <a:cubicBezTo>
                    <a:pt x="546444" y="361852"/>
                    <a:pt x="528330" y="343738"/>
                    <a:pt x="506334" y="343738"/>
                  </a:cubicBezTo>
                  <a:close/>
                  <a:moveTo>
                    <a:pt x="239797" y="44423"/>
                  </a:moveTo>
                  <a:cubicBezTo>
                    <a:pt x="231171" y="44423"/>
                    <a:pt x="224702" y="37091"/>
                    <a:pt x="224702" y="28896"/>
                  </a:cubicBezTo>
                  <a:cubicBezTo>
                    <a:pt x="224702" y="24584"/>
                    <a:pt x="226427" y="21133"/>
                    <a:pt x="229446" y="18114"/>
                  </a:cubicBezTo>
                  <a:cubicBezTo>
                    <a:pt x="232465" y="15095"/>
                    <a:pt x="236347" y="13801"/>
                    <a:pt x="240229" y="13801"/>
                  </a:cubicBezTo>
                  <a:cubicBezTo>
                    <a:pt x="244541" y="13801"/>
                    <a:pt x="247992" y="15526"/>
                    <a:pt x="251011" y="18545"/>
                  </a:cubicBezTo>
                  <a:cubicBezTo>
                    <a:pt x="254030" y="21565"/>
                    <a:pt x="255324" y="25446"/>
                    <a:pt x="255324" y="29328"/>
                  </a:cubicBezTo>
                  <a:cubicBezTo>
                    <a:pt x="255324" y="37954"/>
                    <a:pt x="247992" y="44854"/>
                    <a:pt x="239797" y="44423"/>
                  </a:cubicBezTo>
                  <a:close/>
                  <a:moveTo>
                    <a:pt x="74182" y="18114"/>
                  </a:moveTo>
                  <a:cubicBezTo>
                    <a:pt x="77201" y="15095"/>
                    <a:pt x="81083" y="13801"/>
                    <a:pt x="84964" y="13801"/>
                  </a:cubicBezTo>
                  <a:cubicBezTo>
                    <a:pt x="93590" y="13801"/>
                    <a:pt x="100059" y="21133"/>
                    <a:pt x="100059" y="29328"/>
                  </a:cubicBezTo>
                  <a:cubicBezTo>
                    <a:pt x="100059" y="37954"/>
                    <a:pt x="92727" y="44854"/>
                    <a:pt x="84102" y="44423"/>
                  </a:cubicBezTo>
                  <a:cubicBezTo>
                    <a:pt x="75476" y="44423"/>
                    <a:pt x="69006" y="37091"/>
                    <a:pt x="69006" y="28896"/>
                  </a:cubicBezTo>
                  <a:cubicBezTo>
                    <a:pt x="69006" y="24584"/>
                    <a:pt x="70732" y="21133"/>
                    <a:pt x="73751" y="18114"/>
                  </a:cubicBezTo>
                  <a:close/>
                  <a:moveTo>
                    <a:pt x="149658" y="530055"/>
                  </a:moveTo>
                  <a:cubicBezTo>
                    <a:pt x="148364" y="538250"/>
                    <a:pt x="140169" y="564990"/>
                    <a:pt x="95315" y="566284"/>
                  </a:cubicBezTo>
                  <a:cubicBezTo>
                    <a:pt x="80220" y="567146"/>
                    <a:pt x="65987" y="556795"/>
                    <a:pt x="58655" y="539113"/>
                  </a:cubicBezTo>
                  <a:cubicBezTo>
                    <a:pt x="50892" y="520998"/>
                    <a:pt x="50461" y="495121"/>
                    <a:pt x="67281" y="478301"/>
                  </a:cubicBezTo>
                  <a:cubicBezTo>
                    <a:pt x="78926" y="466656"/>
                    <a:pt x="90571" y="461049"/>
                    <a:pt x="101784" y="461049"/>
                  </a:cubicBezTo>
                  <a:cubicBezTo>
                    <a:pt x="102647" y="461049"/>
                    <a:pt x="103510" y="461049"/>
                    <a:pt x="104372" y="461049"/>
                  </a:cubicBezTo>
                  <a:cubicBezTo>
                    <a:pt x="119899" y="462343"/>
                    <a:pt x="136719" y="474419"/>
                    <a:pt x="153539" y="496846"/>
                  </a:cubicBezTo>
                  <a:cubicBezTo>
                    <a:pt x="152677" y="508060"/>
                    <a:pt x="151383" y="519273"/>
                    <a:pt x="149658" y="530055"/>
                  </a:cubicBezTo>
                  <a:close/>
                  <a:moveTo>
                    <a:pt x="66850" y="230740"/>
                  </a:moveTo>
                  <a:cubicBezTo>
                    <a:pt x="94021" y="244110"/>
                    <a:pt x="128093" y="246698"/>
                    <a:pt x="162165" y="246698"/>
                  </a:cubicBezTo>
                  <a:cubicBezTo>
                    <a:pt x="202706" y="246698"/>
                    <a:pt x="237210" y="238503"/>
                    <a:pt x="263518" y="222977"/>
                  </a:cubicBezTo>
                  <a:cubicBezTo>
                    <a:pt x="237210" y="258343"/>
                    <a:pt x="201412" y="288533"/>
                    <a:pt x="162165" y="288533"/>
                  </a:cubicBezTo>
                  <a:cubicBezTo>
                    <a:pt x="125937" y="288533"/>
                    <a:pt x="92296" y="262656"/>
                    <a:pt x="66850" y="230740"/>
                  </a:cubicBezTo>
                  <a:close/>
                  <a:moveTo>
                    <a:pt x="506334" y="411019"/>
                  </a:moveTo>
                  <a:cubicBezTo>
                    <a:pt x="506334" y="411019"/>
                    <a:pt x="502884" y="410157"/>
                    <a:pt x="501590" y="410157"/>
                  </a:cubicBezTo>
                  <a:cubicBezTo>
                    <a:pt x="501590" y="410157"/>
                    <a:pt x="501590" y="409294"/>
                    <a:pt x="501590" y="408863"/>
                  </a:cubicBezTo>
                  <a:lnTo>
                    <a:pt x="490377" y="405413"/>
                  </a:lnTo>
                  <a:cubicBezTo>
                    <a:pt x="483907" y="400668"/>
                    <a:pt x="479594" y="393336"/>
                    <a:pt x="479594" y="384711"/>
                  </a:cubicBezTo>
                  <a:cubicBezTo>
                    <a:pt x="479594" y="370047"/>
                    <a:pt x="491671" y="358402"/>
                    <a:pt x="505903" y="358402"/>
                  </a:cubicBezTo>
                  <a:cubicBezTo>
                    <a:pt x="520136" y="358402"/>
                    <a:pt x="532212" y="370478"/>
                    <a:pt x="532212" y="384711"/>
                  </a:cubicBezTo>
                  <a:cubicBezTo>
                    <a:pt x="532212" y="398943"/>
                    <a:pt x="520136" y="411019"/>
                    <a:pt x="505903" y="411019"/>
                  </a:cubicBezTo>
                  <a:close/>
                </a:path>
              </a:pathLst>
            </a:custGeom>
            <a:solidFill>
              <a:schemeClr val="bg2">
                <a:lumMod val="75000"/>
              </a:schemeClr>
            </a:solidFill>
            <a:ln w="1270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spTree>
    <p:extLst>
      <p:ext uri="{BB962C8B-B14F-4D97-AF65-F5344CB8AC3E}">
        <p14:creationId xmlns:p14="http://schemas.microsoft.com/office/powerpoint/2010/main" val="20510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 presetClass="entr" presetSubtype="1" decel="100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E7B0467-896A-FAC4-182C-D454E8589FDB}"/>
              </a:ext>
            </a:extLst>
          </p:cNvPr>
          <p:cNvGraphicFramePr>
            <a:graphicFrameLocks noChangeAspect="1"/>
          </p:cNvGraphicFramePr>
          <p:nvPr>
            <p:custDataLst>
              <p:tags r:id="rId1"/>
            </p:custDataLst>
            <p:extLst>
              <p:ext uri="{D42A27DB-BD31-4B8C-83A1-F6EECF244321}">
                <p14:modId xmlns:p14="http://schemas.microsoft.com/office/powerpoint/2010/main" val="341433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EE7B0467-896A-FAC4-182C-D454E8589F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8CB045BA-AF69-4D6B-BB74-DC16E2F12CBF}"/>
              </a:ext>
            </a:extLst>
          </p:cNvPr>
          <p:cNvSpPr/>
          <p:nvPr/>
        </p:nvSpPr>
        <p:spPr>
          <a:xfrm>
            <a:off x="0" y="-16958"/>
            <a:ext cx="3446586" cy="6546439"/>
          </a:xfrm>
          <a:prstGeom prst="rect">
            <a:avLst/>
          </a:prstGeom>
          <a:solidFill>
            <a:schemeClr val="accent1"/>
          </a:solidFill>
          <a:ln w="12700">
            <a:noFill/>
            <a:miter lim="400000"/>
          </a:ln>
          <a:effectLst>
            <a:innerShdw blurRad="63500" dist="50800">
              <a:prstClr val="black">
                <a:alpha val="50000"/>
              </a:prstClr>
            </a:innerShdw>
          </a:effectLst>
        </p:spPr>
        <p:txBody>
          <a:bodyPr lIns="45719" rIns="45719" anchor="ctr"/>
          <a:lstStyle/>
          <a:p>
            <a:pPr algn="ctr">
              <a:defRPr>
                <a:solidFill>
                  <a:srgbClr val="FFFFFF"/>
                </a:solidFill>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29" name="TextBox 28">
            <a:extLst>
              <a:ext uri="{FF2B5EF4-FFF2-40B4-BE49-F238E27FC236}">
                <a16:creationId xmlns:a16="http://schemas.microsoft.com/office/drawing/2014/main" id="{B8713153-4981-48E7-A0B7-36CD263C505B}"/>
              </a:ext>
            </a:extLst>
          </p:cNvPr>
          <p:cNvSpPr txBox="1"/>
          <p:nvPr/>
        </p:nvSpPr>
        <p:spPr>
          <a:xfrm>
            <a:off x="818384" y="2024291"/>
            <a:ext cx="2628202" cy="1902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lvl1pPr>
              <a:lnSpc>
                <a:spcPct val="107000"/>
              </a:lnSpc>
              <a:defRPr sz="3200">
                <a:solidFill>
                  <a:schemeClr val="accent1"/>
                </a:solidFill>
              </a:defRPr>
            </a:lvl1pPr>
          </a:lstStyle>
          <a:p>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The Greeley/</a:t>
            </a:r>
            <a:r>
              <a:rPr lang="en-US" sz="2800" dirty="0" err="1">
                <a:solidFill>
                  <a:schemeClr val="bg1"/>
                </a:solidFill>
                <a:latin typeface="Segoe UI" panose="020B0502040204020203" pitchFamily="34" charset="0"/>
                <a:cs typeface="Segoe UI" panose="020B0502040204020203" pitchFamily="34" charset="0"/>
                <a:sym typeface="Segoe UI" panose="020B0502040204020203" pitchFamily="34" charset="0"/>
              </a:rPr>
              <a:t>Chartis</a:t>
            </a:r>
            <a:r>
              <a:rPr lang="en-US" sz="2800" dirty="0">
                <a:solidFill>
                  <a:schemeClr val="bg1"/>
                </a:solidFill>
                <a:latin typeface="Segoe UI" panose="020B0502040204020203" pitchFamily="34" charset="0"/>
                <a:cs typeface="Segoe UI" panose="020B0502040204020203" pitchFamily="34" charset="0"/>
                <a:sym typeface="Segoe UI" panose="020B0502040204020203" pitchFamily="34" charset="0"/>
              </a:rPr>
              <a:t> Performance Pyramid</a:t>
            </a:r>
            <a:endParaRPr lang="en-US" sz="200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pic>
        <p:nvPicPr>
          <p:cNvPr id="30" name="Picture 29">
            <a:extLst>
              <a:ext uri="{FF2B5EF4-FFF2-40B4-BE49-F238E27FC236}">
                <a16:creationId xmlns:a16="http://schemas.microsoft.com/office/drawing/2014/main" id="{DC3A40B4-D981-47F0-8F67-105B6A1450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425"/>
          <a:stretch/>
        </p:blipFill>
        <p:spPr>
          <a:xfrm>
            <a:off x="0" y="2024291"/>
            <a:ext cx="687886" cy="794408"/>
          </a:xfrm>
          <a:prstGeom prst="rect">
            <a:avLst/>
          </a:prstGeom>
        </p:spPr>
      </p:pic>
      <p:grpSp>
        <p:nvGrpSpPr>
          <p:cNvPr id="37" name="Group 36">
            <a:extLst>
              <a:ext uri="{FF2B5EF4-FFF2-40B4-BE49-F238E27FC236}">
                <a16:creationId xmlns:a16="http://schemas.microsoft.com/office/drawing/2014/main" id="{001DD3E9-446E-4207-B25D-6939428DDBC5}"/>
              </a:ext>
            </a:extLst>
          </p:cNvPr>
          <p:cNvGrpSpPr/>
          <p:nvPr/>
        </p:nvGrpSpPr>
        <p:grpSpPr>
          <a:xfrm>
            <a:off x="3577084" y="3858794"/>
            <a:ext cx="8283359" cy="1998458"/>
            <a:chOff x="3577084" y="3973094"/>
            <a:chExt cx="8283359" cy="1998458"/>
          </a:xfrm>
        </p:grpSpPr>
        <p:pic>
          <p:nvPicPr>
            <p:cNvPr id="38" name="Picture 37" descr="Shape&#10;&#10;Description automatically generated">
              <a:extLst>
                <a:ext uri="{FF2B5EF4-FFF2-40B4-BE49-F238E27FC236}">
                  <a16:creationId xmlns:a16="http://schemas.microsoft.com/office/drawing/2014/main" id="{8AC4A1C1-41E9-4C93-BA64-DC48217713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7084" y="3973094"/>
              <a:ext cx="4975412" cy="1998458"/>
            </a:xfrm>
            <a:prstGeom prst="rect">
              <a:avLst/>
            </a:prstGeom>
          </p:spPr>
        </p:pic>
        <p:sp>
          <p:nvSpPr>
            <p:cNvPr id="39" name="Appoint Excellent Practitioners">
              <a:extLst>
                <a:ext uri="{FF2B5EF4-FFF2-40B4-BE49-F238E27FC236}">
                  <a16:creationId xmlns:a16="http://schemas.microsoft.com/office/drawing/2014/main" id="{3581A485-FAB3-474F-B66C-3B88A791625B}"/>
                </a:ext>
              </a:extLst>
            </p:cNvPr>
            <p:cNvSpPr/>
            <p:nvPr/>
          </p:nvSpPr>
          <p:spPr>
            <a:xfrm>
              <a:off x="8552798" y="4608556"/>
              <a:ext cx="2943841" cy="36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Appoint Excellent Practitioners</a:t>
              </a:r>
            </a:p>
          </p:txBody>
        </p:sp>
        <p:cxnSp>
          <p:nvCxnSpPr>
            <p:cNvPr id="40" name="Straight Connector 39">
              <a:extLst>
                <a:ext uri="{FF2B5EF4-FFF2-40B4-BE49-F238E27FC236}">
                  <a16:creationId xmlns:a16="http://schemas.microsoft.com/office/drawing/2014/main" id="{89846327-7DFD-41E8-907F-D11F13B9DC61}"/>
                </a:ext>
              </a:extLst>
            </p:cNvPr>
            <p:cNvCxnSpPr>
              <a:cxnSpLocks/>
              <a:endCxn id="41" idx="7"/>
            </p:cNvCxnSpPr>
            <p:nvPr/>
          </p:nvCxnSpPr>
          <p:spPr>
            <a:xfrm>
              <a:off x="8641793" y="4987940"/>
              <a:ext cx="2852890"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CD1CB08D-EBE9-4C6E-AFF8-7D100F9176DC}"/>
                </a:ext>
              </a:extLst>
            </p:cNvPr>
            <p:cNvSpPr/>
            <p:nvPr/>
          </p:nvSpPr>
          <p:spPr>
            <a:xfrm rot="13500000">
              <a:off x="11494683" y="4805060"/>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42" name="Graphic 4">
              <a:extLst>
                <a:ext uri="{FF2B5EF4-FFF2-40B4-BE49-F238E27FC236}">
                  <a16:creationId xmlns:a16="http://schemas.microsoft.com/office/drawing/2014/main" id="{56E92D5F-5C1D-4C0B-BCF8-5FF070A22C09}"/>
                </a:ext>
              </a:extLst>
            </p:cNvPr>
            <p:cNvSpPr/>
            <p:nvPr/>
          </p:nvSpPr>
          <p:spPr>
            <a:xfrm>
              <a:off x="11585936" y="4878748"/>
              <a:ext cx="191351" cy="218385"/>
            </a:xfrm>
            <a:custGeom>
              <a:avLst/>
              <a:gdLst>
                <a:gd name="connsiteX0" fmla="*/ 506766 w 546444"/>
                <a:gd name="connsiteY0" fmla="*/ 344169 h 623645"/>
                <a:gd name="connsiteX1" fmla="*/ 466656 w 546444"/>
                <a:gd name="connsiteY1" fmla="*/ 384279 h 623645"/>
                <a:gd name="connsiteX2" fmla="*/ 484770 w 546444"/>
                <a:gd name="connsiteY2" fmla="*/ 417489 h 623645"/>
                <a:gd name="connsiteX3" fmla="*/ 329506 w 546444"/>
                <a:gd name="connsiteY3" fmla="*/ 610275 h 623645"/>
                <a:gd name="connsiteX4" fmla="*/ 181142 w 546444"/>
                <a:gd name="connsiteY4" fmla="*/ 511079 h 623645"/>
                <a:gd name="connsiteX5" fmla="*/ 168203 w 546444"/>
                <a:gd name="connsiteY5" fmla="*/ 492102 h 623645"/>
                <a:gd name="connsiteX6" fmla="*/ 169066 w 546444"/>
                <a:gd name="connsiteY6" fmla="*/ 401531 h 623645"/>
                <a:gd name="connsiteX7" fmla="*/ 170791 w 546444"/>
                <a:gd name="connsiteY7" fmla="*/ 301472 h 623645"/>
                <a:gd name="connsiteX8" fmla="*/ 301903 w 546444"/>
                <a:gd name="connsiteY8" fmla="*/ 187180 h 623645"/>
                <a:gd name="connsiteX9" fmla="*/ 324761 w 546444"/>
                <a:gd name="connsiteY9" fmla="*/ 72888 h 623645"/>
                <a:gd name="connsiteX10" fmla="*/ 268262 w 546444"/>
                <a:gd name="connsiteY10" fmla="*/ 22858 h 623645"/>
                <a:gd name="connsiteX11" fmla="*/ 261362 w 546444"/>
                <a:gd name="connsiteY11" fmla="*/ 8626 h 623645"/>
                <a:gd name="connsiteX12" fmla="*/ 240660 w 546444"/>
                <a:gd name="connsiteY12" fmla="*/ 0 h 623645"/>
                <a:gd name="connsiteX13" fmla="*/ 219958 w 546444"/>
                <a:gd name="connsiteY13" fmla="*/ 8195 h 623645"/>
                <a:gd name="connsiteX14" fmla="*/ 210901 w 546444"/>
                <a:gd name="connsiteY14" fmla="*/ 28465 h 623645"/>
                <a:gd name="connsiteX15" fmla="*/ 239366 w 546444"/>
                <a:gd name="connsiteY15" fmla="*/ 58224 h 623645"/>
                <a:gd name="connsiteX16" fmla="*/ 239366 w 546444"/>
                <a:gd name="connsiteY16" fmla="*/ 58224 h 623645"/>
                <a:gd name="connsiteX17" fmla="*/ 240229 w 546444"/>
                <a:gd name="connsiteY17" fmla="*/ 58224 h 623645"/>
                <a:gd name="connsiteX18" fmla="*/ 267400 w 546444"/>
                <a:gd name="connsiteY18" fmla="*/ 37522 h 623645"/>
                <a:gd name="connsiteX19" fmla="*/ 310960 w 546444"/>
                <a:gd name="connsiteY19" fmla="*/ 73319 h 623645"/>
                <a:gd name="connsiteX20" fmla="*/ 289827 w 546444"/>
                <a:gd name="connsiteY20" fmla="*/ 180711 h 623645"/>
                <a:gd name="connsiteX21" fmla="*/ 162596 w 546444"/>
                <a:gd name="connsiteY21" fmla="*/ 232897 h 623645"/>
                <a:gd name="connsiteX22" fmla="*/ 35366 w 546444"/>
                <a:gd name="connsiteY22" fmla="*/ 181142 h 623645"/>
                <a:gd name="connsiteX23" fmla="*/ 13801 w 546444"/>
                <a:gd name="connsiteY23" fmla="*/ 73319 h 623645"/>
                <a:gd name="connsiteX24" fmla="*/ 57362 w 546444"/>
                <a:gd name="connsiteY24" fmla="*/ 37522 h 623645"/>
                <a:gd name="connsiteX25" fmla="*/ 84102 w 546444"/>
                <a:gd name="connsiteY25" fmla="*/ 58224 h 623645"/>
                <a:gd name="connsiteX26" fmla="*/ 84102 w 546444"/>
                <a:gd name="connsiteY26" fmla="*/ 58224 h 623645"/>
                <a:gd name="connsiteX27" fmla="*/ 84964 w 546444"/>
                <a:gd name="connsiteY27" fmla="*/ 58224 h 623645"/>
                <a:gd name="connsiteX28" fmla="*/ 113861 w 546444"/>
                <a:gd name="connsiteY28" fmla="*/ 29759 h 623645"/>
                <a:gd name="connsiteX29" fmla="*/ 85395 w 546444"/>
                <a:gd name="connsiteY29" fmla="*/ 0 h 623645"/>
                <a:gd name="connsiteX30" fmla="*/ 84533 w 546444"/>
                <a:gd name="connsiteY30" fmla="*/ 0 h 623645"/>
                <a:gd name="connsiteX31" fmla="*/ 56499 w 546444"/>
                <a:gd name="connsiteY31" fmla="*/ 23290 h 623645"/>
                <a:gd name="connsiteX32" fmla="*/ 0 w 546444"/>
                <a:gd name="connsiteY32" fmla="*/ 73319 h 623645"/>
                <a:gd name="connsiteX33" fmla="*/ 22858 w 546444"/>
                <a:gd name="connsiteY33" fmla="*/ 187611 h 623645"/>
                <a:gd name="connsiteX34" fmla="*/ 156558 w 546444"/>
                <a:gd name="connsiteY34" fmla="*/ 301903 h 623645"/>
                <a:gd name="connsiteX35" fmla="*/ 154833 w 546444"/>
                <a:gd name="connsiteY35" fmla="*/ 401962 h 623645"/>
                <a:gd name="connsiteX36" fmla="*/ 154833 w 546444"/>
                <a:gd name="connsiteY36" fmla="*/ 476144 h 623645"/>
                <a:gd name="connsiteX37" fmla="*/ 105235 w 546444"/>
                <a:gd name="connsiteY37" fmla="*/ 446816 h 623645"/>
                <a:gd name="connsiteX38" fmla="*/ 57362 w 546444"/>
                <a:gd name="connsiteY38" fmla="*/ 467950 h 623645"/>
                <a:gd name="connsiteX39" fmla="*/ 45717 w 546444"/>
                <a:gd name="connsiteY39" fmla="*/ 543857 h 623645"/>
                <a:gd name="connsiteX40" fmla="*/ 95746 w 546444"/>
                <a:gd name="connsiteY40" fmla="*/ 579223 h 623645"/>
                <a:gd name="connsiteX41" fmla="*/ 163028 w 546444"/>
                <a:gd name="connsiteY41" fmla="*/ 531349 h 623645"/>
                <a:gd name="connsiteX42" fmla="*/ 165615 w 546444"/>
                <a:gd name="connsiteY42" fmla="*/ 513235 h 623645"/>
                <a:gd name="connsiteX43" fmla="*/ 169066 w 546444"/>
                <a:gd name="connsiteY43" fmla="*/ 518411 h 623645"/>
                <a:gd name="connsiteX44" fmla="*/ 328643 w 546444"/>
                <a:gd name="connsiteY44" fmla="*/ 623645 h 623645"/>
                <a:gd name="connsiteX45" fmla="*/ 496846 w 546444"/>
                <a:gd name="connsiteY45" fmla="*/ 422664 h 623645"/>
                <a:gd name="connsiteX46" fmla="*/ 506334 w 546444"/>
                <a:gd name="connsiteY46" fmla="*/ 423958 h 623645"/>
                <a:gd name="connsiteX47" fmla="*/ 546444 w 546444"/>
                <a:gd name="connsiteY47" fmla="*/ 383848 h 623645"/>
                <a:gd name="connsiteX48" fmla="*/ 506334 w 546444"/>
                <a:gd name="connsiteY48" fmla="*/ 343738 h 623645"/>
                <a:gd name="connsiteX49" fmla="*/ 239797 w 546444"/>
                <a:gd name="connsiteY49" fmla="*/ 44423 h 623645"/>
                <a:gd name="connsiteX50" fmla="*/ 224702 w 546444"/>
                <a:gd name="connsiteY50" fmla="*/ 28896 h 623645"/>
                <a:gd name="connsiteX51" fmla="*/ 229446 w 546444"/>
                <a:gd name="connsiteY51" fmla="*/ 18114 h 623645"/>
                <a:gd name="connsiteX52" fmla="*/ 240229 w 546444"/>
                <a:gd name="connsiteY52" fmla="*/ 13801 h 623645"/>
                <a:gd name="connsiteX53" fmla="*/ 251011 w 546444"/>
                <a:gd name="connsiteY53" fmla="*/ 18545 h 623645"/>
                <a:gd name="connsiteX54" fmla="*/ 255324 w 546444"/>
                <a:gd name="connsiteY54" fmla="*/ 29328 h 623645"/>
                <a:gd name="connsiteX55" fmla="*/ 239797 w 546444"/>
                <a:gd name="connsiteY55" fmla="*/ 44423 h 623645"/>
                <a:gd name="connsiteX56" fmla="*/ 74182 w 546444"/>
                <a:gd name="connsiteY56" fmla="*/ 18114 h 623645"/>
                <a:gd name="connsiteX57" fmla="*/ 84964 w 546444"/>
                <a:gd name="connsiteY57" fmla="*/ 13801 h 623645"/>
                <a:gd name="connsiteX58" fmla="*/ 100059 w 546444"/>
                <a:gd name="connsiteY58" fmla="*/ 29328 h 623645"/>
                <a:gd name="connsiteX59" fmla="*/ 84102 w 546444"/>
                <a:gd name="connsiteY59" fmla="*/ 44423 h 623645"/>
                <a:gd name="connsiteX60" fmla="*/ 69006 w 546444"/>
                <a:gd name="connsiteY60" fmla="*/ 28896 h 623645"/>
                <a:gd name="connsiteX61" fmla="*/ 73751 w 546444"/>
                <a:gd name="connsiteY61" fmla="*/ 18114 h 623645"/>
                <a:gd name="connsiteX62" fmla="*/ 149658 w 546444"/>
                <a:gd name="connsiteY62" fmla="*/ 530055 h 623645"/>
                <a:gd name="connsiteX63" fmla="*/ 95315 w 546444"/>
                <a:gd name="connsiteY63" fmla="*/ 566284 h 623645"/>
                <a:gd name="connsiteX64" fmla="*/ 58655 w 546444"/>
                <a:gd name="connsiteY64" fmla="*/ 539113 h 623645"/>
                <a:gd name="connsiteX65" fmla="*/ 67281 w 546444"/>
                <a:gd name="connsiteY65" fmla="*/ 478301 h 623645"/>
                <a:gd name="connsiteX66" fmla="*/ 101784 w 546444"/>
                <a:gd name="connsiteY66" fmla="*/ 461049 h 623645"/>
                <a:gd name="connsiteX67" fmla="*/ 104372 w 546444"/>
                <a:gd name="connsiteY67" fmla="*/ 461049 h 623645"/>
                <a:gd name="connsiteX68" fmla="*/ 153539 w 546444"/>
                <a:gd name="connsiteY68" fmla="*/ 496846 h 623645"/>
                <a:gd name="connsiteX69" fmla="*/ 149658 w 546444"/>
                <a:gd name="connsiteY69" fmla="*/ 530055 h 623645"/>
                <a:gd name="connsiteX70" fmla="*/ 66850 w 546444"/>
                <a:gd name="connsiteY70" fmla="*/ 230740 h 623645"/>
                <a:gd name="connsiteX71" fmla="*/ 162165 w 546444"/>
                <a:gd name="connsiteY71" fmla="*/ 246698 h 623645"/>
                <a:gd name="connsiteX72" fmla="*/ 263518 w 546444"/>
                <a:gd name="connsiteY72" fmla="*/ 222977 h 623645"/>
                <a:gd name="connsiteX73" fmla="*/ 162165 w 546444"/>
                <a:gd name="connsiteY73" fmla="*/ 288533 h 623645"/>
                <a:gd name="connsiteX74" fmla="*/ 66850 w 546444"/>
                <a:gd name="connsiteY74" fmla="*/ 230740 h 623645"/>
                <a:gd name="connsiteX75" fmla="*/ 506334 w 546444"/>
                <a:gd name="connsiteY75" fmla="*/ 411019 h 623645"/>
                <a:gd name="connsiteX76" fmla="*/ 501590 w 546444"/>
                <a:gd name="connsiteY76" fmla="*/ 410157 h 623645"/>
                <a:gd name="connsiteX77" fmla="*/ 501590 w 546444"/>
                <a:gd name="connsiteY77" fmla="*/ 408863 h 623645"/>
                <a:gd name="connsiteX78" fmla="*/ 490377 w 546444"/>
                <a:gd name="connsiteY78" fmla="*/ 405413 h 623645"/>
                <a:gd name="connsiteX79" fmla="*/ 479594 w 546444"/>
                <a:gd name="connsiteY79" fmla="*/ 384711 h 623645"/>
                <a:gd name="connsiteX80" fmla="*/ 505903 w 546444"/>
                <a:gd name="connsiteY80" fmla="*/ 358402 h 623645"/>
                <a:gd name="connsiteX81" fmla="*/ 532212 w 546444"/>
                <a:gd name="connsiteY81" fmla="*/ 384711 h 623645"/>
                <a:gd name="connsiteX82" fmla="*/ 505903 w 546444"/>
                <a:gd name="connsiteY82" fmla="*/ 411019 h 6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46444" h="623645">
                  <a:moveTo>
                    <a:pt x="506766" y="344169"/>
                  </a:moveTo>
                  <a:cubicBezTo>
                    <a:pt x="484770" y="344169"/>
                    <a:pt x="466656" y="362284"/>
                    <a:pt x="466656" y="384279"/>
                  </a:cubicBezTo>
                  <a:cubicBezTo>
                    <a:pt x="466656" y="398081"/>
                    <a:pt x="473988" y="410588"/>
                    <a:pt x="484770" y="417489"/>
                  </a:cubicBezTo>
                  <a:cubicBezTo>
                    <a:pt x="468381" y="462774"/>
                    <a:pt x="409294" y="610275"/>
                    <a:pt x="329506" y="610275"/>
                  </a:cubicBezTo>
                  <a:cubicBezTo>
                    <a:pt x="249717" y="610275"/>
                    <a:pt x="210901" y="555502"/>
                    <a:pt x="181142" y="511079"/>
                  </a:cubicBezTo>
                  <a:cubicBezTo>
                    <a:pt x="176829" y="504178"/>
                    <a:pt x="172516" y="497709"/>
                    <a:pt x="168203" y="492102"/>
                  </a:cubicBezTo>
                  <a:cubicBezTo>
                    <a:pt x="170360" y="461912"/>
                    <a:pt x="169497" y="431290"/>
                    <a:pt x="169066" y="401531"/>
                  </a:cubicBezTo>
                  <a:cubicBezTo>
                    <a:pt x="168203" y="368753"/>
                    <a:pt x="167772" y="334681"/>
                    <a:pt x="170791" y="301472"/>
                  </a:cubicBezTo>
                  <a:cubicBezTo>
                    <a:pt x="244110" y="295002"/>
                    <a:pt x="292846" y="205725"/>
                    <a:pt x="301903" y="187180"/>
                  </a:cubicBezTo>
                  <a:cubicBezTo>
                    <a:pt x="313117" y="165184"/>
                    <a:pt x="324761" y="119899"/>
                    <a:pt x="324761" y="72888"/>
                  </a:cubicBezTo>
                  <a:cubicBezTo>
                    <a:pt x="324761" y="40110"/>
                    <a:pt x="282064" y="26309"/>
                    <a:pt x="268262" y="22858"/>
                  </a:cubicBezTo>
                  <a:cubicBezTo>
                    <a:pt x="267400" y="17683"/>
                    <a:pt x="265243" y="12507"/>
                    <a:pt x="261362" y="8626"/>
                  </a:cubicBezTo>
                  <a:cubicBezTo>
                    <a:pt x="255755" y="3450"/>
                    <a:pt x="248423" y="0"/>
                    <a:pt x="240660" y="0"/>
                  </a:cubicBezTo>
                  <a:cubicBezTo>
                    <a:pt x="232897" y="0"/>
                    <a:pt x="225565" y="2588"/>
                    <a:pt x="219958" y="8195"/>
                  </a:cubicBezTo>
                  <a:cubicBezTo>
                    <a:pt x="214351" y="13370"/>
                    <a:pt x="211332" y="20702"/>
                    <a:pt x="210901" y="28465"/>
                  </a:cubicBezTo>
                  <a:cubicBezTo>
                    <a:pt x="210901" y="44423"/>
                    <a:pt x="223408" y="57793"/>
                    <a:pt x="239366" y="58224"/>
                  </a:cubicBezTo>
                  <a:lnTo>
                    <a:pt x="239366" y="58224"/>
                  </a:lnTo>
                  <a:cubicBezTo>
                    <a:pt x="239366" y="58224"/>
                    <a:pt x="239797" y="58224"/>
                    <a:pt x="240229" y="58224"/>
                  </a:cubicBezTo>
                  <a:cubicBezTo>
                    <a:pt x="253167" y="58224"/>
                    <a:pt x="263949" y="49598"/>
                    <a:pt x="267400" y="37522"/>
                  </a:cubicBezTo>
                  <a:cubicBezTo>
                    <a:pt x="280770" y="41404"/>
                    <a:pt x="310960" y="52186"/>
                    <a:pt x="310960" y="73319"/>
                  </a:cubicBezTo>
                  <a:cubicBezTo>
                    <a:pt x="310960" y="115586"/>
                    <a:pt x="300178" y="159146"/>
                    <a:pt x="289827" y="180711"/>
                  </a:cubicBezTo>
                  <a:cubicBezTo>
                    <a:pt x="267400" y="214351"/>
                    <a:pt x="222114" y="232897"/>
                    <a:pt x="162596" y="232897"/>
                  </a:cubicBezTo>
                  <a:cubicBezTo>
                    <a:pt x="89708" y="232897"/>
                    <a:pt x="53911" y="218233"/>
                    <a:pt x="35366" y="181142"/>
                  </a:cubicBezTo>
                  <a:cubicBezTo>
                    <a:pt x="24584" y="159577"/>
                    <a:pt x="13801" y="116017"/>
                    <a:pt x="13801" y="73319"/>
                  </a:cubicBezTo>
                  <a:cubicBezTo>
                    <a:pt x="13801" y="52186"/>
                    <a:pt x="43992" y="41404"/>
                    <a:pt x="57362" y="37522"/>
                  </a:cubicBezTo>
                  <a:cubicBezTo>
                    <a:pt x="60812" y="49167"/>
                    <a:pt x="71163" y="57793"/>
                    <a:pt x="84102" y="58224"/>
                  </a:cubicBezTo>
                  <a:lnTo>
                    <a:pt x="84102" y="58224"/>
                  </a:lnTo>
                  <a:cubicBezTo>
                    <a:pt x="84102" y="58224"/>
                    <a:pt x="84533" y="58224"/>
                    <a:pt x="84964" y="58224"/>
                  </a:cubicBezTo>
                  <a:cubicBezTo>
                    <a:pt x="100491" y="58224"/>
                    <a:pt x="113429" y="45717"/>
                    <a:pt x="113861" y="29759"/>
                  </a:cubicBezTo>
                  <a:cubicBezTo>
                    <a:pt x="113861" y="13801"/>
                    <a:pt x="101353" y="0"/>
                    <a:pt x="85395" y="0"/>
                  </a:cubicBezTo>
                  <a:cubicBezTo>
                    <a:pt x="85395" y="0"/>
                    <a:pt x="84964" y="0"/>
                    <a:pt x="84533" y="0"/>
                  </a:cubicBezTo>
                  <a:cubicBezTo>
                    <a:pt x="70732" y="0"/>
                    <a:pt x="59518" y="9920"/>
                    <a:pt x="56499" y="23290"/>
                  </a:cubicBezTo>
                  <a:cubicBezTo>
                    <a:pt x="42698" y="26740"/>
                    <a:pt x="0" y="40541"/>
                    <a:pt x="0" y="73319"/>
                  </a:cubicBezTo>
                  <a:cubicBezTo>
                    <a:pt x="0" y="120330"/>
                    <a:pt x="12076" y="165184"/>
                    <a:pt x="22858" y="187611"/>
                  </a:cubicBezTo>
                  <a:cubicBezTo>
                    <a:pt x="32347" y="206157"/>
                    <a:pt x="81945" y="297590"/>
                    <a:pt x="156558" y="301903"/>
                  </a:cubicBezTo>
                  <a:cubicBezTo>
                    <a:pt x="153539" y="335544"/>
                    <a:pt x="153971" y="369184"/>
                    <a:pt x="154833" y="401962"/>
                  </a:cubicBezTo>
                  <a:cubicBezTo>
                    <a:pt x="155264" y="426546"/>
                    <a:pt x="156127" y="451561"/>
                    <a:pt x="154833" y="476144"/>
                  </a:cubicBezTo>
                  <a:cubicBezTo>
                    <a:pt x="138444" y="458030"/>
                    <a:pt x="121624" y="448110"/>
                    <a:pt x="105235" y="446816"/>
                  </a:cubicBezTo>
                  <a:cubicBezTo>
                    <a:pt x="88846" y="445523"/>
                    <a:pt x="72457" y="452855"/>
                    <a:pt x="57362" y="467950"/>
                  </a:cubicBezTo>
                  <a:cubicBezTo>
                    <a:pt x="35797" y="489514"/>
                    <a:pt x="36228" y="521430"/>
                    <a:pt x="45717" y="543857"/>
                  </a:cubicBezTo>
                  <a:cubicBezTo>
                    <a:pt x="55636" y="566284"/>
                    <a:pt x="74613" y="580085"/>
                    <a:pt x="95746" y="579223"/>
                  </a:cubicBezTo>
                  <a:cubicBezTo>
                    <a:pt x="150952" y="577497"/>
                    <a:pt x="161302" y="542132"/>
                    <a:pt x="163028" y="531349"/>
                  </a:cubicBezTo>
                  <a:cubicBezTo>
                    <a:pt x="163890" y="525311"/>
                    <a:pt x="164753" y="519273"/>
                    <a:pt x="165615" y="513235"/>
                  </a:cubicBezTo>
                  <a:cubicBezTo>
                    <a:pt x="166909" y="514960"/>
                    <a:pt x="167772" y="516685"/>
                    <a:pt x="169066" y="518411"/>
                  </a:cubicBezTo>
                  <a:cubicBezTo>
                    <a:pt x="198393" y="562833"/>
                    <a:pt x="238935" y="623645"/>
                    <a:pt x="328643" y="623645"/>
                  </a:cubicBezTo>
                  <a:cubicBezTo>
                    <a:pt x="418351" y="623645"/>
                    <a:pt x="479594" y="470969"/>
                    <a:pt x="496846" y="422664"/>
                  </a:cubicBezTo>
                  <a:cubicBezTo>
                    <a:pt x="499865" y="423527"/>
                    <a:pt x="503315" y="423958"/>
                    <a:pt x="506334" y="423958"/>
                  </a:cubicBezTo>
                  <a:cubicBezTo>
                    <a:pt x="528330" y="423958"/>
                    <a:pt x="546444" y="405844"/>
                    <a:pt x="546444" y="383848"/>
                  </a:cubicBezTo>
                  <a:cubicBezTo>
                    <a:pt x="546444" y="361852"/>
                    <a:pt x="528330" y="343738"/>
                    <a:pt x="506334" y="343738"/>
                  </a:cubicBezTo>
                  <a:close/>
                  <a:moveTo>
                    <a:pt x="239797" y="44423"/>
                  </a:moveTo>
                  <a:cubicBezTo>
                    <a:pt x="231171" y="44423"/>
                    <a:pt x="224702" y="37091"/>
                    <a:pt x="224702" y="28896"/>
                  </a:cubicBezTo>
                  <a:cubicBezTo>
                    <a:pt x="224702" y="24584"/>
                    <a:pt x="226427" y="21133"/>
                    <a:pt x="229446" y="18114"/>
                  </a:cubicBezTo>
                  <a:cubicBezTo>
                    <a:pt x="232465" y="15095"/>
                    <a:pt x="236347" y="13801"/>
                    <a:pt x="240229" y="13801"/>
                  </a:cubicBezTo>
                  <a:cubicBezTo>
                    <a:pt x="244541" y="13801"/>
                    <a:pt x="247992" y="15526"/>
                    <a:pt x="251011" y="18545"/>
                  </a:cubicBezTo>
                  <a:cubicBezTo>
                    <a:pt x="254030" y="21565"/>
                    <a:pt x="255324" y="25446"/>
                    <a:pt x="255324" y="29328"/>
                  </a:cubicBezTo>
                  <a:cubicBezTo>
                    <a:pt x="255324" y="37954"/>
                    <a:pt x="247992" y="44854"/>
                    <a:pt x="239797" y="44423"/>
                  </a:cubicBezTo>
                  <a:close/>
                  <a:moveTo>
                    <a:pt x="74182" y="18114"/>
                  </a:moveTo>
                  <a:cubicBezTo>
                    <a:pt x="77201" y="15095"/>
                    <a:pt x="81083" y="13801"/>
                    <a:pt x="84964" y="13801"/>
                  </a:cubicBezTo>
                  <a:cubicBezTo>
                    <a:pt x="93590" y="13801"/>
                    <a:pt x="100059" y="21133"/>
                    <a:pt x="100059" y="29328"/>
                  </a:cubicBezTo>
                  <a:cubicBezTo>
                    <a:pt x="100059" y="37954"/>
                    <a:pt x="92727" y="44854"/>
                    <a:pt x="84102" y="44423"/>
                  </a:cubicBezTo>
                  <a:cubicBezTo>
                    <a:pt x="75476" y="44423"/>
                    <a:pt x="69006" y="37091"/>
                    <a:pt x="69006" y="28896"/>
                  </a:cubicBezTo>
                  <a:cubicBezTo>
                    <a:pt x="69006" y="24584"/>
                    <a:pt x="70732" y="21133"/>
                    <a:pt x="73751" y="18114"/>
                  </a:cubicBezTo>
                  <a:close/>
                  <a:moveTo>
                    <a:pt x="149658" y="530055"/>
                  </a:moveTo>
                  <a:cubicBezTo>
                    <a:pt x="148364" y="538250"/>
                    <a:pt x="140169" y="564990"/>
                    <a:pt x="95315" y="566284"/>
                  </a:cubicBezTo>
                  <a:cubicBezTo>
                    <a:pt x="80220" y="567146"/>
                    <a:pt x="65987" y="556795"/>
                    <a:pt x="58655" y="539113"/>
                  </a:cubicBezTo>
                  <a:cubicBezTo>
                    <a:pt x="50892" y="520998"/>
                    <a:pt x="50461" y="495121"/>
                    <a:pt x="67281" y="478301"/>
                  </a:cubicBezTo>
                  <a:cubicBezTo>
                    <a:pt x="78926" y="466656"/>
                    <a:pt x="90571" y="461049"/>
                    <a:pt x="101784" y="461049"/>
                  </a:cubicBezTo>
                  <a:cubicBezTo>
                    <a:pt x="102647" y="461049"/>
                    <a:pt x="103510" y="461049"/>
                    <a:pt x="104372" y="461049"/>
                  </a:cubicBezTo>
                  <a:cubicBezTo>
                    <a:pt x="119899" y="462343"/>
                    <a:pt x="136719" y="474419"/>
                    <a:pt x="153539" y="496846"/>
                  </a:cubicBezTo>
                  <a:cubicBezTo>
                    <a:pt x="152677" y="508060"/>
                    <a:pt x="151383" y="519273"/>
                    <a:pt x="149658" y="530055"/>
                  </a:cubicBezTo>
                  <a:close/>
                  <a:moveTo>
                    <a:pt x="66850" y="230740"/>
                  </a:moveTo>
                  <a:cubicBezTo>
                    <a:pt x="94021" y="244110"/>
                    <a:pt x="128093" y="246698"/>
                    <a:pt x="162165" y="246698"/>
                  </a:cubicBezTo>
                  <a:cubicBezTo>
                    <a:pt x="202706" y="246698"/>
                    <a:pt x="237210" y="238503"/>
                    <a:pt x="263518" y="222977"/>
                  </a:cubicBezTo>
                  <a:cubicBezTo>
                    <a:pt x="237210" y="258343"/>
                    <a:pt x="201412" y="288533"/>
                    <a:pt x="162165" y="288533"/>
                  </a:cubicBezTo>
                  <a:cubicBezTo>
                    <a:pt x="125937" y="288533"/>
                    <a:pt x="92296" y="262656"/>
                    <a:pt x="66850" y="230740"/>
                  </a:cubicBezTo>
                  <a:close/>
                  <a:moveTo>
                    <a:pt x="506334" y="411019"/>
                  </a:moveTo>
                  <a:cubicBezTo>
                    <a:pt x="506334" y="411019"/>
                    <a:pt x="502884" y="410157"/>
                    <a:pt x="501590" y="410157"/>
                  </a:cubicBezTo>
                  <a:cubicBezTo>
                    <a:pt x="501590" y="410157"/>
                    <a:pt x="501590" y="409294"/>
                    <a:pt x="501590" y="408863"/>
                  </a:cubicBezTo>
                  <a:lnTo>
                    <a:pt x="490377" y="405413"/>
                  </a:lnTo>
                  <a:cubicBezTo>
                    <a:pt x="483907" y="400668"/>
                    <a:pt x="479594" y="393336"/>
                    <a:pt x="479594" y="384711"/>
                  </a:cubicBezTo>
                  <a:cubicBezTo>
                    <a:pt x="479594" y="370047"/>
                    <a:pt x="491671" y="358402"/>
                    <a:pt x="505903" y="358402"/>
                  </a:cubicBezTo>
                  <a:cubicBezTo>
                    <a:pt x="520136" y="358402"/>
                    <a:pt x="532212" y="370478"/>
                    <a:pt x="532212" y="384711"/>
                  </a:cubicBezTo>
                  <a:cubicBezTo>
                    <a:pt x="532212" y="398943"/>
                    <a:pt x="520136" y="411019"/>
                    <a:pt x="505903" y="411019"/>
                  </a:cubicBezTo>
                  <a:close/>
                </a:path>
              </a:pathLst>
            </a:custGeom>
            <a:solidFill>
              <a:schemeClr val="bg2">
                <a:lumMod val="75000"/>
              </a:schemeClr>
            </a:solidFill>
            <a:ln w="12700"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pic>
        <p:nvPicPr>
          <p:cNvPr id="43" name="Picture 42" descr="Shape&#10;&#10;Description automatically generated">
            <a:extLst>
              <a:ext uri="{FF2B5EF4-FFF2-40B4-BE49-F238E27FC236}">
                <a16:creationId xmlns:a16="http://schemas.microsoft.com/office/drawing/2014/main" id="{562C9CBD-08D8-4663-8106-3C714A5670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9989" y="3240971"/>
            <a:ext cx="4029601" cy="1658854"/>
          </a:xfrm>
          <a:prstGeom prst="rect">
            <a:avLst/>
          </a:prstGeom>
        </p:spPr>
      </p:pic>
      <p:grpSp>
        <p:nvGrpSpPr>
          <p:cNvPr id="44" name="Group 43">
            <a:extLst>
              <a:ext uri="{FF2B5EF4-FFF2-40B4-BE49-F238E27FC236}">
                <a16:creationId xmlns:a16="http://schemas.microsoft.com/office/drawing/2014/main" id="{58E6757F-42CE-4859-B6E9-E694E04AFAE6}"/>
              </a:ext>
            </a:extLst>
          </p:cNvPr>
          <p:cNvGrpSpPr/>
          <p:nvPr/>
        </p:nvGrpSpPr>
        <p:grpSpPr>
          <a:xfrm>
            <a:off x="8085729" y="3553919"/>
            <a:ext cx="3455315" cy="784443"/>
            <a:chOff x="6501418" y="4104443"/>
            <a:chExt cx="3455315" cy="784443"/>
          </a:xfrm>
        </p:grpSpPr>
        <p:sp>
          <p:nvSpPr>
            <p:cNvPr id="45" name="Appoint Excellent Practitioners">
              <a:extLst>
                <a:ext uri="{FF2B5EF4-FFF2-40B4-BE49-F238E27FC236}">
                  <a16:creationId xmlns:a16="http://schemas.microsoft.com/office/drawing/2014/main" id="{35EEE0A9-D32B-4551-B1CB-42EC7D15AD96}"/>
                </a:ext>
              </a:extLst>
            </p:cNvPr>
            <p:cNvSpPr/>
            <p:nvPr/>
          </p:nvSpPr>
          <p:spPr>
            <a:xfrm>
              <a:off x="6501418" y="4104443"/>
              <a:ext cx="3025482" cy="60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Set, Communicate &amp;</a:t>
              </a:r>
            </a:p>
            <a:p>
              <a:pPr>
                <a:defRPr/>
              </a:pPr>
              <a:r>
                <a:rPr lang="en-US" sz="1600" dirty="0">
                  <a:solidFill>
                    <a:schemeClr val="tx1"/>
                  </a:solidFill>
                  <a:latin typeface="Segoe UI" panose="020B0502040204020203" pitchFamily="34" charset="0"/>
                  <a:cs typeface="Segoe UI" panose="020B0502040204020203" pitchFamily="34" charset="0"/>
                  <a:sym typeface="Segoe UI" panose="020B0502040204020203" pitchFamily="34" charset="0"/>
                </a:rPr>
                <a:t>Achieve Buy-In to Expectations</a:t>
              </a:r>
            </a:p>
          </p:txBody>
        </p:sp>
        <p:cxnSp>
          <p:nvCxnSpPr>
            <p:cNvPr id="46" name="Straight Connector 45">
              <a:extLst>
                <a:ext uri="{FF2B5EF4-FFF2-40B4-BE49-F238E27FC236}">
                  <a16:creationId xmlns:a16="http://schemas.microsoft.com/office/drawing/2014/main" id="{6736CCE7-93E0-458C-B127-E06051A069E0}"/>
                </a:ext>
              </a:extLst>
            </p:cNvPr>
            <p:cNvCxnSpPr>
              <a:cxnSpLocks/>
            </p:cNvCxnSpPr>
            <p:nvPr/>
          </p:nvCxnSpPr>
          <p:spPr>
            <a:xfrm>
              <a:off x="6556421" y="4706006"/>
              <a:ext cx="3005868"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405785F1-A239-474E-8FBB-96BF1431636E}"/>
                </a:ext>
              </a:extLst>
            </p:cNvPr>
            <p:cNvSpPr/>
            <p:nvPr/>
          </p:nvSpPr>
          <p:spPr>
            <a:xfrm rot="13500000">
              <a:off x="9590973" y="4523126"/>
              <a:ext cx="365760" cy="365760"/>
            </a:xfrm>
            <a:prstGeom prst="ellipse">
              <a:avLst/>
            </a:prstGeom>
            <a:noFill/>
            <a:ln w="222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nvGrpSpPr>
            <p:cNvPr id="50" name="Group 49">
              <a:extLst>
                <a:ext uri="{FF2B5EF4-FFF2-40B4-BE49-F238E27FC236}">
                  <a16:creationId xmlns:a16="http://schemas.microsoft.com/office/drawing/2014/main" id="{8200436B-F2AC-484F-A989-1592DC2233A0}"/>
                </a:ext>
              </a:extLst>
            </p:cNvPr>
            <p:cNvGrpSpPr/>
            <p:nvPr/>
          </p:nvGrpSpPr>
          <p:grpSpPr>
            <a:xfrm>
              <a:off x="9644434" y="4572059"/>
              <a:ext cx="267894" cy="267894"/>
              <a:chOff x="11238842" y="3926405"/>
              <a:chExt cx="382512" cy="382512"/>
            </a:xfrm>
            <a:solidFill>
              <a:schemeClr val="bg2">
                <a:lumMod val="75000"/>
              </a:schemeClr>
            </a:solidFill>
          </p:grpSpPr>
          <p:sp>
            <p:nvSpPr>
              <p:cNvPr id="51" name="Freeform: Shape 50">
                <a:extLst>
                  <a:ext uri="{FF2B5EF4-FFF2-40B4-BE49-F238E27FC236}">
                    <a16:creationId xmlns:a16="http://schemas.microsoft.com/office/drawing/2014/main" id="{CC9C3C72-22CD-4281-92A7-6BC3B39ABA5D}"/>
                  </a:ext>
                </a:extLst>
              </p:cNvPr>
              <p:cNvSpPr/>
              <p:nvPr/>
            </p:nvSpPr>
            <p:spPr>
              <a:xfrm>
                <a:off x="11238842" y="3926405"/>
                <a:ext cx="382512" cy="382512"/>
              </a:xfrm>
              <a:custGeom>
                <a:avLst/>
                <a:gdLst>
                  <a:gd name="connsiteX0" fmla="*/ 191256 w 382512"/>
                  <a:gd name="connsiteY0" fmla="*/ 382513 h 382512"/>
                  <a:gd name="connsiteX1" fmla="*/ 0 w 382512"/>
                  <a:gd name="connsiteY1" fmla="*/ 191256 h 382512"/>
                  <a:gd name="connsiteX2" fmla="*/ 191256 w 382512"/>
                  <a:gd name="connsiteY2" fmla="*/ 0 h 382512"/>
                  <a:gd name="connsiteX3" fmla="*/ 382513 w 382512"/>
                  <a:gd name="connsiteY3" fmla="*/ 191256 h 382512"/>
                  <a:gd name="connsiteX4" fmla="*/ 191256 w 382512"/>
                  <a:gd name="connsiteY4" fmla="*/ 382513 h 382512"/>
                  <a:gd name="connsiteX5" fmla="*/ 191256 w 382512"/>
                  <a:gd name="connsiteY5" fmla="*/ 12830 h 382512"/>
                  <a:gd name="connsiteX6" fmla="*/ 12830 w 382512"/>
                  <a:gd name="connsiteY6" fmla="*/ 191256 h 382512"/>
                  <a:gd name="connsiteX7" fmla="*/ 191256 w 382512"/>
                  <a:gd name="connsiteY7" fmla="*/ 369683 h 382512"/>
                  <a:gd name="connsiteX8" fmla="*/ 369683 w 382512"/>
                  <a:gd name="connsiteY8" fmla="*/ 191256 h 382512"/>
                  <a:gd name="connsiteX9" fmla="*/ 191256 w 382512"/>
                  <a:gd name="connsiteY9" fmla="*/ 12830 h 38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512" h="382512">
                    <a:moveTo>
                      <a:pt x="191256" y="382513"/>
                    </a:moveTo>
                    <a:cubicBezTo>
                      <a:pt x="85768" y="382513"/>
                      <a:pt x="0" y="296744"/>
                      <a:pt x="0" y="191256"/>
                    </a:cubicBezTo>
                    <a:cubicBezTo>
                      <a:pt x="0" y="85768"/>
                      <a:pt x="85768" y="0"/>
                      <a:pt x="191256" y="0"/>
                    </a:cubicBezTo>
                    <a:cubicBezTo>
                      <a:pt x="296744" y="0"/>
                      <a:pt x="382513" y="85768"/>
                      <a:pt x="382513" y="191256"/>
                    </a:cubicBezTo>
                    <a:cubicBezTo>
                      <a:pt x="382513" y="296744"/>
                      <a:pt x="296744" y="382513"/>
                      <a:pt x="191256" y="382513"/>
                    </a:cubicBezTo>
                    <a:close/>
                    <a:moveTo>
                      <a:pt x="191256" y="12830"/>
                    </a:moveTo>
                    <a:cubicBezTo>
                      <a:pt x="92896" y="12830"/>
                      <a:pt x="12830" y="92896"/>
                      <a:pt x="12830" y="191256"/>
                    </a:cubicBezTo>
                    <a:cubicBezTo>
                      <a:pt x="12830" y="289617"/>
                      <a:pt x="92896" y="369683"/>
                      <a:pt x="191256" y="369683"/>
                    </a:cubicBezTo>
                    <a:cubicBezTo>
                      <a:pt x="289617" y="369683"/>
                      <a:pt x="369683" y="289617"/>
                      <a:pt x="369683" y="191256"/>
                    </a:cubicBezTo>
                    <a:cubicBezTo>
                      <a:pt x="369683" y="92896"/>
                      <a:pt x="289854" y="12830"/>
                      <a:pt x="19125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52" name="Freeform: Shape 51">
                <a:extLst>
                  <a:ext uri="{FF2B5EF4-FFF2-40B4-BE49-F238E27FC236}">
                    <a16:creationId xmlns:a16="http://schemas.microsoft.com/office/drawing/2014/main" id="{DBEF71D6-1D38-4B0A-93CF-EEF4F4010CAF}"/>
                  </a:ext>
                </a:extLst>
              </p:cNvPr>
              <p:cNvSpPr/>
              <p:nvPr/>
            </p:nvSpPr>
            <p:spPr>
              <a:xfrm>
                <a:off x="11281132" y="3968695"/>
                <a:ext cx="297932" cy="297932"/>
              </a:xfrm>
              <a:custGeom>
                <a:avLst/>
                <a:gdLst>
                  <a:gd name="connsiteX0" fmla="*/ 148966 w 297932"/>
                  <a:gd name="connsiteY0" fmla="*/ 297932 h 297932"/>
                  <a:gd name="connsiteX1" fmla="*/ 0 w 297932"/>
                  <a:gd name="connsiteY1" fmla="*/ 148966 h 297932"/>
                  <a:gd name="connsiteX2" fmla="*/ 148966 w 297932"/>
                  <a:gd name="connsiteY2" fmla="*/ 0 h 297932"/>
                  <a:gd name="connsiteX3" fmla="*/ 297932 w 297932"/>
                  <a:gd name="connsiteY3" fmla="*/ 148966 h 297932"/>
                  <a:gd name="connsiteX4" fmla="*/ 148966 w 297932"/>
                  <a:gd name="connsiteY4" fmla="*/ 297932 h 297932"/>
                  <a:gd name="connsiteX5" fmla="*/ 148966 w 297932"/>
                  <a:gd name="connsiteY5" fmla="*/ 12830 h 297932"/>
                  <a:gd name="connsiteX6" fmla="*/ 12830 w 297932"/>
                  <a:gd name="connsiteY6" fmla="*/ 148966 h 297932"/>
                  <a:gd name="connsiteX7" fmla="*/ 148966 w 297932"/>
                  <a:gd name="connsiteY7" fmla="*/ 285103 h 297932"/>
                  <a:gd name="connsiteX8" fmla="*/ 285103 w 297932"/>
                  <a:gd name="connsiteY8" fmla="*/ 148966 h 297932"/>
                  <a:gd name="connsiteX9" fmla="*/ 148966 w 297932"/>
                  <a:gd name="connsiteY9" fmla="*/ 12830 h 2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932" h="297932">
                    <a:moveTo>
                      <a:pt x="148966" y="297932"/>
                    </a:moveTo>
                    <a:cubicBezTo>
                      <a:pt x="66762" y="297932"/>
                      <a:pt x="0" y="231171"/>
                      <a:pt x="0" y="148966"/>
                    </a:cubicBezTo>
                    <a:cubicBezTo>
                      <a:pt x="0" y="66762"/>
                      <a:pt x="66999" y="0"/>
                      <a:pt x="148966" y="0"/>
                    </a:cubicBezTo>
                    <a:cubicBezTo>
                      <a:pt x="230933" y="0"/>
                      <a:pt x="297932" y="66762"/>
                      <a:pt x="297932" y="148966"/>
                    </a:cubicBezTo>
                    <a:cubicBezTo>
                      <a:pt x="297932" y="231171"/>
                      <a:pt x="231171" y="297932"/>
                      <a:pt x="148966" y="297932"/>
                    </a:cubicBezTo>
                    <a:close/>
                    <a:moveTo>
                      <a:pt x="148966" y="12830"/>
                    </a:moveTo>
                    <a:cubicBezTo>
                      <a:pt x="73889" y="12830"/>
                      <a:pt x="12830" y="73889"/>
                      <a:pt x="12830" y="148966"/>
                    </a:cubicBezTo>
                    <a:cubicBezTo>
                      <a:pt x="12830" y="224043"/>
                      <a:pt x="73889" y="285103"/>
                      <a:pt x="148966" y="285103"/>
                    </a:cubicBezTo>
                    <a:cubicBezTo>
                      <a:pt x="224043" y="285103"/>
                      <a:pt x="285103" y="224043"/>
                      <a:pt x="285103" y="148966"/>
                    </a:cubicBezTo>
                    <a:cubicBezTo>
                      <a:pt x="285103" y="73889"/>
                      <a:pt x="224043" y="12830"/>
                      <a:pt x="148966" y="12830"/>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sp>
            <p:nvSpPr>
              <p:cNvPr id="53" name="Freeform: Shape 52">
                <a:extLst>
                  <a:ext uri="{FF2B5EF4-FFF2-40B4-BE49-F238E27FC236}">
                    <a16:creationId xmlns:a16="http://schemas.microsoft.com/office/drawing/2014/main" id="{C060D27E-E5DE-4DC9-9A6C-1F4DCEE6308A}"/>
                  </a:ext>
                </a:extLst>
              </p:cNvPr>
              <p:cNvSpPr/>
              <p:nvPr/>
            </p:nvSpPr>
            <p:spPr>
              <a:xfrm>
                <a:off x="11350417" y="4051853"/>
                <a:ext cx="159982" cy="132332"/>
              </a:xfrm>
              <a:custGeom>
                <a:avLst/>
                <a:gdLst>
                  <a:gd name="connsiteX0" fmla="*/ 55448 w 159982"/>
                  <a:gd name="connsiteY0" fmla="*/ 131857 h 132332"/>
                  <a:gd name="connsiteX1" fmla="*/ 51171 w 159982"/>
                  <a:gd name="connsiteY1" fmla="*/ 130194 h 132332"/>
                  <a:gd name="connsiteX2" fmla="*/ 1991 w 159982"/>
                  <a:gd name="connsiteY2" fmla="*/ 84340 h 132332"/>
                  <a:gd name="connsiteX3" fmla="*/ 1753 w 159982"/>
                  <a:gd name="connsiteY3" fmla="*/ 75312 h 132332"/>
                  <a:gd name="connsiteX4" fmla="*/ 10782 w 159982"/>
                  <a:gd name="connsiteY4" fmla="*/ 75074 h 132332"/>
                  <a:gd name="connsiteX5" fmla="*/ 54972 w 159982"/>
                  <a:gd name="connsiteY5" fmla="*/ 116414 h 132332"/>
                  <a:gd name="connsiteX6" fmla="*/ 148581 w 159982"/>
                  <a:gd name="connsiteY6" fmla="*/ 2373 h 132332"/>
                  <a:gd name="connsiteX7" fmla="*/ 157609 w 159982"/>
                  <a:gd name="connsiteY7" fmla="*/ 1422 h 132332"/>
                  <a:gd name="connsiteX8" fmla="*/ 158560 w 159982"/>
                  <a:gd name="connsiteY8" fmla="*/ 10451 h 132332"/>
                  <a:gd name="connsiteX9" fmla="*/ 60674 w 159982"/>
                  <a:gd name="connsiteY9" fmla="*/ 129956 h 132332"/>
                  <a:gd name="connsiteX10" fmla="*/ 56160 w 159982"/>
                  <a:gd name="connsiteY10" fmla="*/ 132332 h 132332"/>
                  <a:gd name="connsiteX11" fmla="*/ 55685 w 159982"/>
                  <a:gd name="connsiteY11" fmla="*/ 132332 h 1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982" h="132332">
                    <a:moveTo>
                      <a:pt x="55448" y="131857"/>
                    </a:moveTo>
                    <a:cubicBezTo>
                      <a:pt x="53785" y="131857"/>
                      <a:pt x="52359" y="131144"/>
                      <a:pt x="51171" y="130194"/>
                    </a:cubicBezTo>
                    <a:lnTo>
                      <a:pt x="1991" y="84340"/>
                    </a:lnTo>
                    <a:cubicBezTo>
                      <a:pt x="-623" y="81964"/>
                      <a:pt x="-623" y="77925"/>
                      <a:pt x="1753" y="75312"/>
                    </a:cubicBezTo>
                    <a:cubicBezTo>
                      <a:pt x="4129" y="72698"/>
                      <a:pt x="8168" y="72460"/>
                      <a:pt x="10782" y="75074"/>
                    </a:cubicBezTo>
                    <a:lnTo>
                      <a:pt x="54972" y="116414"/>
                    </a:lnTo>
                    <a:lnTo>
                      <a:pt x="148581" y="2373"/>
                    </a:lnTo>
                    <a:cubicBezTo>
                      <a:pt x="150719" y="-478"/>
                      <a:pt x="154758" y="-716"/>
                      <a:pt x="157609" y="1422"/>
                    </a:cubicBezTo>
                    <a:cubicBezTo>
                      <a:pt x="160460" y="3561"/>
                      <a:pt x="160698" y="7600"/>
                      <a:pt x="158560" y="10451"/>
                    </a:cubicBezTo>
                    <a:lnTo>
                      <a:pt x="60674" y="129956"/>
                    </a:lnTo>
                    <a:cubicBezTo>
                      <a:pt x="59487" y="131382"/>
                      <a:pt x="57823" y="132094"/>
                      <a:pt x="56160" y="132332"/>
                    </a:cubicBezTo>
                    <a:cubicBezTo>
                      <a:pt x="56160" y="132332"/>
                      <a:pt x="55923" y="132332"/>
                      <a:pt x="55685" y="132332"/>
                    </a:cubicBezTo>
                    <a:close/>
                  </a:path>
                </a:pathLst>
              </a:custGeom>
              <a:grpFill/>
              <a:ln w="23217" cap="flat">
                <a:noFill/>
                <a:prstDash val="solid"/>
                <a:miter/>
              </a:ln>
            </p:spPr>
            <p:txBody>
              <a:bodyPr rtlCol="0" anchor="ctr"/>
              <a:lstStyle/>
              <a:p>
                <a:endParaRPr lang="en-US" dirty="0">
                  <a:latin typeface="Segoe UI" panose="020B0502040204020203" pitchFamily="34" charset="0"/>
                  <a:cs typeface="Segoe UI" panose="020B0502040204020203" pitchFamily="34" charset="0"/>
                  <a:sym typeface="Segoe UI" panose="020B0502040204020203" pitchFamily="34" charset="0"/>
                </a:endParaRPr>
              </a:p>
            </p:txBody>
          </p:sp>
        </p:grpSp>
      </p:grpSp>
    </p:spTree>
    <p:extLst>
      <p:ext uri="{BB962C8B-B14F-4D97-AF65-F5344CB8AC3E}">
        <p14:creationId xmlns:p14="http://schemas.microsoft.com/office/powerpoint/2010/main" val="106465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7CEA96A-BF05-C0B0-B5BB-41204089CD93}"/>
              </a:ext>
            </a:extLst>
          </p:cNvPr>
          <p:cNvGraphicFramePr>
            <a:graphicFrameLocks noChangeAspect="1"/>
          </p:cNvGraphicFramePr>
          <p:nvPr>
            <p:custDataLst>
              <p:tags r:id="rId1"/>
            </p:custDataLst>
            <p:extLst>
              <p:ext uri="{D42A27DB-BD31-4B8C-83A1-F6EECF244321}">
                <p14:modId xmlns:p14="http://schemas.microsoft.com/office/powerpoint/2010/main" val="3692440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57CEA96A-BF05-C0B0-B5BB-41204089CD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14">
            <a:extLst>
              <a:ext uri="{FF2B5EF4-FFF2-40B4-BE49-F238E27FC236}">
                <a16:creationId xmlns:a16="http://schemas.microsoft.com/office/drawing/2014/main" id="{C4648706-68FC-72C7-F370-71EAA32C7482}"/>
              </a:ext>
            </a:extLst>
          </p:cNvPr>
          <p:cNvSpPr/>
          <p:nvPr/>
        </p:nvSpPr>
        <p:spPr>
          <a:xfrm>
            <a:off x="0" y="0"/>
            <a:ext cx="4405745" cy="6560812"/>
          </a:xfrm>
          <a:prstGeom prst="rect">
            <a:avLst/>
          </a:prstGeom>
          <a:solidFill>
            <a:schemeClr val="accent1"/>
          </a:solidFill>
          <a:ln w="12700">
            <a:miter lim="400000"/>
          </a:ln>
        </p:spPr>
        <p:txBody>
          <a:bodyPr lIns="45719" rIns="45719" anchor="ctr"/>
          <a:lstStyle/>
          <a:p>
            <a:pPr algn="ctr">
              <a:defRPr>
                <a:solidFill>
                  <a:srgbClr val="FFFFFF"/>
                </a:solidFill>
                <a:latin typeface="Segoe UI"/>
                <a:ea typeface="Segoe UI"/>
                <a:cs typeface="Segoe UI"/>
                <a:sym typeface="Segoe UI"/>
              </a:defRPr>
            </a:pPr>
            <a:endParaRPr dirty="0">
              <a:latin typeface="Segoe UI" panose="020B0502040204020203" pitchFamily="34" charset="0"/>
              <a:cs typeface="Segoe UI" panose="020B0502040204020203" pitchFamily="34" charset="0"/>
              <a:sym typeface="Segoe UI" panose="020B0502040204020203" pitchFamily="34" charset="0"/>
            </a:endParaRPr>
          </a:p>
        </p:txBody>
      </p:sp>
      <p:sp>
        <p:nvSpPr>
          <p:cNvPr id="6" name="Title 1">
            <a:extLst>
              <a:ext uri="{FF2B5EF4-FFF2-40B4-BE49-F238E27FC236}">
                <a16:creationId xmlns:a16="http://schemas.microsoft.com/office/drawing/2014/main" id="{404C35E8-94D1-BC2E-D9B7-19BBD6E7D537}"/>
              </a:ext>
            </a:extLst>
          </p:cNvPr>
          <p:cNvSpPr txBox="1">
            <a:spLocks/>
          </p:cNvSpPr>
          <p:nvPr/>
        </p:nvSpPr>
        <p:spPr bwMode="black">
          <a:xfrm>
            <a:off x="228599" y="2355436"/>
            <a:ext cx="4090138" cy="1708048"/>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sz="4400" i="1" dirty="0">
                <a:solidFill>
                  <a:srgbClr val="7CAF2A"/>
                </a:solidFill>
                <a:latin typeface="Segoe UI" panose="020B0502040204020203" pitchFamily="34" charset="0"/>
                <a:cs typeface="Segoe UI" panose="020B0502040204020203" pitchFamily="34" charset="0"/>
                <a:sym typeface="Segoe UI" panose="020B0502040204020203" pitchFamily="34" charset="0"/>
              </a:rPr>
              <a:t>Communicating</a:t>
            </a:r>
            <a:r>
              <a:rPr lang="en-US" sz="4400" i="1" dirty="0">
                <a:solidFill>
                  <a:schemeClr val="accent2"/>
                </a:solidFill>
                <a:latin typeface="Segoe UI" panose="020B0502040204020203" pitchFamily="34" charset="0"/>
                <a:cs typeface="Segoe UI" panose="020B0502040204020203" pitchFamily="34" charset="0"/>
                <a:sym typeface="Segoe UI" panose="020B0502040204020203" pitchFamily="34" charset="0"/>
              </a:rPr>
              <a:t> </a:t>
            </a:r>
            <a:r>
              <a:rPr lang="en-US" sz="4400" dirty="0">
                <a:solidFill>
                  <a:schemeClr val="bg2"/>
                </a:solidFill>
                <a:latin typeface="Segoe UI" panose="020B0502040204020203" pitchFamily="34" charset="0"/>
                <a:cs typeface="Segoe UI" panose="020B0502040204020203" pitchFamily="34" charset="0"/>
                <a:sym typeface="Segoe UI" panose="020B0502040204020203" pitchFamily="34" charset="0"/>
              </a:rPr>
              <a:t>performance expectations </a:t>
            </a:r>
          </a:p>
        </p:txBody>
      </p:sp>
      <p:sp>
        <p:nvSpPr>
          <p:cNvPr id="7" name="Content Placeholder 3">
            <a:extLst>
              <a:ext uri="{FF2B5EF4-FFF2-40B4-BE49-F238E27FC236}">
                <a16:creationId xmlns:a16="http://schemas.microsoft.com/office/drawing/2014/main" id="{115CA201-C233-E848-1DB0-D14F118DD408}"/>
              </a:ext>
            </a:extLst>
          </p:cNvPr>
          <p:cNvSpPr txBox="1">
            <a:spLocks/>
          </p:cNvSpPr>
          <p:nvPr/>
        </p:nvSpPr>
        <p:spPr>
          <a:xfrm>
            <a:off x="4630613" y="815262"/>
            <a:ext cx="6862145" cy="4263197"/>
          </a:xfrm>
          <a:prstGeom prst="rect">
            <a:avLst/>
          </a:prstGeom>
        </p:spPr>
        <p:txBody>
          <a:bodyPr vert="horz" lIns="91440" tIns="45720" rIns="91440" bIns="45720" rtlCol="0">
            <a:noAutofit/>
          </a:bodyPr>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200" dirty="0">
                <a:solidFill>
                  <a:schemeClr val="accent1"/>
                </a:solidFill>
                <a:latin typeface="Segoe UI Semibold" panose="020B0702040204020203" pitchFamily="34" charset="0"/>
                <a:cs typeface="Segoe UI Semibold" panose="020B0702040204020203" pitchFamily="34" charset="0"/>
                <a:sym typeface="Segoe UI" panose="020B0502040204020203" pitchFamily="34" charset="0"/>
              </a:rPr>
              <a:t>What should be communicated to the medical staff? </a:t>
            </a:r>
          </a:p>
          <a:p>
            <a:pPr>
              <a:buClr>
                <a:srgbClr val="7CAF2A"/>
              </a:buClr>
              <a:buFont typeface="Arial" panose="020B0604020202020204" pitchFamily="34" charset="0"/>
              <a:buChar char="•"/>
            </a:pPr>
            <a:r>
              <a:rPr lang="en-US" dirty="0">
                <a:latin typeface="Segoe UI" panose="020B0502040204020203" pitchFamily="34" charset="0"/>
                <a:cs typeface="Segoe UI" panose="020B0502040204020203" pitchFamily="34" charset="0"/>
                <a:sym typeface="Segoe UI" panose="020B0502040204020203" pitchFamily="34" charset="0"/>
              </a:rPr>
              <a:t>The hospital Standards of Conduct </a:t>
            </a:r>
          </a:p>
          <a:p>
            <a:pPr>
              <a:buClr>
                <a:srgbClr val="7CAF2A"/>
              </a:buClr>
              <a:buFont typeface="Arial" panose="020B0604020202020204" pitchFamily="34" charset="0"/>
              <a:buChar char="•"/>
            </a:pPr>
            <a:r>
              <a:rPr lang="en-US" dirty="0">
                <a:latin typeface="Segoe UI" panose="020B0502040204020203" pitchFamily="34" charset="0"/>
                <a:cs typeface="Segoe UI" panose="020B0502040204020203" pitchFamily="34" charset="0"/>
                <a:sym typeface="Segoe UI" panose="020B0502040204020203" pitchFamily="34" charset="0"/>
              </a:rPr>
              <a:t>Medical Staff Code of Conduct (if applicable) </a:t>
            </a:r>
          </a:p>
          <a:p>
            <a:pPr>
              <a:buClr>
                <a:srgbClr val="7CAF2A"/>
              </a:buClr>
              <a:buFont typeface="Arial" panose="020B0604020202020204" pitchFamily="34" charset="0"/>
              <a:buChar char="•"/>
            </a:pPr>
            <a:r>
              <a:rPr lang="en-US" dirty="0">
                <a:latin typeface="Segoe UI" panose="020B0502040204020203" pitchFamily="34" charset="0"/>
                <a:cs typeface="Segoe UI" panose="020B0502040204020203" pitchFamily="34" charset="0"/>
                <a:sym typeface="Segoe UI" panose="020B0502040204020203" pitchFamily="34" charset="0"/>
              </a:rPr>
              <a:t>Medical Staff Accountability Policy </a:t>
            </a:r>
          </a:p>
          <a:p>
            <a:pPr>
              <a:buClr>
                <a:srgbClr val="7CAF2A"/>
              </a:buClr>
              <a:buFont typeface="Arial" panose="020B0604020202020204" pitchFamily="34" charset="0"/>
              <a:buChar char="•"/>
            </a:pPr>
            <a:r>
              <a:rPr lang="en-US" dirty="0">
                <a:latin typeface="Segoe UI" panose="020B0502040204020203" pitchFamily="34" charset="0"/>
                <a:cs typeface="Segoe UI" panose="020B0502040204020203" pitchFamily="34" charset="0"/>
                <a:sym typeface="Segoe UI" panose="020B0502040204020203" pitchFamily="34" charset="0"/>
              </a:rPr>
              <a:t>Initial Focused Professional Practice Evaluation (FPPE) process and requirements (may be department/specialty-specific) </a:t>
            </a:r>
          </a:p>
          <a:p>
            <a:pPr>
              <a:buClr>
                <a:srgbClr val="7CAF2A"/>
              </a:buClr>
              <a:buFont typeface="Arial" panose="020B0604020202020204" pitchFamily="34" charset="0"/>
              <a:buChar char="•"/>
            </a:pPr>
            <a:r>
              <a:rPr lang="en-US" dirty="0">
                <a:latin typeface="Segoe UI" panose="020B0502040204020203" pitchFamily="34" charset="0"/>
                <a:cs typeface="Segoe UI" panose="020B0502040204020203" pitchFamily="34" charset="0"/>
                <a:sym typeface="Segoe UI" panose="020B0502040204020203" pitchFamily="34" charset="0"/>
              </a:rPr>
              <a:t>Department/Specialty-Specific Ongoing Professional Practice Evaluation (OPPE) metrics </a:t>
            </a:r>
          </a:p>
          <a:p>
            <a:pPr>
              <a:buClr>
                <a:srgbClr val="7CAF2A"/>
              </a:buClr>
              <a:buFont typeface="Arial" panose="020B0604020202020204" pitchFamily="34" charset="0"/>
              <a:buChar char="•"/>
            </a:pPr>
            <a:r>
              <a:rPr lang="en-US" dirty="0">
                <a:latin typeface="Segoe UI" panose="020B0502040204020203" pitchFamily="34" charset="0"/>
                <a:cs typeface="Segoe UI" panose="020B0502040204020203" pitchFamily="34" charset="0"/>
                <a:sym typeface="Segoe UI" panose="020B0502040204020203" pitchFamily="34" charset="0"/>
              </a:rPr>
              <a:t>Policies regarding sharing peer-protected information (e.g., between sister-hospitals, between the medical group and the hospital, etc.)</a:t>
            </a:r>
          </a:p>
        </p:txBody>
      </p:sp>
      <p:sp>
        <p:nvSpPr>
          <p:cNvPr id="3" name="Title 2">
            <a:extLst>
              <a:ext uri="{FF2B5EF4-FFF2-40B4-BE49-F238E27FC236}">
                <a16:creationId xmlns:a16="http://schemas.microsoft.com/office/drawing/2014/main" id="{E7853055-5775-3CAB-21C7-C01FE9D29492}"/>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59930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NlvJKN0JNYcv1soJYO__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yyQTmD54Ao6JRm3bTQcx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JNlvJKN0JNYcv1soJYO__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lbca.wOhe40A5bTErKw7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GE.vgoDole8bAp12hdsv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vGP1nUz8JuzD2wpy2iTT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vGP1nUz8JuzD2wpy2iTT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2SLP5mamQG1tZp6lB0kY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yyQTmD54Ao6JRm3bTQcx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NlvJKN0JNYcv1soJYO__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lbca.wOhe40A5bTErKw7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GE.vgoDole8bAp12hdsv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UvGP1nUz8JuzD2wpy2iTT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yyQTmD54Ao6JRm3bTQcx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NlvJKN0JNYcv1soJYO__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vGP1nUz8JuzD2wpy2iTT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vGP1nUz8JuzD2wpy2iTT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2SLP5mamQG1tZp6lB0kY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yyQTmD54Ao6JRm3bTQcx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NlvJKN0JNYcv1soJYO__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UvGP1nUz8JuzD2wpy2iTT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UvGP1nUz8JuzD2wpy2iTT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y2SLP5mamQG1tZp6lB0kY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2SLP5mamQG1tZp6lB0kY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hartis 2024 - FINAL">
      <a:dk1>
        <a:srgbClr val="000000"/>
      </a:dk1>
      <a:lt1>
        <a:srgbClr val="FFFFFF"/>
      </a:lt1>
      <a:dk2>
        <a:srgbClr val="00294C"/>
      </a:dk2>
      <a:lt2>
        <a:srgbClr val="FFFFFF"/>
      </a:lt2>
      <a:accent1>
        <a:srgbClr val="00294C"/>
      </a:accent1>
      <a:accent2>
        <a:srgbClr val="43B1C3"/>
      </a:accent2>
      <a:accent3>
        <a:srgbClr val="7F7F7F"/>
      </a:accent3>
      <a:accent4>
        <a:srgbClr val="405F79"/>
      </a:accent4>
      <a:accent5>
        <a:srgbClr val="8094AC"/>
      </a:accent5>
      <a:accent6>
        <a:srgbClr val="ADB9CA"/>
      </a:accent6>
      <a:hlink>
        <a:srgbClr val="00294C"/>
      </a:hlink>
      <a:folHlink>
        <a:srgbClr val="7F7F7F"/>
      </a:folHlink>
    </a:clrScheme>
    <a:fontScheme name="Chartis 2024">
      <a:majorFont>
        <a:latin typeface="Times New Roma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marL="344488" indent="-344488" algn="l">
          <a:lnSpc>
            <a:spcPct val="108000"/>
          </a:lnSpc>
          <a:spcBef>
            <a:spcPts val="300"/>
          </a:spcBef>
          <a:spcAft>
            <a:spcPts val="900"/>
          </a:spcAft>
          <a:buClr>
            <a:schemeClr val="tx2"/>
          </a:buClr>
          <a:buSzPct val="100000"/>
          <a:buFont typeface="Wingdings" panose="05000000000000000000" pitchFamily="2" charset="2"/>
          <a:buChar char="n"/>
          <a:defRPr sz="14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is 2021">
  <a:themeElements>
    <a:clrScheme name="Chartis 2021 Palette">
      <a:dk1>
        <a:sysClr val="windowText" lastClr="000000"/>
      </a:dk1>
      <a:lt1>
        <a:sysClr val="window" lastClr="FFFFFF"/>
      </a:lt1>
      <a:dk2>
        <a:srgbClr val="ADB9CA"/>
      </a:dk2>
      <a:lt2>
        <a:srgbClr val="E7E6E6"/>
      </a:lt2>
      <a:accent1>
        <a:srgbClr val="00294C"/>
      </a:accent1>
      <a:accent2>
        <a:srgbClr val="FFB93E"/>
      </a:accent2>
      <a:accent3>
        <a:srgbClr val="3ECCCC"/>
      </a:accent3>
      <a:accent4>
        <a:srgbClr val="7CAF2A"/>
      </a:accent4>
      <a:accent5>
        <a:srgbClr val="F45B42"/>
      </a:accent5>
      <a:accent6>
        <a:srgbClr val="5B5857"/>
      </a:accent6>
      <a:hlink>
        <a:srgbClr val="5B5857"/>
      </a:hlink>
      <a:folHlink>
        <a:srgbClr val="5B5857"/>
      </a:folHlink>
    </a:clrScheme>
    <a:fontScheme name="Chartis Segoe">
      <a:majorFont>
        <a:latin typeface="Segoe UI"/>
        <a:ea typeface=""/>
        <a:cs typeface=""/>
      </a:majorFont>
      <a:minorFont>
        <a:latin typeface="Segoe UI Semi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Segoe UI" panose="020B0502040204020203" pitchFamily="34" charset="0"/>
            <a:ea typeface="Verdana" panose="020B0604030504040204"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hartis 2018" id="{16488233-6154-4456-8E71-57E9A67A8DF2}" vid="{E127DF4B-CF8F-46F6-AA46-4AFE61821E1E}"/>
    </a:ext>
  </a:extLst>
</a:theme>
</file>

<file path=ppt/theme/theme3.xml><?xml version="1.0" encoding="utf-8"?>
<a:theme xmlns:a="http://schemas.openxmlformats.org/drawingml/2006/main" name="1_Chartis 2021">
  <a:themeElements>
    <a:clrScheme name="Chartis 2021 Palette">
      <a:dk1>
        <a:sysClr val="windowText" lastClr="000000"/>
      </a:dk1>
      <a:lt1>
        <a:sysClr val="window" lastClr="FFFFFF"/>
      </a:lt1>
      <a:dk2>
        <a:srgbClr val="ADB9CA"/>
      </a:dk2>
      <a:lt2>
        <a:srgbClr val="E7E6E6"/>
      </a:lt2>
      <a:accent1>
        <a:srgbClr val="00294C"/>
      </a:accent1>
      <a:accent2>
        <a:srgbClr val="FFB93E"/>
      </a:accent2>
      <a:accent3>
        <a:srgbClr val="3ECCCC"/>
      </a:accent3>
      <a:accent4>
        <a:srgbClr val="7CAF2A"/>
      </a:accent4>
      <a:accent5>
        <a:srgbClr val="F45B42"/>
      </a:accent5>
      <a:accent6>
        <a:srgbClr val="5B5857"/>
      </a:accent6>
      <a:hlink>
        <a:srgbClr val="5B5857"/>
      </a:hlink>
      <a:folHlink>
        <a:srgbClr val="5B5857"/>
      </a:folHlink>
    </a:clrScheme>
    <a:fontScheme name="Chartis Segoe">
      <a:majorFont>
        <a:latin typeface="Segoe UI"/>
        <a:ea typeface=""/>
        <a:cs typeface=""/>
      </a:majorFont>
      <a:minorFont>
        <a:latin typeface="Segoe UI Semi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Segoe UI" panose="020B0502040204020203" pitchFamily="34" charset="0"/>
            <a:ea typeface="Verdana" panose="020B0604030504040204"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hartis 2018" id="{16488233-6154-4456-8E71-57E9A67A8DF2}" vid="{E127DF4B-CF8F-46F6-AA46-4AFE61821E1E}"/>
    </a:ext>
  </a:extLst>
</a:theme>
</file>

<file path=ppt/theme/theme4.xml><?xml version="1.0" encoding="utf-8"?>
<a:theme xmlns:a="http://schemas.openxmlformats.org/drawingml/2006/main" name="2_Chartis 2021">
  <a:themeElements>
    <a:clrScheme name="Chartis 2021 Palette">
      <a:dk1>
        <a:sysClr val="windowText" lastClr="000000"/>
      </a:dk1>
      <a:lt1>
        <a:sysClr val="window" lastClr="FFFFFF"/>
      </a:lt1>
      <a:dk2>
        <a:srgbClr val="ADB9CA"/>
      </a:dk2>
      <a:lt2>
        <a:srgbClr val="E7E6E6"/>
      </a:lt2>
      <a:accent1>
        <a:srgbClr val="00294C"/>
      </a:accent1>
      <a:accent2>
        <a:srgbClr val="FFB93E"/>
      </a:accent2>
      <a:accent3>
        <a:srgbClr val="3ECCCC"/>
      </a:accent3>
      <a:accent4>
        <a:srgbClr val="7CAF2A"/>
      </a:accent4>
      <a:accent5>
        <a:srgbClr val="F45B42"/>
      </a:accent5>
      <a:accent6>
        <a:srgbClr val="5B5857"/>
      </a:accent6>
      <a:hlink>
        <a:srgbClr val="5B5857"/>
      </a:hlink>
      <a:folHlink>
        <a:srgbClr val="5B5857"/>
      </a:folHlink>
    </a:clrScheme>
    <a:fontScheme name="Chartis Segoe">
      <a:majorFont>
        <a:latin typeface="Segoe UI"/>
        <a:ea typeface=""/>
        <a:cs typeface=""/>
      </a:majorFont>
      <a:minorFont>
        <a:latin typeface="Segoe UI Semi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Segoe UI" panose="020B0502040204020203" pitchFamily="34" charset="0"/>
            <a:ea typeface="Verdana" panose="020B0604030504040204"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hartis 2018" id="{16488233-6154-4456-8E71-57E9A67A8DF2}" vid="{E127DF4B-CF8F-46F6-AA46-4AFE61821E1E}"/>
    </a:ext>
  </a:extLst>
</a:theme>
</file>

<file path=ppt/theme/theme5.xml><?xml version="1.0" encoding="utf-8"?>
<a:theme xmlns:a="http://schemas.openxmlformats.org/drawingml/2006/main" name="3_Chartis 2021">
  <a:themeElements>
    <a:clrScheme name="Chartis 2021 Palette">
      <a:dk1>
        <a:sysClr val="windowText" lastClr="000000"/>
      </a:dk1>
      <a:lt1>
        <a:sysClr val="window" lastClr="FFFFFF"/>
      </a:lt1>
      <a:dk2>
        <a:srgbClr val="ADB9CA"/>
      </a:dk2>
      <a:lt2>
        <a:srgbClr val="E7E6E6"/>
      </a:lt2>
      <a:accent1>
        <a:srgbClr val="00294C"/>
      </a:accent1>
      <a:accent2>
        <a:srgbClr val="FFB93E"/>
      </a:accent2>
      <a:accent3>
        <a:srgbClr val="3ECCCC"/>
      </a:accent3>
      <a:accent4>
        <a:srgbClr val="7CAF2A"/>
      </a:accent4>
      <a:accent5>
        <a:srgbClr val="F45B42"/>
      </a:accent5>
      <a:accent6>
        <a:srgbClr val="5B5857"/>
      </a:accent6>
      <a:hlink>
        <a:srgbClr val="5B5857"/>
      </a:hlink>
      <a:folHlink>
        <a:srgbClr val="5B5857"/>
      </a:folHlink>
    </a:clrScheme>
    <a:fontScheme name="Chartis Segoe">
      <a:majorFont>
        <a:latin typeface="Segoe UI"/>
        <a:ea typeface=""/>
        <a:cs typeface=""/>
      </a:majorFont>
      <a:minorFont>
        <a:latin typeface="Segoe UI Semi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Segoe UI" panose="020B0502040204020203" pitchFamily="34" charset="0"/>
            <a:ea typeface="Verdana" panose="020B0604030504040204"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hartis 2018" id="{16488233-6154-4456-8E71-57E9A67A8DF2}" vid="{E127DF4B-CF8F-46F6-AA46-4AFE61821E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10c8ac-87f3-4f4b-aec3-e22f1eb947d1" xsi:nil="true"/>
    <lcf76f155ced4ddcb4097134ff3c332f xmlns="84ed0e8b-ad66-420b-8a75-75480ba2d628">
      <Terms xmlns="http://schemas.microsoft.com/office/infopath/2007/PartnerControls"/>
    </lcf76f155ced4ddcb4097134ff3c332f>
    <Owners xmlns="84ed0e8b-ad66-420b-8a75-75480ba2d628" xsi:nil="true"/>
    <KeyLeads xmlns="84ed0e8b-ad66-420b-8a75-75480ba2d6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87ABAD3B7A9C458BBAE872BC4A6286" ma:contentTypeVersion="30" ma:contentTypeDescription="Create a new document." ma:contentTypeScope="" ma:versionID="7227372fa882dbdeb4f60c43571a3821">
  <xsd:schema xmlns:xsd="http://www.w3.org/2001/XMLSchema" xmlns:xs="http://www.w3.org/2001/XMLSchema" xmlns:p="http://schemas.microsoft.com/office/2006/metadata/properties" xmlns:ns2="e610c8ac-87f3-4f4b-aec3-e22f1eb947d1" xmlns:ns3="84ed0e8b-ad66-420b-8a75-75480ba2d628" targetNamespace="http://schemas.microsoft.com/office/2006/metadata/properties" ma:root="true" ma:fieldsID="1178ae22007305d81eff9767ce231f58" ns2:_="" ns3:_="">
    <xsd:import namespace="e610c8ac-87f3-4f4b-aec3-e22f1eb947d1"/>
    <xsd:import namespace="84ed0e8b-ad66-420b-8a75-75480ba2d6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MediaServiceObjectDetectorVersions" minOccurs="0"/>
                <xsd:element ref="ns3:MediaServiceSearchProperties" minOccurs="0"/>
                <xsd:element ref="ns3:Owners" minOccurs="0"/>
                <xsd:element ref="ns3:KeyLea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0c8ac-87f3-4f4b-aec3-e22f1eb947d1" elementFormDefault="qualified">
    <xsd:import namespace="http://schemas.microsoft.com/office/2006/documentManagement/types"/>
    <xsd:import namespace="http://schemas.microsoft.com/office/infopath/2007/PartnerControls"/>
    <xsd:element name="SharedWithUsers" ma:index="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6fc5301-ceab-4373-a191-a3691db7ad24}" ma:internalName="TaxCatchAll" ma:showField="CatchAllData" ma:web="e610c8ac-87f3-4f4b-aec3-e22f1eb947d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ed0e8b-ad66-420b-8a75-75480ba2d6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1ea919-cf17-4c33-9148-c9ecbe7f6f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Owners" ma:index="22" nillable="true" ma:displayName="Partner" ma:format="Dropdown" ma:internalName="Owners">
      <xsd:simpleType>
        <xsd:restriction base="dms:Text">
          <xsd:maxLength value="255"/>
        </xsd:restriction>
      </xsd:simpleType>
    </xsd:element>
    <xsd:element name="KeyLeads" ma:index="23" nillable="true" ma:displayName="Key Leads" ma:format="Dropdown" ma:internalName="KeyLeads">
      <xsd:simpleType>
        <xsd:restriction base="dms:Choice">
          <xsd:enumeration value="Andrew"/>
          <xsd:enumeration value="Sally"/>
          <xsd:enumeration value="Christian"/>
          <xsd:enumeration value="Jen"/>
          <xsd:enumeration value="Mark W"/>
          <xsd:enumeration value="Steve"/>
          <xsd:enumeration value="Marci"/>
          <xsd:enumeration value="Paul"/>
          <xsd:enumeration value="Frances"/>
          <xsd:enumeration value="Dan Shapiro"/>
          <xsd:enumeration value="Mark P"/>
          <xsd:enumeration value="Rebecca C"/>
        </xsd:restriction>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4FF9B9-D7F1-4439-A941-E6EF682499F1}">
  <ds:schemaRefs>
    <ds:schemaRef ds:uri="http://www.w3.org/XML/1998/namespace"/>
    <ds:schemaRef ds:uri="e610c8ac-87f3-4f4b-aec3-e22f1eb947d1"/>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84ed0e8b-ad66-420b-8a75-75480ba2d628"/>
  </ds:schemaRefs>
</ds:datastoreItem>
</file>

<file path=customXml/itemProps2.xml><?xml version="1.0" encoding="utf-8"?>
<ds:datastoreItem xmlns:ds="http://schemas.openxmlformats.org/officeDocument/2006/customXml" ds:itemID="{860BDC7B-67A2-4389-B35C-DD3C569D8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10c8ac-87f3-4f4b-aec3-e22f1eb947d1"/>
    <ds:schemaRef ds:uri="84ed0e8b-ad66-420b-8a75-75480ba2d6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538B1E-CACE-49A3-8BB7-A74A5520D0CA}">
  <ds:schemaRefs>
    <ds:schemaRef ds:uri="http://schemas.microsoft.com/sharepoint/v3/contenttype/forms"/>
  </ds:schemaRefs>
</ds:datastoreItem>
</file>

<file path=docMetadata/LabelInfo.xml><?xml version="1.0" encoding="utf-8"?>
<clbl:labelList xmlns:clbl="http://schemas.microsoft.com/office/2020/mipLabelMetadata">
  <clbl:label id="{86df42e4-32b7-48ab-8b76-c21fdb19a0e7}" enabled="0" method="" siteId="{86df42e4-32b7-48ab-8b76-c21fdb19a0e7}" removed="1"/>
</clbl:labelList>
</file>

<file path=docProps/app.xml><?xml version="1.0" encoding="utf-8"?>
<Properties xmlns="http://schemas.openxmlformats.org/officeDocument/2006/extended-properties" xmlns:vt="http://schemas.openxmlformats.org/officeDocument/2006/docPropsVTypes">
  <Template>office theme</Template>
  <TotalTime>1884</TotalTime>
  <Words>2618</Words>
  <Application>Microsoft Office PowerPoint</Application>
  <PresentationFormat>Widescreen</PresentationFormat>
  <Paragraphs>509</Paragraphs>
  <Slides>53</Slides>
  <Notes>49</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53</vt:i4>
      </vt:variant>
    </vt:vector>
  </HeadingPairs>
  <TitlesOfParts>
    <vt:vector size="68" baseType="lpstr">
      <vt:lpstr>Aptos</vt:lpstr>
      <vt:lpstr>Arial</vt:lpstr>
      <vt:lpstr>Calibri</vt:lpstr>
      <vt:lpstr>Lato</vt:lpstr>
      <vt:lpstr>Segoe UI</vt:lpstr>
      <vt:lpstr>Segoe UI Semibold</vt:lpstr>
      <vt:lpstr>Times</vt:lpstr>
      <vt:lpstr>Verdana</vt:lpstr>
      <vt:lpstr>Wingdings</vt:lpstr>
      <vt:lpstr>Office Theme</vt:lpstr>
      <vt:lpstr>Chartis 2021</vt:lpstr>
      <vt:lpstr>1_Chartis 2021</vt:lpstr>
      <vt:lpstr>2_Chartis 2021</vt:lpstr>
      <vt:lpstr>3_Chartis 2021</vt:lpstr>
      <vt:lpstr>think-cell Slide</vt:lpstr>
      <vt:lpstr>Practitioner Competency Management</vt:lpstr>
      <vt:lpstr>PowerPoint Presentation</vt:lpstr>
      <vt:lpstr>Who is responsible for the quality of care (including conduct) at your healthcare organization? </vt:lpstr>
      <vt:lpstr>What does the board know about the quality of medical care? </vt:lpstr>
      <vt:lpstr>PowerPoint Presentation</vt:lpstr>
      <vt:lpstr>The Bad-apple Theory Versus Performance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Ongoing Professional Practice Evaluation</vt:lpstr>
      <vt:lpstr>Joint Commission and ACHC </vt:lpstr>
      <vt:lpstr>What if you are not Joint Commission or ACHC-Accredited?</vt:lpstr>
      <vt:lpstr>PowerPoint Presentation</vt:lpstr>
      <vt:lpstr>To Match Privileges with Demonstrated Competence,  we need...</vt:lpstr>
      <vt:lpstr>PowerPoint Presentation</vt:lpstr>
      <vt:lpstr>PowerPoint Presentation</vt:lpstr>
      <vt:lpstr> OPPE Reports vs. Practitioner Feedback Reports</vt:lpstr>
      <vt:lpstr> Using Targets for OPPE and FPPE</vt:lpstr>
      <vt:lpstr>Selecting Practitioner Competency Measures</vt:lpstr>
      <vt:lpstr>Evaluating OPPE Data Example of INDIVIDUAL Scorecard</vt:lpstr>
      <vt:lpstr>Selecting Practitioner Competency Measures Using Targets to Reduce Bias and Promote Improvement</vt:lpstr>
      <vt:lpstr>Selecting Practitioner Competency Measures Using Targets to Reduce Bias and Promote Improvement</vt:lpstr>
      <vt:lpstr>What if a practitioner falls below the acceptable individual or aggregate targets?</vt:lpstr>
      <vt:lpstr>OPPE: What works?</vt:lpstr>
      <vt:lpstr>Focused Professional Practice Evaluation</vt:lpstr>
      <vt:lpstr>PowerPoint Presentation</vt:lpstr>
      <vt:lpstr>Improvement FPPE Plan for Cause</vt:lpstr>
      <vt:lpstr>PowerPoint Presentation</vt:lpstr>
      <vt:lpstr>What is initial FPPE?</vt:lpstr>
      <vt:lpstr>PowerPoint Presentation</vt:lpstr>
      <vt:lpstr>Type of FPPE</vt:lpstr>
      <vt:lpstr>PowerPoint Presentation</vt:lpstr>
      <vt:lpstr>PowerPoint Presentation</vt:lpstr>
      <vt:lpstr>PowerPoint Presentation</vt:lpstr>
      <vt:lpstr>Does one size fit all?</vt:lpstr>
      <vt:lpstr>Then what should we do?</vt:lpstr>
      <vt:lpstr>PowerPoint Presentation</vt:lpstr>
      <vt:lpstr>PowerPoint Presentation</vt:lpstr>
      <vt:lpstr>Considerations</vt:lpstr>
      <vt:lpstr>PowerPoint Presentation</vt:lpstr>
      <vt:lpstr>Internal Resources</vt:lpstr>
      <vt:lpstr>Sample initial FPPE Plan for a Nurse-Midwife</vt:lpstr>
      <vt:lpstr>The value of the Medical  Staff Services department</vt:lpstr>
      <vt:lpstr>Medical Staff Services is one of the greatest untapped assets significantly impacting performance, growth, and risk </vt:lpstr>
      <vt:lpstr>Untapping the value of your Medical Staff Services </vt:lpstr>
      <vt:lpstr>What DO you influence?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Cloutier, Rebecca</dc:creator>
  <cp:lastModifiedBy>Cloutier, Rebecca</cp:lastModifiedBy>
  <cp:revision>412</cp:revision>
  <dcterms:created xsi:type="dcterms:W3CDTF">2025-03-13T15:42:37Z</dcterms:created>
  <dcterms:modified xsi:type="dcterms:W3CDTF">2025-04-29T20:19:41Z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0x010100DC87ABAD3B7A9C458BBAE872BC4A6286</vt:lpwstr>
  </property>
  <property fmtid="{D5CDD505-2E9C-101B-9397-08002B2CF9AE}" pid="3" name="MediaServiceImageTags">
    <vt:lpwstr/>
  </property>
</Properties>
</file>