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61"/>
  </p:notesMasterIdLst>
  <p:sldIdLst>
    <p:sldId id="258" r:id="rId2"/>
    <p:sldId id="259" r:id="rId3"/>
    <p:sldId id="331" r:id="rId4"/>
    <p:sldId id="333" r:id="rId5"/>
    <p:sldId id="342" r:id="rId6"/>
    <p:sldId id="347" r:id="rId7"/>
    <p:sldId id="325" r:id="rId8"/>
    <p:sldId id="326" r:id="rId9"/>
    <p:sldId id="327" r:id="rId10"/>
    <p:sldId id="328" r:id="rId11"/>
    <p:sldId id="318" r:id="rId12"/>
    <p:sldId id="319" r:id="rId13"/>
    <p:sldId id="263" r:id="rId14"/>
    <p:sldId id="264" r:id="rId15"/>
    <p:sldId id="262" r:id="rId16"/>
    <p:sldId id="348" r:id="rId17"/>
    <p:sldId id="260" r:id="rId18"/>
    <p:sldId id="288" r:id="rId19"/>
    <p:sldId id="295" r:id="rId20"/>
    <p:sldId id="292" r:id="rId21"/>
    <p:sldId id="266" r:id="rId22"/>
    <p:sldId id="296" r:id="rId23"/>
    <p:sldId id="351" r:id="rId24"/>
    <p:sldId id="346" r:id="rId25"/>
    <p:sldId id="344" r:id="rId26"/>
    <p:sldId id="268" r:id="rId27"/>
    <p:sldId id="300" r:id="rId28"/>
    <p:sldId id="345" r:id="rId29"/>
    <p:sldId id="267" r:id="rId30"/>
    <p:sldId id="343" r:id="rId31"/>
    <p:sldId id="298" r:id="rId32"/>
    <p:sldId id="297" r:id="rId33"/>
    <p:sldId id="299" r:id="rId34"/>
    <p:sldId id="303" r:id="rId35"/>
    <p:sldId id="302" r:id="rId36"/>
    <p:sldId id="352" r:id="rId37"/>
    <p:sldId id="304" r:id="rId38"/>
    <p:sldId id="301" r:id="rId39"/>
    <p:sldId id="305" r:id="rId40"/>
    <p:sldId id="306" r:id="rId41"/>
    <p:sldId id="307" r:id="rId42"/>
    <p:sldId id="335" r:id="rId43"/>
    <p:sldId id="336" r:id="rId44"/>
    <p:sldId id="338" r:id="rId45"/>
    <p:sldId id="340" r:id="rId46"/>
    <p:sldId id="341" r:id="rId47"/>
    <p:sldId id="353" r:id="rId48"/>
    <p:sldId id="354" r:id="rId49"/>
    <p:sldId id="355" r:id="rId50"/>
    <p:sldId id="356" r:id="rId51"/>
    <p:sldId id="357" r:id="rId52"/>
    <p:sldId id="358" r:id="rId53"/>
    <p:sldId id="285" r:id="rId54"/>
    <p:sldId id="314" r:id="rId55"/>
    <p:sldId id="284" r:id="rId56"/>
    <p:sldId id="313" r:id="rId57"/>
    <p:sldId id="311" r:id="rId58"/>
    <p:sldId id="308" r:id="rId59"/>
    <p:sldId id="310" r:id="rId60"/>
  </p:sldIdLst>
  <p:sldSz cx="18288000" cy="10287000"/>
  <p:notesSz cx="6858000" cy="9144000"/>
  <p:embeddedFontLst>
    <p:embeddedFont>
      <p:font typeface="Adobe Caslon Pro Bold" panose="0205070206050A020403" pitchFamily="18" charset="0"/>
      <p:bold r:id="rId62"/>
      <p:boldItalic r:id="rId63"/>
    </p:embeddedFont>
    <p:embeddedFont>
      <p:font typeface="Arial Italics" panose="020B0604020202020204" charset="0"/>
      <p:regular r:id="rId64"/>
    </p:embeddedFont>
    <p:embeddedFont>
      <p:font typeface="Canva Sans" panose="020B0604020202020204" charset="0"/>
      <p:regular r:id="rId65"/>
    </p:embeddedFont>
    <p:embeddedFont>
      <p:font typeface="Canva Sans Bold" panose="020B0604020202020204" charset="0"/>
      <p:regular r:id="rId66"/>
    </p:embeddedFont>
    <p:embeddedFont>
      <p:font typeface="Glacial Indifference" panose="020B0604020202020204" charset="0"/>
      <p:regular r:id="rId67"/>
    </p:embeddedFont>
    <p:embeddedFont>
      <p:font typeface="TAN Pearl"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1727" autoAdjust="0"/>
  </p:normalViewPr>
  <p:slideViewPr>
    <p:cSldViewPr>
      <p:cViewPr varScale="1">
        <p:scale>
          <a:sx n="64" d="100"/>
          <a:sy n="64" d="100"/>
        </p:scale>
        <p:origin x="114"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F7893-6A98-4880-9EA5-C97F5AC3B94B}"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200A4-1FCD-41EF-884B-48FC95826984}" type="slidenum">
              <a:rPr lang="en-US" smtClean="0"/>
              <a:t>‹#›</a:t>
            </a:fld>
            <a:endParaRPr lang="en-US"/>
          </a:p>
        </p:txBody>
      </p:sp>
    </p:spTree>
    <p:extLst>
      <p:ext uri="{BB962C8B-B14F-4D97-AF65-F5344CB8AC3E}">
        <p14:creationId xmlns:p14="http://schemas.microsoft.com/office/powerpoint/2010/main" val="93723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healthgrades.com/pro/ehrs-ranked-by-market-shar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2</a:t>
            </a:fld>
            <a:endParaRPr lang="en-US"/>
          </a:p>
        </p:txBody>
      </p:sp>
    </p:spTree>
    <p:extLst>
      <p:ext uri="{BB962C8B-B14F-4D97-AF65-F5344CB8AC3E}">
        <p14:creationId xmlns:p14="http://schemas.microsoft.com/office/powerpoint/2010/main" val="2971152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FDA-Approved AI Algorithms by Specialty</a:t>
            </a:r>
          </a:p>
        </p:txBody>
      </p:sp>
      <p:sp>
        <p:nvSpPr>
          <p:cNvPr id="4" name="Slide Number Placeholder 3"/>
          <p:cNvSpPr>
            <a:spLocks noGrp="1"/>
          </p:cNvSpPr>
          <p:nvPr>
            <p:ph type="sldNum" sz="quarter" idx="5"/>
          </p:nvPr>
        </p:nvSpPr>
        <p:spPr/>
        <p:txBody>
          <a:bodyPr/>
          <a:lstStyle/>
          <a:p>
            <a:fld id="{01A200A4-1FCD-41EF-884B-48FC95826984}" type="slidenum">
              <a:rPr lang="en-US" smtClean="0"/>
              <a:t>26</a:t>
            </a:fld>
            <a:endParaRPr lang="en-US"/>
          </a:p>
        </p:txBody>
      </p:sp>
    </p:spTree>
    <p:extLst>
      <p:ext uri="{BB962C8B-B14F-4D97-AF65-F5344CB8AC3E}">
        <p14:creationId xmlns:p14="http://schemas.microsoft.com/office/powerpoint/2010/main" val="1028510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27</a:t>
            </a:fld>
            <a:endParaRPr lang="en-US"/>
          </a:p>
        </p:txBody>
      </p:sp>
    </p:spTree>
    <p:extLst>
      <p:ext uri="{BB962C8B-B14F-4D97-AF65-F5344CB8AC3E}">
        <p14:creationId xmlns:p14="http://schemas.microsoft.com/office/powerpoint/2010/main" val="180962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30</a:t>
            </a:fld>
            <a:endParaRPr lang="en-US"/>
          </a:p>
        </p:txBody>
      </p:sp>
    </p:spTree>
    <p:extLst>
      <p:ext uri="{BB962C8B-B14F-4D97-AF65-F5344CB8AC3E}">
        <p14:creationId xmlns:p14="http://schemas.microsoft.com/office/powerpoint/2010/main" val="3429316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32</a:t>
            </a:fld>
            <a:endParaRPr lang="en-US"/>
          </a:p>
        </p:txBody>
      </p:sp>
    </p:spTree>
    <p:extLst>
      <p:ext uri="{BB962C8B-B14F-4D97-AF65-F5344CB8AC3E}">
        <p14:creationId xmlns:p14="http://schemas.microsoft.com/office/powerpoint/2010/main" val="2540101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 can analyze provider data to flag inconsistencies, missing information, expired documents, or red flags like malpractice history or gaps in employment, helping teams act proactively.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analyzing historical credentialing timelines, AI can predict bottlenecks and suggest improvements in staffing or process adjustments.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 can analyze large datasets to provide trends, performance metrics, and audit readiness dashboards to leadership.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1" dirty="0"/>
          </a:p>
        </p:txBody>
      </p:sp>
      <p:sp>
        <p:nvSpPr>
          <p:cNvPr id="4" name="Slide Number Placeholder 3"/>
          <p:cNvSpPr>
            <a:spLocks noGrp="1"/>
          </p:cNvSpPr>
          <p:nvPr>
            <p:ph type="sldNum" sz="quarter" idx="5"/>
          </p:nvPr>
        </p:nvSpPr>
        <p:spPr/>
        <p:txBody>
          <a:bodyPr/>
          <a:lstStyle/>
          <a:p>
            <a:fld id="{01A200A4-1FCD-41EF-884B-48FC95826984}" type="slidenum">
              <a:rPr lang="en-US" smtClean="0"/>
              <a:t>36</a:t>
            </a:fld>
            <a:endParaRPr lang="en-US"/>
          </a:p>
        </p:txBody>
      </p:sp>
    </p:spTree>
    <p:extLst>
      <p:ext uri="{BB962C8B-B14F-4D97-AF65-F5344CB8AC3E}">
        <p14:creationId xmlns:p14="http://schemas.microsoft.com/office/powerpoint/2010/main" val="634248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solidFill>
                  <a:schemeClr val="tx1"/>
                </a:solidFill>
                <a:effectLst/>
                <a:latin typeface="Helvetica Neue"/>
              </a:rPr>
              <a:t>Microsoft and Epic seem to be focused on how AI can improve care delivery. clinical insights and administrative tools across various Epic modules, promising a holistic transformation of healthcare practices.</a:t>
            </a:r>
            <a:endParaRPr lang="en-US" u="none" dirty="0">
              <a:solidFill>
                <a:schemeClr val="tx1"/>
              </a:solidFill>
            </a:endParaRPr>
          </a:p>
          <a:p>
            <a:r>
              <a:rPr lang="en-US" b="0" i="0" u="none" dirty="0">
                <a:solidFill>
                  <a:schemeClr val="tx1"/>
                </a:solidFill>
                <a:effectLst/>
                <a:latin typeface="Helvetica Neue"/>
              </a:rPr>
              <a:t>The companies' ultimate goal is to streamline workflows, improve patient care delivery and bolster the efficiency of healthcare systems on a global scale – and its impact could be seen everywhere, considering Epic is </a:t>
            </a:r>
            <a:r>
              <a:rPr lang="en-US" b="0" i="0" u="none" strike="noStrike" dirty="0">
                <a:solidFill>
                  <a:schemeClr val="tx1"/>
                </a:solidFill>
                <a:effectLst/>
                <a:latin typeface="Helvetica Neue"/>
                <a:hlinkClick r:id="rId3">
                  <a:extLst>
                    <a:ext uri="{A12FA001-AC4F-418D-AE19-62706E023703}">
                      <ahyp:hlinkClr xmlns:ahyp="http://schemas.microsoft.com/office/drawing/2018/hyperlinkcolor" val="tx"/>
                    </a:ext>
                  </a:extLst>
                </a:hlinkClick>
              </a:rPr>
              <a:t>used in 36 percent </a:t>
            </a:r>
            <a:r>
              <a:rPr lang="en-US" b="0" i="0" u="none" dirty="0">
                <a:solidFill>
                  <a:schemeClr val="tx1"/>
                </a:solidFill>
                <a:effectLst/>
                <a:latin typeface="Helvetica Neue"/>
              </a:rPr>
              <a:t>of U.S. hospitals. </a:t>
            </a:r>
            <a:r>
              <a:rPr lang="en-US" b="0" i="0" dirty="0">
                <a:solidFill>
                  <a:srgbClr val="363636"/>
                </a:solidFill>
                <a:effectLst/>
                <a:latin typeface="Helvetica Neue"/>
              </a:rPr>
              <a:t>alleviate much of the clerical burden that contributes to physician unhappiness. </a:t>
            </a:r>
            <a:endParaRPr lang="en-US" u="none" dirty="0">
              <a:solidFill>
                <a:schemeClr val="tx1"/>
              </a:solidFill>
            </a:endParaRPr>
          </a:p>
          <a:p>
            <a:r>
              <a:rPr lang="en-US" dirty="0"/>
              <a:t>UK 13M equals 16 billion US dollars</a:t>
            </a:r>
          </a:p>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38</a:t>
            </a:fld>
            <a:endParaRPr lang="en-US"/>
          </a:p>
        </p:txBody>
      </p:sp>
    </p:spTree>
    <p:extLst>
      <p:ext uri="{BB962C8B-B14F-4D97-AF65-F5344CB8AC3E}">
        <p14:creationId xmlns:p14="http://schemas.microsoft.com/office/powerpoint/2010/main" val="1078696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40</a:t>
            </a:fld>
            <a:endParaRPr lang="en-US"/>
          </a:p>
        </p:txBody>
      </p:sp>
    </p:spTree>
    <p:extLst>
      <p:ext uri="{BB962C8B-B14F-4D97-AF65-F5344CB8AC3E}">
        <p14:creationId xmlns:p14="http://schemas.microsoft.com/office/powerpoint/2010/main" val="1626146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advancements like these can reduce human error and boost overall outcomes and consumer trust, many still question the practical applicability of AI in health care. Patients and caregivers alike fear that lack of human oversight and the potential for machine errors can lead to mismanagement of care, while data privacy remains one of the biggest challenges to AI-dependent health care.</a:t>
            </a:r>
          </a:p>
          <a:p>
            <a:endParaRPr lang="en-US" dirty="0"/>
          </a:p>
          <a:p>
            <a:r>
              <a:rPr lang="en-US" dirty="0"/>
              <a:t>Despite such concerns, the growing involvement of AI in health care is inevitable. But as these advancements suggest, the potential benefits might just outweigh the risks.</a:t>
            </a:r>
          </a:p>
        </p:txBody>
      </p:sp>
      <p:sp>
        <p:nvSpPr>
          <p:cNvPr id="4" name="Slide Number Placeholder 3"/>
          <p:cNvSpPr>
            <a:spLocks noGrp="1"/>
          </p:cNvSpPr>
          <p:nvPr>
            <p:ph type="sldNum" sz="quarter" idx="5"/>
          </p:nvPr>
        </p:nvSpPr>
        <p:spPr/>
        <p:txBody>
          <a:bodyPr/>
          <a:lstStyle/>
          <a:p>
            <a:fld id="{01A200A4-1FCD-41EF-884B-48FC95826984}" type="slidenum">
              <a:rPr lang="en-US" smtClean="0"/>
              <a:t>41</a:t>
            </a:fld>
            <a:endParaRPr lang="en-US"/>
          </a:p>
        </p:txBody>
      </p:sp>
    </p:spTree>
    <p:extLst>
      <p:ext uri="{BB962C8B-B14F-4D97-AF65-F5344CB8AC3E}">
        <p14:creationId xmlns:p14="http://schemas.microsoft.com/office/powerpoint/2010/main" val="1834070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answered and my daughter says to me Olivia has had an accident she is being flown to by medivac to Johns Hopkins.  She was at a family cookout and decided to try and climb the ladder to the slide, fell, and hit the back of her head knocking her </a:t>
            </a:r>
            <a:r>
              <a:rPr lang="en-US" baseline="0" dirty="0" err="1"/>
              <a:t>unconscience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Immediately I thought awesome I work there who can I call.  Without skipping a beat I text Dr. Peter Hill, head of Emergency Medicine, gave him the details and in a matter of minutes he sent me a message back and ask what her name was and said don’t worry I’ve got you covered.    </a:t>
            </a:r>
            <a:endParaRPr lang="en-US" dirty="0"/>
          </a:p>
          <a:p>
            <a:endParaRPr lang="en-US" dirty="0"/>
          </a:p>
        </p:txBody>
      </p:sp>
      <p:sp>
        <p:nvSpPr>
          <p:cNvPr id="4" name="Slide Number Placeholder 3"/>
          <p:cNvSpPr>
            <a:spLocks noGrp="1"/>
          </p:cNvSpPr>
          <p:nvPr>
            <p:ph type="sldNum" sz="quarter" idx="10"/>
          </p:nvPr>
        </p:nvSpPr>
        <p:spPr/>
        <p:txBody>
          <a:bodyPr/>
          <a:lstStyle/>
          <a:p>
            <a:fld id="{11BA3961-52F0-EF49-8E4C-B658AC4FAD4D}" type="slidenum">
              <a:rPr lang="en-US" smtClean="0"/>
              <a:t>55</a:t>
            </a:fld>
            <a:endParaRPr lang="en-US"/>
          </a:p>
        </p:txBody>
      </p:sp>
    </p:spTree>
    <p:extLst>
      <p:ext uri="{BB962C8B-B14F-4D97-AF65-F5344CB8AC3E}">
        <p14:creationId xmlns:p14="http://schemas.microsoft.com/office/powerpoint/2010/main" val="2869364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58</a:t>
            </a:fld>
            <a:endParaRPr lang="en-US"/>
          </a:p>
        </p:txBody>
      </p:sp>
    </p:spTree>
    <p:extLst>
      <p:ext uri="{BB962C8B-B14F-4D97-AF65-F5344CB8AC3E}">
        <p14:creationId xmlns:p14="http://schemas.microsoft.com/office/powerpoint/2010/main" val="2527209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 Space </a:t>
            </a:r>
            <a:r>
              <a:rPr lang="en-US" dirty="0" err="1"/>
              <a:t>Odessy</a:t>
            </a:r>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3</a:t>
            </a:fld>
            <a:endParaRPr lang="en-US"/>
          </a:p>
        </p:txBody>
      </p:sp>
    </p:spTree>
    <p:extLst>
      <p:ext uri="{BB962C8B-B14F-4D97-AF65-F5344CB8AC3E}">
        <p14:creationId xmlns:p14="http://schemas.microsoft.com/office/powerpoint/2010/main" val="246050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13</a:t>
            </a:fld>
            <a:endParaRPr lang="en-US"/>
          </a:p>
        </p:txBody>
      </p:sp>
    </p:spTree>
    <p:extLst>
      <p:ext uri="{BB962C8B-B14F-4D97-AF65-F5344CB8AC3E}">
        <p14:creationId xmlns:p14="http://schemas.microsoft.com/office/powerpoint/2010/main" val="336817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a:solidFill>
                  <a:srgbClr val="374151"/>
                </a:solidFill>
                <a:effectLst/>
                <a:latin typeface="Söhne"/>
              </a:rPr>
              <a:t>Blockchain and artificial intelligence (AI) are two distinct technologies, but they can complement each other in various ways. </a:t>
            </a:r>
          </a:p>
          <a:p>
            <a:r>
              <a:rPr lang="en-US" b="0" i="0" dirty="0">
                <a:solidFill>
                  <a:srgbClr val="374151"/>
                </a:solidFill>
                <a:effectLst/>
                <a:latin typeface="Söhne"/>
              </a:rPr>
              <a:t>Here are some key points about the relationship between blockchain and AI:</a:t>
            </a:r>
          </a:p>
          <a:p>
            <a:r>
              <a:rPr lang="en-US" b="0" i="0" dirty="0">
                <a:effectLst/>
                <a:latin typeface="Söhne"/>
              </a:rPr>
              <a:t>Data Security and Privacy</a:t>
            </a:r>
            <a:r>
              <a:rPr lang="en-US" b="0" i="0" dirty="0">
                <a:solidFill>
                  <a:srgbClr val="374151"/>
                </a:solidFill>
                <a:effectLst/>
                <a:latin typeface="Söhne"/>
              </a:rPr>
              <a:t>, </a:t>
            </a:r>
            <a:r>
              <a:rPr lang="en-US" b="0" i="0" dirty="0">
                <a:effectLst/>
                <a:latin typeface="Söhne"/>
              </a:rPr>
              <a:t>Data Quality and Trust</a:t>
            </a:r>
            <a:r>
              <a:rPr lang="en-US" b="0" i="0" dirty="0">
                <a:solidFill>
                  <a:srgbClr val="374151"/>
                </a:solidFill>
                <a:effectLst/>
                <a:latin typeface="Söhne"/>
              </a:rPr>
              <a:t>, </a:t>
            </a:r>
            <a:r>
              <a:rPr lang="en-US" b="0" i="0" dirty="0">
                <a:effectLst/>
                <a:latin typeface="Söhne"/>
              </a:rPr>
              <a:t>Decentralized Data Marketplaces</a:t>
            </a:r>
            <a:r>
              <a:rPr lang="en-US" b="0" i="0" dirty="0">
                <a:solidFill>
                  <a:srgbClr val="374151"/>
                </a:solidFill>
                <a:effectLst/>
                <a:latin typeface="Söhne"/>
              </a:rPr>
              <a:t>, </a:t>
            </a:r>
            <a:r>
              <a:rPr lang="en-US" b="0" i="0" dirty="0">
                <a:effectLst/>
                <a:latin typeface="Söhne"/>
              </a:rPr>
              <a:t>AI in Blockchain Analytics, Smart Contracts and Automation, Decentralized AI Networks:, Tokenization and Incentives, Challenges and Scalability, Regulatory Considerations, Emerging Use Cases</a:t>
            </a:r>
            <a:endParaRPr lang="en-US" b="0" dirty="0"/>
          </a:p>
        </p:txBody>
      </p:sp>
      <p:sp>
        <p:nvSpPr>
          <p:cNvPr id="4" name="Slide Number Placeholder 3"/>
          <p:cNvSpPr>
            <a:spLocks noGrp="1"/>
          </p:cNvSpPr>
          <p:nvPr>
            <p:ph type="sldNum" sz="quarter" idx="5"/>
          </p:nvPr>
        </p:nvSpPr>
        <p:spPr/>
        <p:txBody>
          <a:bodyPr/>
          <a:lstStyle/>
          <a:p>
            <a:fld id="{01A200A4-1FCD-41EF-884B-48FC95826984}" type="slidenum">
              <a:rPr lang="en-US" smtClean="0"/>
              <a:t>14</a:t>
            </a:fld>
            <a:endParaRPr lang="en-US"/>
          </a:p>
        </p:txBody>
      </p:sp>
    </p:spTree>
    <p:extLst>
      <p:ext uri="{BB962C8B-B14F-4D97-AF65-F5344CB8AC3E}">
        <p14:creationId xmlns:p14="http://schemas.microsoft.com/office/powerpoint/2010/main" val="180291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a:solidFill>
                  <a:srgbClr val="374151"/>
                </a:solidFill>
                <a:effectLst/>
                <a:latin typeface="Söhne"/>
              </a:rPr>
              <a:t>While blockchain and AI can complement each other, it's essential to note that combining these technologies can be complex, and their successful integration depends on specific use cases and the goals of the application. Additionally, both blockchain and AI have their own challenges and limitations that need to be considered when using them together.</a:t>
            </a:r>
          </a:p>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15</a:t>
            </a:fld>
            <a:endParaRPr lang="en-US"/>
          </a:p>
        </p:txBody>
      </p:sp>
    </p:spTree>
    <p:extLst>
      <p:ext uri="{BB962C8B-B14F-4D97-AF65-F5344CB8AC3E}">
        <p14:creationId xmlns:p14="http://schemas.microsoft.com/office/powerpoint/2010/main" val="290670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18</a:t>
            </a:fld>
            <a:endParaRPr lang="en-US"/>
          </a:p>
        </p:txBody>
      </p:sp>
    </p:spTree>
    <p:extLst>
      <p:ext uri="{BB962C8B-B14F-4D97-AF65-F5344CB8AC3E}">
        <p14:creationId xmlns:p14="http://schemas.microsoft.com/office/powerpoint/2010/main" val="1745776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concept of the Turing Test has since inspired various competitions and experiments, often referred to as Turing Test-like evaluations, where AI systems are assessed based on their ability to engage in conversation. These tests have been conducted in different forms, but the original Turing Test itself, as Turing described it in his 1950 paper, was a theoretical concept rather than an immediate practical experiment.</a:t>
            </a:r>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19</a:t>
            </a:fld>
            <a:endParaRPr lang="en-US"/>
          </a:p>
        </p:txBody>
      </p:sp>
    </p:spTree>
    <p:extLst>
      <p:ext uri="{BB962C8B-B14F-4D97-AF65-F5344CB8AC3E}">
        <p14:creationId xmlns:p14="http://schemas.microsoft.com/office/powerpoint/2010/main" val="2555106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concept of the Turing Test has since inspired various competitions and experiments, often referred to as Turing Test-like evaluations, where AI systems are assessed based on their ability to engage in conversation. These tests have been conducted in different forms, but the original Turing Test itself, as Turing described it in his 1950 paper, was a theoretical concept rather than an immediate practical experiment.</a:t>
            </a:r>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20</a:t>
            </a:fld>
            <a:endParaRPr lang="en-US"/>
          </a:p>
        </p:txBody>
      </p:sp>
    </p:spTree>
    <p:extLst>
      <p:ext uri="{BB962C8B-B14F-4D97-AF65-F5344CB8AC3E}">
        <p14:creationId xmlns:p14="http://schemas.microsoft.com/office/powerpoint/2010/main" val="3146396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Artificial Intelligence (AI) is sometimes referred to by alternative terms or variations, depending on the context and the specific focus of the technology or application. Here are some other names and related terms for AI:</a:t>
            </a:r>
          </a:p>
          <a:p>
            <a:endParaRPr lang="en-US" dirty="0"/>
          </a:p>
          <a:p>
            <a:r>
              <a:rPr lang="en-US" dirty="0"/>
              <a:t>The word "generative" has its origins in the Latin language. It is derived from the Latin verb "</a:t>
            </a:r>
            <a:r>
              <a:rPr lang="en-US" dirty="0" err="1"/>
              <a:t>generare</a:t>
            </a:r>
            <a:r>
              <a:rPr lang="en-US" dirty="0"/>
              <a:t>," which means "to generate" or "to produce." In Latin, "</a:t>
            </a:r>
            <a:r>
              <a:rPr lang="en-US" dirty="0" err="1"/>
              <a:t>generare</a:t>
            </a:r>
            <a:r>
              <a:rPr lang="en-US" dirty="0"/>
              <a:t>" is related to the noun "genus," which means "birth," "origin," or "kind."</a:t>
            </a:r>
          </a:p>
        </p:txBody>
      </p:sp>
      <p:sp>
        <p:nvSpPr>
          <p:cNvPr id="4" name="Slide Number Placeholder 3"/>
          <p:cNvSpPr>
            <a:spLocks noGrp="1"/>
          </p:cNvSpPr>
          <p:nvPr>
            <p:ph type="sldNum" sz="quarter" idx="5"/>
          </p:nvPr>
        </p:nvSpPr>
        <p:spPr/>
        <p:txBody>
          <a:bodyPr/>
          <a:lstStyle/>
          <a:p>
            <a:fld id="{01A200A4-1FCD-41EF-884B-48FC95826984}" type="slidenum">
              <a:rPr lang="en-US" smtClean="0"/>
              <a:t>21</a:t>
            </a:fld>
            <a:endParaRPr lang="en-US"/>
          </a:p>
        </p:txBody>
      </p:sp>
    </p:spTree>
    <p:extLst>
      <p:ext uri="{BB962C8B-B14F-4D97-AF65-F5344CB8AC3E}">
        <p14:creationId xmlns:p14="http://schemas.microsoft.com/office/powerpoint/2010/main" val="2208191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notesSlide" Target="../notesSlides/notesSlide18.xml"/><Relationship Id="rId7" Type="http://schemas.openxmlformats.org/officeDocument/2006/relationships/image" Target="../media/image81.jp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g"/></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jpg"/></Relationships>
</file>

<file path=ppt/slides/_rels/slide57.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2.xml"/><Relationship Id="rId5" Type="http://schemas.openxmlformats.org/officeDocument/2006/relationships/image" Target="../media/image87.png"/><Relationship Id="rId4"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Freeform 3"/>
          <p:cNvSpPr/>
          <p:nvPr/>
        </p:nvSpPr>
        <p:spPr>
          <a:xfrm>
            <a:off x="215949" y="1713818"/>
            <a:ext cx="3886200" cy="5762417"/>
          </a:xfrm>
          <a:custGeom>
            <a:avLst/>
            <a:gdLst/>
            <a:ahLst/>
            <a:cxnLst/>
            <a:rect l="l" t="t" r="r" b="b"/>
            <a:pathLst>
              <a:path w="4918579" h="6869049">
                <a:moveTo>
                  <a:pt x="0" y="0"/>
                </a:moveTo>
                <a:lnTo>
                  <a:pt x="4918579" y="0"/>
                </a:lnTo>
                <a:lnTo>
                  <a:pt x="4918579" y="6869050"/>
                </a:lnTo>
                <a:lnTo>
                  <a:pt x="0" y="6869050"/>
                </a:lnTo>
                <a:lnTo>
                  <a:pt x="0" y="0"/>
                </a:lnTo>
                <a:close/>
              </a:path>
            </a:pathLst>
          </a:custGeom>
          <a:blipFill>
            <a:blip r:embed="rId2"/>
            <a:stretch>
              <a:fillRect/>
            </a:stretch>
          </a:blipFill>
          <a:effectLst>
            <a:softEdge rad="317500"/>
          </a:effectLst>
        </p:spPr>
        <p:txBody>
          <a:bodyPr/>
          <a:lstStyle/>
          <a:p>
            <a:endParaRPr lang="en-US" dirty="0"/>
          </a:p>
        </p:txBody>
      </p:sp>
      <p:sp>
        <p:nvSpPr>
          <p:cNvPr id="4" name="TextBox 4"/>
          <p:cNvSpPr txBox="1"/>
          <p:nvPr/>
        </p:nvSpPr>
        <p:spPr>
          <a:xfrm>
            <a:off x="1295400" y="8185915"/>
            <a:ext cx="9537651" cy="973600"/>
          </a:xfrm>
          <a:prstGeom prst="rect">
            <a:avLst/>
          </a:prstGeom>
        </p:spPr>
        <p:txBody>
          <a:bodyPr wrap="square" lIns="0" tIns="0" rIns="0" bIns="0" rtlCol="0" anchor="t">
            <a:spAutoFit/>
          </a:bodyPr>
          <a:lstStyle/>
          <a:p>
            <a:pPr>
              <a:lnSpc>
                <a:spcPts val="3888"/>
              </a:lnSpc>
            </a:pPr>
            <a:r>
              <a:rPr lang="en-US" sz="2800" dirty="0">
                <a:latin typeface="Arial Italics"/>
              </a:rPr>
              <a:t>Senior Director of Practitioner Credentialing (CVO) </a:t>
            </a:r>
          </a:p>
          <a:p>
            <a:pPr>
              <a:lnSpc>
                <a:spcPts val="3887"/>
              </a:lnSpc>
            </a:pPr>
            <a:r>
              <a:rPr lang="en-US" sz="2800" dirty="0">
                <a:latin typeface="Arial Italics"/>
              </a:rPr>
              <a:t>MedStar Health System </a:t>
            </a:r>
          </a:p>
        </p:txBody>
      </p:sp>
      <p:sp>
        <p:nvSpPr>
          <p:cNvPr id="5" name="TextBox 5"/>
          <p:cNvSpPr txBox="1"/>
          <p:nvPr/>
        </p:nvSpPr>
        <p:spPr>
          <a:xfrm>
            <a:off x="1143000" y="7277100"/>
            <a:ext cx="10668000" cy="802079"/>
          </a:xfrm>
          <a:prstGeom prst="rect">
            <a:avLst/>
          </a:prstGeom>
        </p:spPr>
        <p:txBody>
          <a:bodyPr wrap="square" lIns="0" tIns="0" rIns="0" bIns="0" rtlCol="0" anchor="t">
            <a:spAutoFit/>
          </a:bodyPr>
          <a:lstStyle/>
          <a:p>
            <a:pPr>
              <a:lnSpc>
                <a:spcPts val="6718"/>
              </a:lnSpc>
            </a:pPr>
            <a:r>
              <a:rPr lang="en-US" sz="4400" dirty="0">
                <a:latin typeface="Arial" panose="020B0604020202020204" pitchFamily="34" charset="0"/>
                <a:cs typeface="Arial" panose="020B0604020202020204" pitchFamily="34" charset="0"/>
              </a:rPr>
              <a:t>Joseph Travagline MS, RHIA, CPMSM</a:t>
            </a:r>
          </a:p>
        </p:txBody>
      </p:sp>
      <p:pic>
        <p:nvPicPr>
          <p:cNvPr id="6" name="Picture 5" descr="A logo of a company&#10;&#10;Description automatically generated">
            <a:extLst>
              <a:ext uri="{FF2B5EF4-FFF2-40B4-BE49-F238E27FC236}">
                <a16:creationId xmlns:a16="http://schemas.microsoft.com/office/drawing/2014/main" id="{E68D586F-1D39-B3A2-8D69-EDFB510B0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0500"/>
            <a:ext cx="8564269" cy="2242486"/>
          </a:xfrm>
          <a:prstGeom prst="rect">
            <a:avLst/>
          </a:prstGeom>
          <a:effectLst>
            <a:softEdge rad="63500"/>
          </a:effectLst>
        </p:spPr>
      </p:pic>
      <p:sp>
        <p:nvSpPr>
          <p:cNvPr id="2" name="TextBox 5">
            <a:extLst>
              <a:ext uri="{FF2B5EF4-FFF2-40B4-BE49-F238E27FC236}">
                <a16:creationId xmlns:a16="http://schemas.microsoft.com/office/drawing/2014/main" id="{BC4E5F35-8F42-78B5-305D-FFE94D3DCF6C}"/>
              </a:ext>
            </a:extLst>
          </p:cNvPr>
          <p:cNvSpPr txBox="1"/>
          <p:nvPr/>
        </p:nvSpPr>
        <p:spPr>
          <a:xfrm>
            <a:off x="4437000" y="4131890"/>
            <a:ext cx="11336400" cy="859210"/>
          </a:xfrm>
          <a:prstGeom prst="rect">
            <a:avLst/>
          </a:prstGeom>
        </p:spPr>
        <p:txBody>
          <a:bodyPr wrap="square" lIns="0" tIns="0" rIns="0" bIns="0" rtlCol="0" anchor="t">
            <a:spAutoFit/>
          </a:bodyPr>
          <a:lstStyle/>
          <a:p>
            <a:pPr>
              <a:lnSpc>
                <a:spcPts val="6718"/>
              </a:lnSpc>
            </a:pPr>
            <a:r>
              <a:rPr lang="en-US" sz="6600" dirty="0">
                <a:latin typeface="Arial" panose="020B0604020202020204" pitchFamily="34" charset="0"/>
                <a:cs typeface="Arial" panose="020B0604020202020204" pitchFamily="34" charset="0"/>
              </a:rPr>
              <a:t>Moving into the future with AI</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7534D538-486B-9137-36C9-032269599FF6}"/>
              </a:ext>
            </a:extLst>
          </p:cNvPr>
          <p:cNvSpPr txBox="1">
            <a:spLocks/>
          </p:cNvSpPr>
          <p:nvPr/>
        </p:nvSpPr>
        <p:spPr>
          <a:xfrm>
            <a:off x="4038600" y="38100"/>
            <a:ext cx="10515600" cy="1981200"/>
          </a:xfrm>
          <a:prstGeom prst="rect">
            <a:avLst/>
          </a:prstGeom>
        </p:spPr>
        <p:txBody>
          <a:bodyPr vert="horz" lIns="137160" tIns="68580" rIns="137160" bIns="6858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Proxima Nova" panose="0200050603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Proxima Nova" panose="02000506030000020004"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Proxima Nova" panose="02000506030000020004"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Proxima Nova" panose="0200050603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7200" dirty="0"/>
              <a:t>TODAY’S PHONE</a:t>
            </a:r>
          </a:p>
        </p:txBody>
      </p:sp>
      <p:pic>
        <p:nvPicPr>
          <p:cNvPr id="3074" name="Picture 2" descr="Top back view of iPhone 15 Pro showing the titanium bands">
            <a:extLst>
              <a:ext uri="{FF2B5EF4-FFF2-40B4-BE49-F238E27FC236}">
                <a16:creationId xmlns:a16="http://schemas.microsoft.com/office/drawing/2014/main" id="{4917021F-46AC-6EC0-3905-50B05B62E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449" y="4738688"/>
            <a:ext cx="4863477" cy="518636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148D09F-3C13-4BC0-123F-201AD404A22F}"/>
              </a:ext>
            </a:extLst>
          </p:cNvPr>
          <p:cNvPicPr>
            <a:picLocks noChangeAspect="1"/>
          </p:cNvPicPr>
          <p:nvPr/>
        </p:nvPicPr>
        <p:blipFill>
          <a:blip r:embed="rId3"/>
          <a:stretch>
            <a:fillRect/>
          </a:stretch>
        </p:blipFill>
        <p:spPr>
          <a:xfrm>
            <a:off x="8578566" y="2300287"/>
            <a:ext cx="4159482" cy="7343777"/>
          </a:xfrm>
          <a:prstGeom prst="rect">
            <a:avLst/>
          </a:prstGeom>
          <a:noFill/>
          <a:effectLst>
            <a:softEdge rad="63500"/>
          </a:effectLst>
        </p:spPr>
      </p:pic>
      <p:pic>
        <p:nvPicPr>
          <p:cNvPr id="3076" name="Picture 4">
            <a:extLst>
              <a:ext uri="{FF2B5EF4-FFF2-40B4-BE49-F238E27FC236}">
                <a16:creationId xmlns:a16="http://schemas.microsoft.com/office/drawing/2014/main" id="{CA855C81-894B-6B70-0EBE-50D7EB1AC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8863" y="2300288"/>
            <a:ext cx="4086225" cy="73437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2055CF-5910-1BD6-CD3C-07A2E28A93A6}"/>
              </a:ext>
            </a:extLst>
          </p:cNvPr>
          <p:cNvSpPr txBox="1"/>
          <p:nvPr/>
        </p:nvSpPr>
        <p:spPr>
          <a:xfrm>
            <a:off x="442911" y="2840312"/>
            <a:ext cx="4863477" cy="3785652"/>
          </a:xfrm>
          <a:prstGeom prst="rect">
            <a:avLst/>
          </a:prstGeom>
          <a:noFill/>
        </p:spPr>
        <p:txBody>
          <a:bodyPr wrap="square" rtlCol="0">
            <a:spAutoFit/>
          </a:bodyPr>
          <a:lstStyle/>
          <a:p>
            <a:r>
              <a:rPr lang="en-US" sz="2400" b="1" dirty="0"/>
              <a:t>Modern Era</a:t>
            </a:r>
          </a:p>
          <a:p>
            <a:r>
              <a:rPr lang="en-US" sz="2400" dirty="0"/>
              <a:t>2007: The iPhone launches, initiating the smartphone era. Phones now include apps, internet access, cameras, and more.</a:t>
            </a:r>
          </a:p>
          <a:p>
            <a:endParaRPr lang="en-US" sz="2400" dirty="0"/>
          </a:p>
          <a:p>
            <a:r>
              <a:rPr lang="en-US" sz="2400" b="1" dirty="0"/>
              <a:t>Today: </a:t>
            </a:r>
            <a:r>
              <a:rPr lang="en-US" sz="2400" dirty="0"/>
              <a:t>The telephone is now a multi-functional device (smartphone) central to communication, business, and daily life.</a:t>
            </a:r>
          </a:p>
        </p:txBody>
      </p:sp>
    </p:spTree>
    <p:extLst>
      <p:ext uri="{BB962C8B-B14F-4D97-AF65-F5344CB8AC3E}">
        <p14:creationId xmlns:p14="http://schemas.microsoft.com/office/powerpoint/2010/main" val="2819170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E0EE3C-514C-D82F-CBE5-F9DCD5C0E47C}"/>
              </a:ext>
            </a:extLst>
          </p:cNvPr>
          <p:cNvSpPr>
            <a:spLocks noGrp="1"/>
          </p:cNvSpPr>
          <p:nvPr>
            <p:ph idx="1"/>
          </p:nvPr>
        </p:nvSpPr>
        <p:spPr>
          <a:xfrm>
            <a:off x="5258348" y="564464"/>
            <a:ext cx="9286875" cy="847725"/>
          </a:xfrm>
        </p:spPr>
        <p:txBody>
          <a:bodyPr>
            <a:noAutofit/>
          </a:bodyPr>
          <a:lstStyle/>
          <a:p>
            <a:pPr marL="0" indent="0" algn="ctr">
              <a:buNone/>
            </a:pPr>
            <a:r>
              <a:rPr lang="en-US" sz="8000" dirty="0"/>
              <a:t>My Streaming Music</a:t>
            </a:r>
          </a:p>
        </p:txBody>
      </p:sp>
      <p:pic>
        <p:nvPicPr>
          <p:cNvPr id="4100" name="Picture 4" descr="JENSEN 3-Speed Stereo Turntable with Stereo Speakers and Dual Bluetooth Transmit/Receive - Brown, 1 of 6">
            <a:extLst>
              <a:ext uri="{FF2B5EF4-FFF2-40B4-BE49-F238E27FC236}">
                <a16:creationId xmlns:a16="http://schemas.microsoft.com/office/drawing/2014/main" id="{6D4E76EB-5650-161F-8F4D-C01F65A7F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0" y="2705100"/>
            <a:ext cx="6767513" cy="6767513"/>
          </a:xfrm>
          <a:prstGeom prst="rect">
            <a:avLst/>
          </a:prstGeom>
          <a:noFill/>
          <a:effectLst>
            <a:outerShdw blurRad="50800" dist="38100" dir="13500000" algn="b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4098" name="Picture 2" descr="Amazon.com: ION Audio Boombox Deluxe Stereo with Bluetooth AM/FM Radio  Cassette Dual Speakers Full-Range Bass &amp; Mic (Renewed) : Electronics">
            <a:extLst>
              <a:ext uri="{FF2B5EF4-FFF2-40B4-BE49-F238E27FC236}">
                <a16:creationId xmlns:a16="http://schemas.microsoft.com/office/drawing/2014/main" id="{2B8CCBD7-9912-7A14-3BC0-7ABF025BD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1" y="2324100"/>
            <a:ext cx="9539834" cy="6215063"/>
          </a:xfrm>
          <a:prstGeom prst="rect">
            <a:avLst/>
          </a:prstGeom>
          <a:noFill/>
          <a:effectLst>
            <a:outerShdw blurRad="50800" dist="38100" dir="13500000" algn="b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869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9FF98D-E64E-3AAA-C438-A773C57EAA00}"/>
              </a:ext>
            </a:extLst>
          </p:cNvPr>
          <p:cNvSpPr>
            <a:spLocks noGrp="1"/>
          </p:cNvSpPr>
          <p:nvPr>
            <p:ph idx="1"/>
          </p:nvPr>
        </p:nvSpPr>
        <p:spPr>
          <a:xfrm>
            <a:off x="3810000" y="495300"/>
            <a:ext cx="9672638" cy="1140618"/>
          </a:xfrm>
        </p:spPr>
        <p:txBody>
          <a:bodyPr>
            <a:normAutofit/>
          </a:bodyPr>
          <a:lstStyle/>
          <a:p>
            <a:pPr marL="0" indent="0" algn="ctr">
              <a:buNone/>
            </a:pPr>
            <a:r>
              <a:rPr lang="en-US" sz="6000" dirty="0"/>
              <a:t>TODAY’S STREAMING MUSIC</a:t>
            </a:r>
          </a:p>
        </p:txBody>
      </p:sp>
      <p:pic>
        <p:nvPicPr>
          <p:cNvPr id="5122" name="Picture 2" descr="Upload &amp; sell your music on Apple, Spotify, Amazon and YouTube Music |  DistroKid">
            <a:extLst>
              <a:ext uri="{FF2B5EF4-FFF2-40B4-BE49-F238E27FC236}">
                <a16:creationId xmlns:a16="http://schemas.microsoft.com/office/drawing/2014/main" id="{03C4906B-4107-1EB4-B910-82C7EBF00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583" y="2450306"/>
            <a:ext cx="13637417" cy="719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231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7" y="-3999283"/>
            <a:ext cx="10287000" cy="18286851"/>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8" y="-2528760"/>
            <a:ext cx="7341847"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wooden blocks with black letters&#10;&#10;Description automatically generated">
            <a:extLst>
              <a:ext uri="{FF2B5EF4-FFF2-40B4-BE49-F238E27FC236}">
                <a16:creationId xmlns:a16="http://schemas.microsoft.com/office/drawing/2014/main" id="{43C0D9BC-05E0-E812-7550-484E4E7DF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53" y="1638300"/>
            <a:ext cx="17824348" cy="4800600"/>
          </a:xfrm>
          <a:prstGeom prst="rect">
            <a:avLst/>
          </a:prstGeom>
          <a:effectLst>
            <a:softEdge rad="317500"/>
          </a:effectLst>
        </p:spPr>
      </p:pic>
      <p:pic>
        <p:nvPicPr>
          <p:cNvPr id="5" name="Picture 4">
            <a:extLst>
              <a:ext uri="{FF2B5EF4-FFF2-40B4-BE49-F238E27FC236}">
                <a16:creationId xmlns:a16="http://schemas.microsoft.com/office/drawing/2014/main" id="{FE03FE83-FEB3-27E7-3006-8F2213C5A971}"/>
              </a:ext>
            </a:extLst>
          </p:cNvPr>
          <p:cNvPicPr>
            <a:picLocks noChangeAspect="1"/>
          </p:cNvPicPr>
          <p:nvPr/>
        </p:nvPicPr>
        <p:blipFill>
          <a:blip r:embed="rId4"/>
          <a:stretch>
            <a:fillRect/>
          </a:stretch>
        </p:blipFill>
        <p:spPr>
          <a:xfrm>
            <a:off x="16154400" y="2857500"/>
            <a:ext cx="1550377" cy="1752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Freeform 3"/>
          <p:cNvSpPr/>
          <p:nvPr/>
        </p:nvSpPr>
        <p:spPr>
          <a:xfrm>
            <a:off x="533400" y="419100"/>
            <a:ext cx="17564100" cy="9715499"/>
          </a:xfrm>
          <a:custGeom>
            <a:avLst/>
            <a:gdLst/>
            <a:ahLst/>
            <a:cxnLst/>
            <a:rect l="l" t="t" r="r" b="b"/>
            <a:pathLst>
              <a:path w="18055516" h="9350779">
                <a:moveTo>
                  <a:pt x="0" y="0"/>
                </a:moveTo>
                <a:lnTo>
                  <a:pt x="18055516" y="0"/>
                </a:lnTo>
                <a:lnTo>
                  <a:pt x="18055516" y="9350779"/>
                </a:lnTo>
                <a:lnTo>
                  <a:pt x="0" y="9350779"/>
                </a:lnTo>
                <a:lnTo>
                  <a:pt x="0" y="0"/>
                </a:lnTo>
                <a:close/>
              </a:path>
            </a:pathLst>
          </a:custGeom>
          <a:blipFill>
            <a:blip r:embed="rId3" cstate="print">
              <a:extLst>
                <a:ext uri="{28A0092B-C50C-407E-A947-70E740481C1C}">
                  <a14:useLocalDpi xmlns:a14="http://schemas.microsoft.com/office/drawing/2010/main" val="0"/>
                </a:ext>
              </a:extLst>
            </a:blip>
            <a:stretch>
              <a:fillRect l="-2680" r="-2680"/>
            </a:stretch>
          </a:blipFill>
          <a:effectLst>
            <a:outerShdw blurRad="50800" dist="38100" dir="8100000" algn="tr" rotWithShape="0">
              <a:prstClr val="black">
                <a:alpha val="40000"/>
              </a:prstClr>
            </a:outerShdw>
            <a:softEdge rad="63500"/>
          </a:effectLst>
        </p:spPr>
        <p:txBody>
          <a:bodyPr/>
          <a:lstStyle/>
          <a:p>
            <a:endParaRPr lang="en-US" dirty="0"/>
          </a:p>
        </p:txBody>
      </p:sp>
      <p:pic>
        <p:nvPicPr>
          <p:cNvPr id="4" name="Picture 3">
            <a:extLst>
              <a:ext uri="{FF2B5EF4-FFF2-40B4-BE49-F238E27FC236}">
                <a16:creationId xmlns:a16="http://schemas.microsoft.com/office/drawing/2014/main" id="{75CDABEB-D294-E308-B5B8-845F53719C25}"/>
              </a:ext>
            </a:extLst>
          </p:cNvPr>
          <p:cNvPicPr>
            <a:picLocks noChangeAspect="1"/>
          </p:cNvPicPr>
          <p:nvPr/>
        </p:nvPicPr>
        <p:blipFill>
          <a:blip r:embed="rId4"/>
          <a:stretch>
            <a:fillRect/>
          </a:stretch>
        </p:blipFill>
        <p:spPr>
          <a:xfrm>
            <a:off x="14478000" y="723900"/>
            <a:ext cx="3381847" cy="178142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Freeform 3"/>
          <p:cNvSpPr/>
          <p:nvPr/>
        </p:nvSpPr>
        <p:spPr>
          <a:xfrm>
            <a:off x="304800" y="342900"/>
            <a:ext cx="17678400" cy="9677400"/>
          </a:xfrm>
          <a:custGeom>
            <a:avLst/>
            <a:gdLst/>
            <a:ahLst/>
            <a:cxnLst/>
            <a:rect l="l" t="t" r="r" b="b"/>
            <a:pathLst>
              <a:path w="18182724" h="9454639">
                <a:moveTo>
                  <a:pt x="0" y="0"/>
                </a:moveTo>
                <a:lnTo>
                  <a:pt x="18182724" y="0"/>
                </a:lnTo>
                <a:lnTo>
                  <a:pt x="18182724" y="9454639"/>
                </a:lnTo>
                <a:lnTo>
                  <a:pt x="0" y="9454639"/>
                </a:lnTo>
                <a:lnTo>
                  <a:pt x="0" y="0"/>
                </a:lnTo>
                <a:close/>
              </a:path>
            </a:pathLst>
          </a:custGeom>
          <a:blipFill>
            <a:blip r:embed="rId3" cstate="print">
              <a:extLst>
                <a:ext uri="{28A0092B-C50C-407E-A947-70E740481C1C}">
                  <a14:useLocalDpi xmlns:a14="http://schemas.microsoft.com/office/drawing/2010/main" val="0"/>
                </a:ext>
              </a:extLst>
            </a:blip>
            <a:stretch>
              <a:fillRect l="-6010" t="-1585" r="-6010"/>
            </a:stretch>
          </a:blipFill>
          <a:effectLst>
            <a:outerShdw blurRad="50800" dist="38100" dir="13500000" algn="br" rotWithShape="0">
              <a:prstClr val="black">
                <a:alpha val="40000"/>
              </a:prstClr>
            </a:outerShdw>
            <a:softEdge rad="63500"/>
          </a:effectLst>
        </p:spPr>
        <p:txBody>
          <a:bodyPr/>
          <a:lstStyle/>
          <a:p>
            <a:endParaRPr lang="en-US"/>
          </a:p>
        </p:txBody>
      </p:sp>
      <p:pic>
        <p:nvPicPr>
          <p:cNvPr id="4" name="Picture 3">
            <a:extLst>
              <a:ext uri="{FF2B5EF4-FFF2-40B4-BE49-F238E27FC236}">
                <a16:creationId xmlns:a16="http://schemas.microsoft.com/office/drawing/2014/main" id="{7578374E-A4CF-FA79-0875-A39A43958F81}"/>
              </a:ext>
            </a:extLst>
          </p:cNvPr>
          <p:cNvPicPr>
            <a:picLocks noChangeAspect="1"/>
          </p:cNvPicPr>
          <p:nvPr/>
        </p:nvPicPr>
        <p:blipFill>
          <a:blip r:embed="rId4"/>
          <a:stretch>
            <a:fillRect/>
          </a:stretch>
        </p:blipFill>
        <p:spPr>
          <a:xfrm>
            <a:off x="14173200" y="495300"/>
            <a:ext cx="3572342" cy="18930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1026" name="Picture 2" descr="2024 Trends for Business Analysis - Passionate BA">
            <a:extLst>
              <a:ext uri="{FF2B5EF4-FFF2-40B4-BE49-F238E27FC236}">
                <a16:creationId xmlns:a16="http://schemas.microsoft.com/office/drawing/2014/main" id="{4A197E49-BBE0-9EE4-3AC4-7B4A42D48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42900"/>
            <a:ext cx="17068800" cy="92202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A8E1FC-8B36-F976-55EE-7B207602FD62}"/>
              </a:ext>
            </a:extLst>
          </p:cNvPr>
          <p:cNvPicPr>
            <a:picLocks noChangeAspect="1"/>
          </p:cNvPicPr>
          <p:nvPr/>
        </p:nvPicPr>
        <p:blipFill>
          <a:blip r:embed="rId3"/>
          <a:stretch>
            <a:fillRect/>
          </a:stretch>
        </p:blipFill>
        <p:spPr>
          <a:xfrm>
            <a:off x="14020800" y="495300"/>
            <a:ext cx="3429479" cy="1800476"/>
          </a:xfrm>
          <a:prstGeom prst="rect">
            <a:avLst/>
          </a:prstGeom>
        </p:spPr>
      </p:pic>
    </p:spTree>
    <p:extLst>
      <p:ext uri="{BB962C8B-B14F-4D97-AF65-F5344CB8AC3E}">
        <p14:creationId xmlns:p14="http://schemas.microsoft.com/office/powerpoint/2010/main" val="1008732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2"/>
          <p:cNvSpPr txBox="1"/>
          <p:nvPr/>
        </p:nvSpPr>
        <p:spPr>
          <a:xfrm>
            <a:off x="2256719" y="1485900"/>
            <a:ext cx="13774564" cy="2350580"/>
          </a:xfrm>
          <a:prstGeom prst="rect">
            <a:avLst/>
          </a:prstGeom>
        </p:spPr>
        <p:txBody>
          <a:bodyPr wrap="square" lIns="0" tIns="0" rIns="0" bIns="0" rtlCol="0" anchor="t">
            <a:spAutoFit/>
          </a:bodyPr>
          <a:lstStyle/>
          <a:p>
            <a:pPr algn="ctr">
              <a:lnSpc>
                <a:spcPts val="19038"/>
              </a:lnSpc>
            </a:pPr>
            <a:r>
              <a:rPr lang="en-US" sz="13598" dirty="0">
                <a:solidFill>
                  <a:srgbClr val="F7F7F7"/>
                </a:solidFill>
                <a:latin typeface="TAN Pearl"/>
              </a:rPr>
              <a:t>What is AI?</a:t>
            </a:r>
          </a:p>
        </p:txBody>
      </p:sp>
      <p:sp>
        <p:nvSpPr>
          <p:cNvPr id="3" name="TextBox 3"/>
          <p:cNvSpPr txBox="1"/>
          <p:nvPr/>
        </p:nvSpPr>
        <p:spPr>
          <a:xfrm>
            <a:off x="5181601" y="4762501"/>
            <a:ext cx="8227219" cy="1263103"/>
          </a:xfrm>
          <a:prstGeom prst="rect">
            <a:avLst/>
          </a:prstGeom>
        </p:spPr>
        <p:txBody>
          <a:bodyPr lIns="0" tIns="0" rIns="0" bIns="0" rtlCol="0" anchor="t">
            <a:spAutoFit/>
          </a:bodyPr>
          <a:lstStyle/>
          <a:p>
            <a:pPr algn="ctr">
              <a:lnSpc>
                <a:spcPts val="10638"/>
              </a:lnSpc>
            </a:pPr>
            <a:r>
              <a:rPr lang="en-US" sz="7598" spc="607" dirty="0">
                <a:solidFill>
                  <a:srgbClr val="F7F7F7"/>
                </a:solidFill>
                <a:latin typeface="Glacial Indifference"/>
              </a:rPr>
              <a:t>WHY DO I CARE?</a:t>
            </a:r>
          </a:p>
        </p:txBody>
      </p:sp>
      <p:pic>
        <p:nvPicPr>
          <p:cNvPr id="7" name="Picture 6" descr="A finger touching a screen&#10;&#10;Description automatically generated">
            <a:extLst>
              <a:ext uri="{FF2B5EF4-FFF2-40B4-BE49-F238E27FC236}">
                <a16:creationId xmlns:a16="http://schemas.microsoft.com/office/drawing/2014/main" id="{52D6BD3C-8D61-AB03-2A3D-8A500FB28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703" y="1579206"/>
            <a:ext cx="14500595" cy="8593495"/>
          </a:xfrm>
          <a:prstGeom prst="rect">
            <a:avLst/>
          </a:prstGeom>
          <a:effectLst>
            <a:softEdge rad="317500"/>
          </a:effectLst>
        </p:spPr>
      </p:pic>
      <p:sp>
        <p:nvSpPr>
          <p:cNvPr id="8" name="TextBox 7">
            <a:extLst>
              <a:ext uri="{FF2B5EF4-FFF2-40B4-BE49-F238E27FC236}">
                <a16:creationId xmlns:a16="http://schemas.microsoft.com/office/drawing/2014/main" id="{6C087FD9-9353-FDE4-803E-A02455A53A63}"/>
              </a:ext>
            </a:extLst>
          </p:cNvPr>
          <p:cNvSpPr txBox="1"/>
          <p:nvPr/>
        </p:nvSpPr>
        <p:spPr>
          <a:xfrm>
            <a:off x="5410200" y="-190500"/>
            <a:ext cx="8303492" cy="2215991"/>
          </a:xfrm>
          <a:prstGeom prst="rect">
            <a:avLst/>
          </a:prstGeom>
          <a:noFill/>
        </p:spPr>
        <p:txBody>
          <a:bodyPr wrap="none" rtlCol="0">
            <a:spAutoFit/>
            <a:scene3d>
              <a:camera prst="orthographicFront"/>
              <a:lightRig rig="threePt" dir="t"/>
            </a:scene3d>
            <a:sp3d extrusionH="57150">
              <a:bevelT h="25400" prst="softRound"/>
            </a:sp3d>
          </a:bodyPr>
          <a:lstStyle/>
          <a:p>
            <a:r>
              <a:rPr lang="en-US" sz="13800" dirty="0">
                <a:ln w="0"/>
                <a:solidFill>
                  <a:schemeClr val="accent1">
                    <a:lumMod val="75000"/>
                  </a:schemeClr>
                </a:solidFill>
                <a:effectLst>
                  <a:outerShdw blurRad="38100" dist="25400" dir="5400000" algn="ctr" rotWithShape="0">
                    <a:srgbClr val="6E747A">
                      <a:alpha val="43000"/>
                    </a:srgbClr>
                  </a:outerShdw>
                </a:effectLst>
              </a:rPr>
              <a:t>What is AI?</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38E988-BA63-A196-67DB-951C446C9C42}"/>
              </a:ext>
            </a:extLst>
          </p:cNvPr>
          <p:cNvSpPr txBox="1"/>
          <p:nvPr/>
        </p:nvSpPr>
        <p:spPr>
          <a:xfrm>
            <a:off x="96078" y="1562100"/>
            <a:ext cx="9428922" cy="5693866"/>
          </a:xfrm>
          <a:prstGeom prst="rect">
            <a:avLst/>
          </a:prstGeom>
          <a:noFill/>
        </p:spPr>
        <p:txBody>
          <a:bodyPr wrap="square">
            <a:spAutoFit/>
          </a:bodyPr>
          <a:lstStyle/>
          <a:p>
            <a:pPr eaLnBrk="1" hangingPunct="1">
              <a:defRPr/>
            </a:pPr>
            <a:r>
              <a:rPr lang="en-US" sz="3200" dirty="0"/>
              <a:t>AI is a branch of computer science that deals with the development of machines that can perform tasks that typically require human intelligence such as visual perception speech recognition decision-making and language translation.</a:t>
            </a:r>
          </a:p>
          <a:p>
            <a:pPr eaLnBrk="1" hangingPunct="1">
              <a:defRPr/>
            </a:pPr>
            <a:endParaRPr lang="en-US" sz="3200" dirty="0"/>
          </a:p>
          <a:p>
            <a:pPr eaLnBrk="1" hangingPunct="1">
              <a:defRPr/>
            </a:pPr>
            <a:r>
              <a:rPr lang="en-US" sz="3200" b="1" dirty="0"/>
              <a:t>Additional definitions: </a:t>
            </a:r>
          </a:p>
          <a:p>
            <a:pPr marL="800080" lvl="1" indent="-342891">
              <a:buFont typeface="Arial" panose="020B0604020202020204" pitchFamily="34" charset="0"/>
              <a:buChar char="•"/>
              <a:defRPr/>
            </a:pPr>
            <a:r>
              <a:rPr lang="en-US" sz="2800" dirty="0"/>
              <a:t>Building intelligent entities or agents</a:t>
            </a:r>
          </a:p>
          <a:p>
            <a:pPr marL="800080" lvl="1" indent="-342891">
              <a:buFont typeface="Arial" panose="020B0604020202020204" pitchFamily="34" charset="0"/>
              <a:buChar char="•"/>
              <a:defRPr/>
            </a:pPr>
            <a:r>
              <a:rPr lang="en-US" sz="2800" dirty="0"/>
              <a:t>Making computers think or behave like humans</a:t>
            </a:r>
          </a:p>
          <a:p>
            <a:pPr marL="800080" lvl="1" indent="-342891">
              <a:buFont typeface="Arial" panose="020B0604020202020204" pitchFamily="34" charset="0"/>
              <a:buChar char="•"/>
              <a:defRPr/>
            </a:pPr>
            <a:r>
              <a:rPr lang="en-US" sz="2800" dirty="0"/>
              <a:t>Studying the human thinking through computational models</a:t>
            </a:r>
          </a:p>
          <a:p>
            <a:pPr marL="800080" lvl="1" indent="-342891">
              <a:buFont typeface="Arial" panose="020B0604020202020204" pitchFamily="34" charset="0"/>
              <a:buChar char="•"/>
              <a:defRPr/>
            </a:pPr>
            <a:r>
              <a:rPr lang="en-US" sz="2800" dirty="0"/>
              <a:t>Generating intelligent behavior, reasoning, learning.</a:t>
            </a:r>
          </a:p>
        </p:txBody>
      </p:sp>
      <p:sp>
        <p:nvSpPr>
          <p:cNvPr id="5" name="TextBox 4">
            <a:extLst>
              <a:ext uri="{FF2B5EF4-FFF2-40B4-BE49-F238E27FC236}">
                <a16:creationId xmlns:a16="http://schemas.microsoft.com/office/drawing/2014/main" id="{D94F83DD-9F06-8F11-2CC6-12CC01AB4184}"/>
              </a:ext>
            </a:extLst>
          </p:cNvPr>
          <p:cNvSpPr txBox="1"/>
          <p:nvPr/>
        </p:nvSpPr>
        <p:spPr>
          <a:xfrm>
            <a:off x="304800" y="419100"/>
            <a:ext cx="7848600" cy="1200329"/>
          </a:xfrm>
          <a:prstGeom prst="rect">
            <a:avLst/>
          </a:prstGeom>
          <a:noFill/>
        </p:spPr>
        <p:txBody>
          <a:bodyPr wrap="square" rtlCol="0">
            <a:spAutoFit/>
          </a:bodyPr>
          <a:lstStyle/>
          <a:p>
            <a:pPr algn="ctr"/>
            <a:r>
              <a:rPr lang="en-US" sz="7200" dirty="0">
                <a:latin typeface="Adobe Caslon Pro Bold" panose="0205070206050A020403" pitchFamily="18" charset="0"/>
              </a:rPr>
              <a:t>Definition of AI</a:t>
            </a:r>
          </a:p>
        </p:txBody>
      </p:sp>
      <p:sp>
        <p:nvSpPr>
          <p:cNvPr id="7" name="TextBox 6">
            <a:extLst>
              <a:ext uri="{FF2B5EF4-FFF2-40B4-BE49-F238E27FC236}">
                <a16:creationId xmlns:a16="http://schemas.microsoft.com/office/drawing/2014/main" id="{A31B52C5-C2A9-9105-45EE-DA4DB69E1466}"/>
              </a:ext>
            </a:extLst>
          </p:cNvPr>
          <p:cNvSpPr txBox="1"/>
          <p:nvPr/>
        </p:nvSpPr>
        <p:spPr>
          <a:xfrm>
            <a:off x="150183" y="7658100"/>
            <a:ext cx="9428922" cy="1569660"/>
          </a:xfrm>
          <a:prstGeom prst="rect">
            <a:avLst/>
          </a:prstGeom>
          <a:noFill/>
        </p:spPr>
        <p:txBody>
          <a:bodyPr wrap="square">
            <a:spAutoFit/>
          </a:bodyPr>
          <a:lstStyle>
            <a:defPPr>
              <a:defRPr lang="en-US"/>
            </a:defPPr>
            <a:lvl1pPr>
              <a:defRPr sz="3200"/>
            </a:lvl1pPr>
            <a:lvl2pPr marL="800080" lvl="1" indent="-342891">
              <a:buFont typeface="Arial" panose="020B0604020202020204" pitchFamily="34" charset="0"/>
              <a:buChar char="•"/>
              <a:defRPr sz="2800"/>
            </a:lvl2pPr>
          </a:lstStyle>
          <a:p>
            <a:r>
              <a:rPr lang="en-US" b="1" dirty="0"/>
              <a:t>Goal of AI:</a:t>
            </a:r>
          </a:p>
          <a:p>
            <a:r>
              <a:rPr lang="en-US" dirty="0"/>
              <a:t>	Create machines that mimic human thoughts and 	emotions </a:t>
            </a:r>
          </a:p>
        </p:txBody>
      </p:sp>
      <p:pic>
        <p:nvPicPr>
          <p:cNvPr id="3074" name="Picture 2" descr="Brieflands | Artificial Intelligence in Medicine: The Future of Healthcare">
            <a:extLst>
              <a:ext uri="{FF2B5EF4-FFF2-40B4-BE49-F238E27FC236}">
                <a16:creationId xmlns:a16="http://schemas.microsoft.com/office/drawing/2014/main" id="{84B6AA22-FCD8-BC23-B8F1-3B065E267F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581646" y="419100"/>
            <a:ext cx="8556171" cy="960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81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38E988-BA63-A196-67DB-951C446C9C42}"/>
              </a:ext>
            </a:extLst>
          </p:cNvPr>
          <p:cNvSpPr txBox="1"/>
          <p:nvPr/>
        </p:nvSpPr>
        <p:spPr>
          <a:xfrm>
            <a:off x="125161" y="2184433"/>
            <a:ext cx="9258811" cy="5223609"/>
          </a:xfrm>
          <a:prstGeom prst="rect">
            <a:avLst/>
          </a:prstGeom>
          <a:noFill/>
        </p:spPr>
        <p:txBody>
          <a:bodyPr wrap="square">
            <a:spAutoFit/>
          </a:bodyPr>
          <a:lstStyle/>
          <a:p>
            <a:pPr eaLnBrk="1" hangingPunct="1">
              <a:lnSpc>
                <a:spcPct val="80000"/>
              </a:lnSpc>
              <a:defRPr/>
            </a:pPr>
            <a:endParaRPr lang="en-US" sz="3200" dirty="0"/>
          </a:p>
          <a:p>
            <a:pPr eaLnBrk="1" hangingPunct="1">
              <a:lnSpc>
                <a:spcPct val="80000"/>
              </a:lnSpc>
              <a:defRPr/>
            </a:pPr>
            <a:r>
              <a:rPr lang="en-US" sz="3200" dirty="0"/>
              <a:t>1950: Mathematician and Scientist Alan Turing wrote a paper  titled "Computing Machinery and Intelligence." Developed a test to determine if a machine could exhibit human-like intelligence.</a:t>
            </a:r>
          </a:p>
          <a:p>
            <a:pPr eaLnBrk="1" hangingPunct="1">
              <a:lnSpc>
                <a:spcPct val="80000"/>
              </a:lnSpc>
              <a:defRPr/>
            </a:pPr>
            <a:endParaRPr lang="en-US" sz="3200" dirty="0"/>
          </a:p>
          <a:p>
            <a:pPr eaLnBrk="1" hangingPunct="1">
              <a:lnSpc>
                <a:spcPct val="80000"/>
              </a:lnSpc>
              <a:defRPr/>
            </a:pPr>
            <a:r>
              <a:rPr lang="en-US" sz="3200" dirty="0"/>
              <a:t>1956 – John McCarthy organized a workshop at Dartmouth where the name of AI was officially adopted for the field and he coined the phrase Artificial Intelligence.</a:t>
            </a:r>
          </a:p>
          <a:p>
            <a:pPr eaLnBrk="1" hangingPunct="1">
              <a:lnSpc>
                <a:spcPct val="80000"/>
              </a:lnSpc>
              <a:defRPr/>
            </a:pPr>
            <a:endParaRPr lang="en-US" sz="3200" dirty="0"/>
          </a:p>
          <a:p>
            <a:pPr eaLnBrk="1" hangingPunct="1">
              <a:lnSpc>
                <a:spcPct val="80000"/>
              </a:lnSpc>
              <a:defRPr/>
            </a:pPr>
            <a:r>
              <a:rPr lang="en-US" sz="3200" dirty="0"/>
              <a:t>The early systems were successful on small problems but failed on larger ones.</a:t>
            </a:r>
          </a:p>
        </p:txBody>
      </p:sp>
      <p:sp>
        <p:nvSpPr>
          <p:cNvPr id="5" name="TextBox 4">
            <a:extLst>
              <a:ext uri="{FF2B5EF4-FFF2-40B4-BE49-F238E27FC236}">
                <a16:creationId xmlns:a16="http://schemas.microsoft.com/office/drawing/2014/main" id="{D94F83DD-9F06-8F11-2CC6-12CC01AB4184}"/>
              </a:ext>
            </a:extLst>
          </p:cNvPr>
          <p:cNvSpPr txBox="1"/>
          <p:nvPr/>
        </p:nvSpPr>
        <p:spPr>
          <a:xfrm>
            <a:off x="0" y="266700"/>
            <a:ext cx="7848600" cy="1200329"/>
          </a:xfrm>
          <a:prstGeom prst="rect">
            <a:avLst/>
          </a:prstGeom>
          <a:noFill/>
        </p:spPr>
        <p:txBody>
          <a:bodyPr wrap="square" rtlCol="0">
            <a:spAutoFit/>
          </a:bodyPr>
          <a:lstStyle/>
          <a:p>
            <a:r>
              <a:rPr lang="en-US" sz="7200" dirty="0">
                <a:latin typeface="Adobe Caslon Pro Bold" panose="0205070206050A020403" pitchFamily="18" charset="0"/>
              </a:rPr>
              <a:t>History of AI</a:t>
            </a:r>
          </a:p>
        </p:txBody>
      </p:sp>
      <p:sp>
        <p:nvSpPr>
          <p:cNvPr id="2" name="TextBox 1">
            <a:extLst>
              <a:ext uri="{FF2B5EF4-FFF2-40B4-BE49-F238E27FC236}">
                <a16:creationId xmlns:a16="http://schemas.microsoft.com/office/drawing/2014/main" id="{D2851B67-3676-8887-8CCE-89BC7ACD7912}"/>
              </a:ext>
            </a:extLst>
          </p:cNvPr>
          <p:cNvSpPr txBox="1"/>
          <p:nvPr/>
        </p:nvSpPr>
        <p:spPr>
          <a:xfrm>
            <a:off x="914400" y="1476970"/>
            <a:ext cx="6477000" cy="923330"/>
          </a:xfrm>
          <a:prstGeom prst="rect">
            <a:avLst/>
          </a:prstGeom>
          <a:noFill/>
        </p:spPr>
        <p:txBody>
          <a:bodyPr wrap="square" rtlCol="0">
            <a:spAutoFit/>
          </a:bodyPr>
          <a:lstStyle/>
          <a:p>
            <a:r>
              <a:rPr lang="en-US" sz="5400" dirty="0">
                <a:latin typeface="Adobe Caslon Pro Bold" panose="0205070206050A020403" pitchFamily="18" charset="0"/>
              </a:rPr>
              <a:t>How old is AI?</a:t>
            </a:r>
          </a:p>
        </p:txBody>
      </p:sp>
      <p:pic>
        <p:nvPicPr>
          <p:cNvPr id="3" name="Picture 2" descr="Brieflands | Artificial Intelligence in Medicine: The Future of Healthcare">
            <a:extLst>
              <a:ext uri="{FF2B5EF4-FFF2-40B4-BE49-F238E27FC236}">
                <a16:creationId xmlns:a16="http://schemas.microsoft.com/office/drawing/2014/main" id="{6CA1C9B1-76BB-8941-0FC9-A8E55135445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581646" y="419100"/>
            <a:ext cx="8556171" cy="960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00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3"/>
          <p:cNvSpPr txBox="1"/>
          <p:nvPr/>
        </p:nvSpPr>
        <p:spPr>
          <a:xfrm>
            <a:off x="8078084" y="1823085"/>
            <a:ext cx="9883543" cy="7511415"/>
          </a:xfrm>
          <a:prstGeom prst="rect">
            <a:avLst/>
          </a:prstGeom>
        </p:spPr>
        <p:txBody>
          <a:bodyPr wrap="square" lIns="0" tIns="0" rIns="0" bIns="0" rtlCol="0" anchor="t">
            <a:spAutoFit/>
          </a:bodyPr>
          <a:lstStyle/>
          <a:p>
            <a:pPr>
              <a:lnSpc>
                <a:spcPts val="4337"/>
              </a:lnSpc>
            </a:pPr>
            <a:r>
              <a:rPr lang="en-US" sz="2800" dirty="0">
                <a:solidFill>
                  <a:srgbClr val="000000"/>
                </a:solidFill>
                <a:latin typeface="Canva Sans Bold"/>
              </a:rPr>
              <a:t>  10 Hospitals </a:t>
            </a:r>
          </a:p>
          <a:p>
            <a:pPr marL="645825" lvl="1" indent="-322913">
              <a:lnSpc>
                <a:spcPts val="4187"/>
              </a:lnSpc>
              <a:buFont typeface="Arial"/>
              <a:buChar char="•"/>
            </a:pPr>
            <a:r>
              <a:rPr lang="en-US" sz="2800" dirty="0">
                <a:solidFill>
                  <a:srgbClr val="000000"/>
                </a:solidFill>
                <a:latin typeface="Canva Sans"/>
              </a:rPr>
              <a:t>MedStar Georgetown University Hospital (Academic)</a:t>
            </a:r>
          </a:p>
          <a:p>
            <a:pPr marL="645825" lvl="1" indent="-322913">
              <a:lnSpc>
                <a:spcPts val="4187"/>
              </a:lnSpc>
              <a:buFont typeface="Arial"/>
              <a:buChar char="•"/>
            </a:pPr>
            <a:r>
              <a:rPr lang="en-US" sz="2800" dirty="0">
                <a:solidFill>
                  <a:srgbClr val="000000"/>
                </a:solidFill>
                <a:latin typeface="Canva Sans"/>
              </a:rPr>
              <a:t>MedStar Washington Hospital Center (Academic) </a:t>
            </a:r>
          </a:p>
          <a:p>
            <a:pPr marL="645825" lvl="1" indent="-322913">
              <a:lnSpc>
                <a:spcPts val="4187"/>
              </a:lnSpc>
              <a:buFont typeface="Arial"/>
              <a:buChar char="•"/>
            </a:pPr>
            <a:r>
              <a:rPr lang="en-US" sz="2800" dirty="0">
                <a:solidFill>
                  <a:srgbClr val="000000"/>
                </a:solidFill>
                <a:latin typeface="Canva Sans"/>
              </a:rPr>
              <a:t>MedStar Franklin Square Medical Center</a:t>
            </a:r>
          </a:p>
          <a:p>
            <a:pPr marL="645825" lvl="1" indent="-322913">
              <a:lnSpc>
                <a:spcPts val="4187"/>
              </a:lnSpc>
              <a:buFont typeface="Arial"/>
              <a:buChar char="•"/>
            </a:pPr>
            <a:r>
              <a:rPr lang="en-US" sz="2800" dirty="0">
                <a:solidFill>
                  <a:srgbClr val="000000"/>
                </a:solidFill>
                <a:latin typeface="Canva Sans"/>
              </a:rPr>
              <a:t>MedStar Good Samaritan Hospital</a:t>
            </a:r>
          </a:p>
          <a:p>
            <a:pPr marL="645825" lvl="1" indent="-322913">
              <a:lnSpc>
                <a:spcPts val="4187"/>
              </a:lnSpc>
              <a:buFont typeface="Arial"/>
              <a:buChar char="•"/>
            </a:pPr>
            <a:r>
              <a:rPr lang="en-US" sz="2800" dirty="0">
                <a:solidFill>
                  <a:srgbClr val="000000"/>
                </a:solidFill>
                <a:latin typeface="Canva Sans"/>
              </a:rPr>
              <a:t>MedStar Harbor Hospital</a:t>
            </a:r>
          </a:p>
          <a:p>
            <a:pPr marL="645825" lvl="1" indent="-322913">
              <a:lnSpc>
                <a:spcPts val="4187"/>
              </a:lnSpc>
              <a:buFont typeface="Arial"/>
              <a:buChar char="•"/>
            </a:pPr>
            <a:r>
              <a:rPr lang="en-US" sz="2800" dirty="0">
                <a:solidFill>
                  <a:srgbClr val="000000"/>
                </a:solidFill>
                <a:latin typeface="Canva Sans"/>
              </a:rPr>
              <a:t>MedStar Montgomery Medical Center</a:t>
            </a:r>
          </a:p>
          <a:p>
            <a:pPr marL="645825" lvl="1" indent="-322913">
              <a:lnSpc>
                <a:spcPts val="4187"/>
              </a:lnSpc>
              <a:buFont typeface="Arial"/>
              <a:buChar char="•"/>
            </a:pPr>
            <a:r>
              <a:rPr lang="en-US" sz="2800" dirty="0">
                <a:solidFill>
                  <a:srgbClr val="000000"/>
                </a:solidFill>
                <a:latin typeface="Canva Sans"/>
              </a:rPr>
              <a:t>MedStar National Rehabilitation Hospital</a:t>
            </a:r>
          </a:p>
          <a:p>
            <a:pPr marL="645825" lvl="1" indent="-322913">
              <a:lnSpc>
                <a:spcPts val="4187"/>
              </a:lnSpc>
              <a:buFont typeface="Arial"/>
              <a:buChar char="•"/>
            </a:pPr>
            <a:r>
              <a:rPr lang="en-US" sz="2800" dirty="0">
                <a:solidFill>
                  <a:srgbClr val="000000"/>
                </a:solidFill>
                <a:latin typeface="Canva Sans"/>
              </a:rPr>
              <a:t>MedStar Southern Maryland Hospital Center</a:t>
            </a:r>
          </a:p>
          <a:p>
            <a:pPr marL="645825" lvl="1" indent="-322913">
              <a:lnSpc>
                <a:spcPts val="4187"/>
              </a:lnSpc>
              <a:buFont typeface="Arial"/>
              <a:buChar char="•"/>
            </a:pPr>
            <a:r>
              <a:rPr lang="en-US" sz="2800" dirty="0">
                <a:solidFill>
                  <a:srgbClr val="000000"/>
                </a:solidFill>
                <a:latin typeface="Canva Sans"/>
              </a:rPr>
              <a:t>MedStar St. Mary's Hospital</a:t>
            </a:r>
          </a:p>
          <a:p>
            <a:pPr marL="645825" lvl="1" indent="-322913">
              <a:lnSpc>
                <a:spcPts val="4187"/>
              </a:lnSpc>
              <a:buFont typeface="Arial"/>
              <a:buChar char="•"/>
            </a:pPr>
            <a:r>
              <a:rPr lang="en-US" sz="2800" dirty="0">
                <a:solidFill>
                  <a:srgbClr val="000000"/>
                </a:solidFill>
                <a:latin typeface="Canva Sans"/>
              </a:rPr>
              <a:t>MedStar Union Memorial Hospital</a:t>
            </a:r>
          </a:p>
          <a:p>
            <a:pPr marL="322912" lvl="1">
              <a:lnSpc>
                <a:spcPts val="4187"/>
              </a:lnSpc>
            </a:pPr>
            <a:r>
              <a:rPr lang="en-US" sz="2800" b="1" dirty="0">
                <a:solidFill>
                  <a:srgbClr val="000000"/>
                </a:solidFill>
                <a:latin typeface="Canva Sans"/>
              </a:rPr>
              <a:t>CVO</a:t>
            </a:r>
          </a:p>
          <a:p>
            <a:pPr marL="780100" lvl="1" indent="-457189">
              <a:lnSpc>
                <a:spcPts val="4187"/>
              </a:lnSpc>
              <a:buFont typeface="Arial" panose="020B0604020202020204" pitchFamily="34" charset="0"/>
              <a:buChar char="•"/>
            </a:pPr>
            <a:r>
              <a:rPr lang="en-US" sz="2800" b="1" dirty="0">
                <a:solidFill>
                  <a:srgbClr val="000000"/>
                </a:solidFill>
                <a:latin typeface="Canva Sans"/>
              </a:rPr>
              <a:t>Currently, Manages all hospital credentialing and recredentialing ~5700 practitioners</a:t>
            </a:r>
          </a:p>
        </p:txBody>
      </p:sp>
      <p:sp>
        <p:nvSpPr>
          <p:cNvPr id="4" name="Freeform 4"/>
          <p:cNvSpPr/>
          <p:nvPr/>
        </p:nvSpPr>
        <p:spPr>
          <a:xfrm>
            <a:off x="327255" y="1604769"/>
            <a:ext cx="7626009" cy="7729731"/>
          </a:xfrm>
          <a:custGeom>
            <a:avLst/>
            <a:gdLst/>
            <a:ahLst/>
            <a:cxnLst/>
            <a:rect l="l" t="t" r="r" b="b"/>
            <a:pathLst>
              <a:path w="7303920" h="6897794">
                <a:moveTo>
                  <a:pt x="0" y="0"/>
                </a:moveTo>
                <a:lnTo>
                  <a:pt x="7303920" y="0"/>
                </a:lnTo>
                <a:lnTo>
                  <a:pt x="7303920" y="6897794"/>
                </a:lnTo>
                <a:lnTo>
                  <a:pt x="0" y="6897794"/>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dirty="0"/>
          </a:p>
        </p:txBody>
      </p:sp>
      <p:sp>
        <p:nvSpPr>
          <p:cNvPr id="5" name="Freeform 5"/>
          <p:cNvSpPr/>
          <p:nvPr/>
        </p:nvSpPr>
        <p:spPr>
          <a:xfrm>
            <a:off x="327257" y="115404"/>
            <a:ext cx="6378343" cy="1370497"/>
          </a:xfrm>
          <a:custGeom>
            <a:avLst/>
            <a:gdLst/>
            <a:ahLst/>
            <a:cxnLst/>
            <a:rect l="l" t="t" r="r" b="b"/>
            <a:pathLst>
              <a:path w="7627281" h="1948740">
                <a:moveTo>
                  <a:pt x="0" y="0"/>
                </a:moveTo>
                <a:lnTo>
                  <a:pt x="7627282" y="0"/>
                </a:lnTo>
                <a:lnTo>
                  <a:pt x="7627282" y="1948740"/>
                </a:lnTo>
                <a:lnTo>
                  <a:pt x="0" y="1948740"/>
                </a:lnTo>
                <a:lnTo>
                  <a:pt x="0" y="0"/>
                </a:lnTo>
                <a:close/>
              </a:path>
            </a:pathLst>
          </a:custGeom>
          <a:blipFill>
            <a:blip r:embed="rId4"/>
            <a:stretch>
              <a:fillRect t="-17525" b="-20290"/>
            </a:stretch>
          </a:blipFill>
        </p:spPr>
        <p:txBody>
          <a:bodyPr/>
          <a:lstStyle/>
          <a:p>
            <a:endParaRPr lang="en-US"/>
          </a:p>
        </p:txBody>
      </p:sp>
      <p:sp>
        <p:nvSpPr>
          <p:cNvPr id="6" name="TextBox 6"/>
          <p:cNvSpPr txBox="1"/>
          <p:nvPr/>
        </p:nvSpPr>
        <p:spPr>
          <a:xfrm>
            <a:off x="8078084" y="284126"/>
            <a:ext cx="10209917" cy="1692899"/>
          </a:xfrm>
          <a:prstGeom prst="rect">
            <a:avLst/>
          </a:prstGeom>
        </p:spPr>
        <p:txBody>
          <a:bodyPr lIns="0" tIns="0" rIns="0" bIns="0" rtlCol="0" anchor="t">
            <a:spAutoFit/>
          </a:bodyPr>
          <a:lstStyle/>
          <a:p>
            <a:pPr>
              <a:lnSpc>
                <a:spcPts val="4480"/>
              </a:lnSpc>
            </a:pPr>
            <a:r>
              <a:rPr lang="en-US" sz="3200" dirty="0">
                <a:solidFill>
                  <a:srgbClr val="000000"/>
                </a:solidFill>
                <a:latin typeface="Canva Sans Bold"/>
              </a:rPr>
              <a:t>Located in Maryland and Washington DC region,</a:t>
            </a:r>
          </a:p>
          <a:p>
            <a:pPr>
              <a:lnSpc>
                <a:spcPts val="4480"/>
              </a:lnSpc>
            </a:pPr>
            <a:r>
              <a:rPr lang="en-US" sz="3200" dirty="0">
                <a:solidFill>
                  <a:srgbClr val="000000"/>
                </a:solidFill>
                <a:latin typeface="Canva Sans Bold"/>
              </a:rPr>
              <a:t>MedStar Health has more than 300 care locations. </a:t>
            </a:r>
          </a:p>
          <a:p>
            <a:pPr>
              <a:lnSpc>
                <a:spcPts val="4480"/>
              </a:lnSpc>
            </a:pPr>
            <a:endParaRPr lang="en-US" sz="3200" dirty="0">
              <a:solidFill>
                <a:srgbClr val="000000"/>
              </a:solidFill>
              <a:latin typeface="Canva Sans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098" name="Picture 2" descr="What is the Turing Test? | Definition from TechTarget">
            <a:extLst>
              <a:ext uri="{FF2B5EF4-FFF2-40B4-BE49-F238E27FC236}">
                <a16:creationId xmlns:a16="http://schemas.microsoft.com/office/drawing/2014/main" id="{786DD75E-C1A7-440C-997E-9D10280E4B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62200" y="2324100"/>
            <a:ext cx="13821095" cy="681294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2C7074-26EE-8C6E-6C8D-E5B062AA2F00}"/>
              </a:ext>
            </a:extLst>
          </p:cNvPr>
          <p:cNvSpPr txBox="1"/>
          <p:nvPr/>
        </p:nvSpPr>
        <p:spPr>
          <a:xfrm>
            <a:off x="4495800" y="0"/>
            <a:ext cx="9574031" cy="2800767"/>
          </a:xfrm>
          <a:prstGeom prst="rect">
            <a:avLst/>
          </a:prstGeom>
          <a:noFill/>
        </p:spPr>
        <p:txBody>
          <a:bodyPr wrap="none" rtlCol="0">
            <a:spAutoFit/>
            <a:scene3d>
              <a:camera prst="orthographicFront"/>
              <a:lightRig rig="threePt" dir="t"/>
            </a:scene3d>
            <a:sp3d extrusionH="57150">
              <a:bevelT h="25400" prst="softRound"/>
            </a:sp3d>
          </a:bodyPr>
          <a:lstStyle/>
          <a:p>
            <a:pPr algn="ctr"/>
            <a:r>
              <a:rPr lang="en-US" sz="8800" dirty="0">
                <a:ln w="0"/>
                <a:solidFill>
                  <a:schemeClr val="accent1">
                    <a:lumMod val="75000"/>
                  </a:schemeClr>
                </a:solidFill>
                <a:effectLst>
                  <a:outerShdw blurRad="38100" dist="25400" dir="5400000" algn="ctr" rotWithShape="0">
                    <a:srgbClr val="6E747A">
                      <a:alpha val="43000"/>
                    </a:srgbClr>
                  </a:outerShdw>
                </a:effectLst>
              </a:rPr>
              <a:t>Turing Test </a:t>
            </a:r>
          </a:p>
          <a:p>
            <a:pPr algn="ctr"/>
            <a:r>
              <a:rPr lang="en-US" sz="8800" dirty="0">
                <a:ln w="0"/>
                <a:solidFill>
                  <a:schemeClr val="accent1">
                    <a:lumMod val="75000"/>
                  </a:schemeClr>
                </a:solidFill>
                <a:effectLst>
                  <a:outerShdw blurRad="38100" dist="25400" dir="5400000" algn="ctr" rotWithShape="0">
                    <a:srgbClr val="6E747A">
                      <a:alpha val="43000"/>
                    </a:srgbClr>
                  </a:outerShdw>
                </a:effectLst>
              </a:rPr>
              <a:t>Human vs Computer</a:t>
            </a:r>
          </a:p>
        </p:txBody>
      </p:sp>
    </p:spTree>
    <p:extLst>
      <p:ext uri="{BB962C8B-B14F-4D97-AF65-F5344CB8AC3E}">
        <p14:creationId xmlns:p14="http://schemas.microsoft.com/office/powerpoint/2010/main" val="972269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1D9A18-6ACB-9589-6DFE-A7141D162F91}"/>
              </a:ext>
            </a:extLst>
          </p:cNvPr>
          <p:cNvPicPr>
            <a:picLocks noChangeAspect="1"/>
          </p:cNvPicPr>
          <p:nvPr/>
        </p:nvPicPr>
        <p:blipFill>
          <a:blip r:embed="rId3"/>
          <a:stretch>
            <a:fillRect/>
          </a:stretch>
        </p:blipFill>
        <p:spPr>
          <a:xfrm>
            <a:off x="8596718" y="266700"/>
            <a:ext cx="9310282" cy="9677400"/>
          </a:xfrm>
          <a:prstGeom prst="rect">
            <a:avLst/>
          </a:prstGeom>
        </p:spPr>
      </p:pic>
      <p:sp>
        <p:nvSpPr>
          <p:cNvPr id="3" name="TextBox 2">
            <a:extLst>
              <a:ext uri="{FF2B5EF4-FFF2-40B4-BE49-F238E27FC236}">
                <a16:creationId xmlns:a16="http://schemas.microsoft.com/office/drawing/2014/main" id="{93E1F943-880F-D62A-43DA-884B42C1493C}"/>
              </a:ext>
            </a:extLst>
          </p:cNvPr>
          <p:cNvSpPr txBox="1"/>
          <p:nvPr/>
        </p:nvSpPr>
        <p:spPr>
          <a:xfrm>
            <a:off x="609600" y="3899475"/>
            <a:ext cx="5631606" cy="6186309"/>
          </a:xfrm>
          <a:prstGeom prst="rect">
            <a:avLst/>
          </a:prstGeom>
          <a:noFill/>
        </p:spPr>
        <p:txBody>
          <a:bodyPr wrap="none" rtlCol="0">
            <a:spAutoFit/>
          </a:bodyPr>
          <a:lstStyle/>
          <a:p>
            <a:r>
              <a:rPr lang="en-US" sz="3600" b="1" dirty="0"/>
              <a:t>Other names that AI goes by</a:t>
            </a:r>
          </a:p>
          <a:p>
            <a:pPr marL="742950" lvl="1" indent="-285750">
              <a:buFont typeface="Arial" panose="020B0604020202020204" pitchFamily="34" charset="0"/>
              <a:buChar char="•"/>
            </a:pPr>
            <a:r>
              <a:rPr lang="en-US" sz="2400" dirty="0"/>
              <a:t>Machine Intelligence</a:t>
            </a:r>
          </a:p>
          <a:p>
            <a:pPr marL="742950" lvl="1" indent="-285750">
              <a:buFont typeface="Arial" panose="020B0604020202020204" pitchFamily="34" charset="0"/>
              <a:buChar char="•"/>
            </a:pPr>
            <a:r>
              <a:rPr lang="en-US" sz="2400" dirty="0"/>
              <a:t>Cognitive Computing </a:t>
            </a:r>
          </a:p>
          <a:p>
            <a:pPr marL="742950" lvl="1" indent="-285750">
              <a:buFont typeface="Arial" panose="020B0604020202020204" pitchFamily="34" charset="0"/>
              <a:buChar char="•"/>
            </a:pPr>
            <a:r>
              <a:rPr lang="en-US" sz="2400" dirty="0"/>
              <a:t>Intelligent Automation</a:t>
            </a:r>
          </a:p>
          <a:p>
            <a:pPr marL="742950" lvl="1" indent="-285750">
              <a:buFont typeface="Arial" panose="020B0604020202020204" pitchFamily="34" charset="0"/>
              <a:buChar char="•"/>
            </a:pPr>
            <a:r>
              <a:rPr lang="en-US" sz="2400" dirty="0"/>
              <a:t>Machine Learning</a:t>
            </a:r>
          </a:p>
          <a:p>
            <a:pPr marL="742950" lvl="1" indent="-285750">
              <a:buFont typeface="Arial" panose="020B0604020202020204" pitchFamily="34" charset="0"/>
              <a:buChar char="•"/>
            </a:pPr>
            <a:r>
              <a:rPr lang="en-US" sz="2400" dirty="0"/>
              <a:t>Deep Learning</a:t>
            </a:r>
          </a:p>
          <a:p>
            <a:pPr marL="742950" lvl="1" indent="-285750">
              <a:buFont typeface="Arial" panose="020B0604020202020204" pitchFamily="34" charset="0"/>
              <a:buChar char="•"/>
            </a:pPr>
            <a:r>
              <a:rPr lang="en-US" sz="2400" dirty="0"/>
              <a:t>Neural Networks</a:t>
            </a:r>
          </a:p>
          <a:p>
            <a:pPr marL="742950" lvl="1" indent="-285750">
              <a:buFont typeface="Arial" panose="020B0604020202020204" pitchFamily="34" charset="0"/>
              <a:buChar char="•"/>
            </a:pPr>
            <a:r>
              <a:rPr lang="en-US" sz="2400" dirty="0"/>
              <a:t>Natural Language Processing (NLP)</a:t>
            </a:r>
          </a:p>
          <a:p>
            <a:pPr marL="742950" lvl="1" indent="-285750">
              <a:buFont typeface="Arial" panose="020B0604020202020204" pitchFamily="34" charset="0"/>
              <a:buChar char="•"/>
            </a:pPr>
            <a:r>
              <a:rPr lang="en-US" sz="2400" dirty="0"/>
              <a:t>Computer Vision</a:t>
            </a:r>
          </a:p>
          <a:p>
            <a:pPr marL="742950" lvl="1" indent="-285750">
              <a:buFont typeface="Arial" panose="020B0604020202020204" pitchFamily="34" charset="0"/>
              <a:buChar char="•"/>
            </a:pPr>
            <a:r>
              <a:rPr lang="en-US" sz="2400" dirty="0"/>
              <a:t>Robotics</a:t>
            </a:r>
          </a:p>
          <a:p>
            <a:pPr marL="742950" lvl="1" indent="-285750">
              <a:buFont typeface="Arial" panose="020B0604020202020204" pitchFamily="34" charset="0"/>
              <a:buChar char="•"/>
            </a:pPr>
            <a:r>
              <a:rPr lang="en-US" sz="2400" dirty="0"/>
              <a:t>Autonomous Systems</a:t>
            </a:r>
          </a:p>
          <a:p>
            <a:pPr marL="742950" lvl="1" indent="-285750">
              <a:buFont typeface="Arial" panose="020B0604020202020204" pitchFamily="34" charset="0"/>
              <a:buChar char="•"/>
            </a:pPr>
            <a:r>
              <a:rPr lang="en-US" sz="2400" dirty="0"/>
              <a:t>Expert Systems</a:t>
            </a:r>
          </a:p>
          <a:p>
            <a:pPr marL="742950" lvl="1" indent="-285750">
              <a:buFont typeface="Arial" panose="020B0604020202020204" pitchFamily="34" charset="0"/>
              <a:buChar char="•"/>
            </a:pPr>
            <a:r>
              <a:rPr lang="en-US" sz="2400" dirty="0"/>
              <a:t>AI Assistants</a:t>
            </a:r>
          </a:p>
          <a:p>
            <a:pPr marL="742950" lvl="1" indent="-285750">
              <a:buFont typeface="Arial" panose="020B0604020202020204" pitchFamily="34" charset="0"/>
              <a:buChar char="•"/>
            </a:pPr>
            <a:r>
              <a:rPr lang="en-US" sz="2400" dirty="0"/>
              <a:t>Strong AI</a:t>
            </a:r>
          </a:p>
          <a:p>
            <a:pPr marL="742950" lvl="1" indent="-285750">
              <a:buFont typeface="Arial" panose="020B0604020202020204" pitchFamily="34" charset="0"/>
              <a:buChar char="•"/>
            </a:pPr>
            <a:r>
              <a:rPr lang="en-US" sz="2400" dirty="0"/>
              <a:t>Weak AI</a:t>
            </a:r>
          </a:p>
          <a:p>
            <a:pPr marL="742950" lvl="1" indent="-285750">
              <a:buFont typeface="Arial" panose="020B0604020202020204" pitchFamily="34" charset="0"/>
              <a:buChar char="•"/>
            </a:pPr>
            <a:r>
              <a:rPr lang="en-US" sz="2400" dirty="0"/>
              <a:t>Machine Perception</a:t>
            </a:r>
          </a:p>
        </p:txBody>
      </p:sp>
      <p:sp>
        <p:nvSpPr>
          <p:cNvPr id="6" name="TextBox 5">
            <a:extLst>
              <a:ext uri="{FF2B5EF4-FFF2-40B4-BE49-F238E27FC236}">
                <a16:creationId xmlns:a16="http://schemas.microsoft.com/office/drawing/2014/main" id="{5AA0A09A-9D3F-304A-97B7-0CCCBA138EC1}"/>
              </a:ext>
            </a:extLst>
          </p:cNvPr>
          <p:cNvSpPr txBox="1"/>
          <p:nvPr/>
        </p:nvSpPr>
        <p:spPr>
          <a:xfrm>
            <a:off x="243385" y="975598"/>
            <a:ext cx="8368118" cy="2923877"/>
          </a:xfrm>
          <a:prstGeom prst="rect">
            <a:avLst/>
          </a:prstGeom>
          <a:noFill/>
        </p:spPr>
        <p:txBody>
          <a:bodyPr wrap="square" rtlCol="0">
            <a:spAutoFit/>
          </a:bodyPr>
          <a:lstStyle/>
          <a:p>
            <a:r>
              <a:rPr lang="en-US" sz="4000" b="1" dirty="0"/>
              <a:t>Generative AI </a:t>
            </a:r>
          </a:p>
          <a:p>
            <a:r>
              <a:rPr lang="en-US" sz="2400" b="1" dirty="0"/>
              <a:t>F</a:t>
            </a:r>
            <a:r>
              <a:rPr lang="en-US" sz="2400" dirty="0"/>
              <a:t>ocuses on creating or generating new content, data, or information. It involves using AI models and algorithms to produce content that is often creative, realistic, or useful. Generative AI applications include Text Generation, Image Generation, Music and Sound Generation, Data Augmentation, and Drug Discovery.</a:t>
            </a:r>
          </a:p>
        </p:txBody>
      </p:sp>
      <p:sp>
        <p:nvSpPr>
          <p:cNvPr id="2" name="TextBox 1">
            <a:extLst>
              <a:ext uri="{FF2B5EF4-FFF2-40B4-BE49-F238E27FC236}">
                <a16:creationId xmlns:a16="http://schemas.microsoft.com/office/drawing/2014/main" id="{E94C8A74-2CCC-5110-E177-C6CB28FDF3EC}"/>
              </a:ext>
            </a:extLst>
          </p:cNvPr>
          <p:cNvSpPr txBox="1"/>
          <p:nvPr/>
        </p:nvSpPr>
        <p:spPr>
          <a:xfrm>
            <a:off x="1219200" y="229969"/>
            <a:ext cx="6400800" cy="646331"/>
          </a:xfrm>
          <a:prstGeom prst="rect">
            <a:avLst/>
          </a:prstGeom>
          <a:noFill/>
        </p:spPr>
        <p:txBody>
          <a:bodyPr wrap="square" rtlCol="0">
            <a:spAutoFit/>
          </a:bodyPr>
          <a:lstStyle/>
          <a:p>
            <a:r>
              <a:rPr lang="en-US" sz="3600" b="1" dirty="0"/>
              <a:t>2022 - Arrival of CHATGPT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2"/>
          <p:cNvSpPr txBox="1"/>
          <p:nvPr/>
        </p:nvSpPr>
        <p:spPr>
          <a:xfrm>
            <a:off x="2256719" y="1485900"/>
            <a:ext cx="13774564" cy="2350580"/>
          </a:xfrm>
          <a:prstGeom prst="rect">
            <a:avLst/>
          </a:prstGeom>
        </p:spPr>
        <p:txBody>
          <a:bodyPr wrap="square" lIns="0" tIns="0" rIns="0" bIns="0" rtlCol="0" anchor="t">
            <a:spAutoFit/>
          </a:bodyPr>
          <a:lstStyle/>
          <a:p>
            <a:pPr algn="ctr">
              <a:lnSpc>
                <a:spcPts val="19038"/>
              </a:lnSpc>
            </a:pPr>
            <a:r>
              <a:rPr lang="en-US" sz="13598" dirty="0">
                <a:solidFill>
                  <a:srgbClr val="F7F7F7"/>
                </a:solidFill>
                <a:latin typeface="TAN Pearl"/>
              </a:rPr>
              <a:t>What is AI?</a:t>
            </a:r>
          </a:p>
        </p:txBody>
      </p:sp>
      <p:sp>
        <p:nvSpPr>
          <p:cNvPr id="3" name="TextBox 3"/>
          <p:cNvSpPr txBox="1"/>
          <p:nvPr/>
        </p:nvSpPr>
        <p:spPr>
          <a:xfrm>
            <a:off x="5181601" y="4762501"/>
            <a:ext cx="8227219" cy="1263103"/>
          </a:xfrm>
          <a:prstGeom prst="rect">
            <a:avLst/>
          </a:prstGeom>
        </p:spPr>
        <p:txBody>
          <a:bodyPr lIns="0" tIns="0" rIns="0" bIns="0" rtlCol="0" anchor="t">
            <a:spAutoFit/>
          </a:bodyPr>
          <a:lstStyle/>
          <a:p>
            <a:pPr algn="ctr">
              <a:lnSpc>
                <a:spcPts val="10638"/>
              </a:lnSpc>
            </a:pPr>
            <a:r>
              <a:rPr lang="en-US" sz="7598" spc="607" dirty="0">
                <a:solidFill>
                  <a:srgbClr val="F7F7F7"/>
                </a:solidFill>
                <a:latin typeface="Glacial Indifference"/>
              </a:rPr>
              <a:t>WHY DO I CARE?</a:t>
            </a:r>
          </a:p>
        </p:txBody>
      </p:sp>
      <p:pic>
        <p:nvPicPr>
          <p:cNvPr id="7" name="Picture 6" descr="A finger touching a screen&#10;&#10;Description automatically generated">
            <a:extLst>
              <a:ext uri="{FF2B5EF4-FFF2-40B4-BE49-F238E27FC236}">
                <a16:creationId xmlns:a16="http://schemas.microsoft.com/office/drawing/2014/main" id="{52D6BD3C-8D61-AB03-2A3D-8A500FB28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703" y="1579206"/>
            <a:ext cx="14500595" cy="8593495"/>
          </a:xfrm>
          <a:prstGeom prst="rect">
            <a:avLst/>
          </a:prstGeom>
          <a:effectLst>
            <a:softEdge rad="317500"/>
          </a:effectLst>
        </p:spPr>
      </p:pic>
      <p:sp>
        <p:nvSpPr>
          <p:cNvPr id="8" name="TextBox 7">
            <a:extLst>
              <a:ext uri="{FF2B5EF4-FFF2-40B4-BE49-F238E27FC236}">
                <a16:creationId xmlns:a16="http://schemas.microsoft.com/office/drawing/2014/main" id="{6C087FD9-9353-FDE4-803E-A02455A53A63}"/>
              </a:ext>
            </a:extLst>
          </p:cNvPr>
          <p:cNvSpPr txBox="1"/>
          <p:nvPr/>
        </p:nvSpPr>
        <p:spPr>
          <a:xfrm>
            <a:off x="2837572" y="-85106"/>
            <a:ext cx="13556725" cy="2215991"/>
          </a:xfrm>
          <a:prstGeom prst="rect">
            <a:avLst/>
          </a:prstGeom>
          <a:noFill/>
        </p:spPr>
        <p:txBody>
          <a:bodyPr wrap="none" rtlCol="0">
            <a:spAutoFit/>
            <a:scene3d>
              <a:camera prst="orthographicFront"/>
              <a:lightRig rig="threePt" dir="t"/>
            </a:scene3d>
            <a:sp3d extrusionH="57150">
              <a:bevelT h="25400" prst="softRound"/>
            </a:sp3d>
          </a:bodyPr>
          <a:lstStyle/>
          <a:p>
            <a:r>
              <a:rPr lang="en-US" sz="13800" dirty="0">
                <a:ln w="0"/>
                <a:solidFill>
                  <a:schemeClr val="accent1">
                    <a:lumMod val="75000"/>
                  </a:schemeClr>
                </a:solidFill>
                <a:effectLst>
                  <a:outerShdw blurRad="38100" dist="25400" dir="5400000" algn="ctr" rotWithShape="0">
                    <a:srgbClr val="6E747A">
                      <a:alpha val="43000"/>
                    </a:srgbClr>
                  </a:outerShdw>
                </a:effectLst>
              </a:rPr>
              <a:t>Where is AI going?</a:t>
            </a:r>
          </a:p>
        </p:txBody>
      </p:sp>
    </p:spTree>
    <p:extLst>
      <p:ext uri="{BB962C8B-B14F-4D97-AF65-F5344CB8AC3E}">
        <p14:creationId xmlns:p14="http://schemas.microsoft.com/office/powerpoint/2010/main" val="152157117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B9255-26F7-364E-BB38-E46F03AB6A00}"/>
              </a:ext>
            </a:extLst>
          </p:cNvPr>
          <p:cNvPicPr>
            <a:picLocks noChangeAspect="1"/>
          </p:cNvPicPr>
          <p:nvPr/>
        </p:nvPicPr>
        <p:blipFill>
          <a:blip r:embed="rId2"/>
          <a:stretch>
            <a:fillRect/>
          </a:stretch>
        </p:blipFill>
        <p:spPr>
          <a:xfrm>
            <a:off x="1562100" y="2857500"/>
            <a:ext cx="15163800" cy="2851978"/>
          </a:xfrm>
          <a:prstGeom prst="rect">
            <a:avLst/>
          </a:prstGeom>
        </p:spPr>
      </p:pic>
    </p:spTree>
    <p:extLst>
      <p:ext uri="{BB962C8B-B14F-4D97-AF65-F5344CB8AC3E}">
        <p14:creationId xmlns:p14="http://schemas.microsoft.com/office/powerpoint/2010/main" val="1995435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7DE3B5A-F68D-0CC6-9C7F-C80CFA0A6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78" y="495299"/>
            <a:ext cx="17957644" cy="929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36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098" name="Picture 2" descr="The Current State of 950 FDA-Approved AI-based Medical Devices - The  Medical Futurist">
            <a:extLst>
              <a:ext uri="{FF2B5EF4-FFF2-40B4-BE49-F238E27FC236}">
                <a16:creationId xmlns:a16="http://schemas.microsoft.com/office/drawing/2014/main" id="{27D9C9B1-8694-7E17-364C-B5FCB4F6A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28625"/>
            <a:ext cx="16459200" cy="925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836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9EEC37-31D1-620D-F040-E1B2C0670614}"/>
              </a:ext>
            </a:extLst>
          </p:cNvPr>
          <p:cNvSpPr txBox="1"/>
          <p:nvPr/>
        </p:nvSpPr>
        <p:spPr>
          <a:xfrm>
            <a:off x="270681" y="1295400"/>
            <a:ext cx="7449090" cy="954107"/>
          </a:xfrm>
          <a:prstGeom prst="rect">
            <a:avLst/>
          </a:prstGeom>
          <a:noFill/>
        </p:spPr>
        <p:txBody>
          <a:bodyPr wrap="none" rtlCol="0">
            <a:spAutoFit/>
          </a:bodyPr>
          <a:lstStyle/>
          <a:p>
            <a:r>
              <a:rPr lang="en-US" sz="2800" dirty="0"/>
              <a:t>Cleared more than 1,000 healthcare AI algorithms</a:t>
            </a:r>
          </a:p>
          <a:p>
            <a:r>
              <a:rPr lang="en-US" sz="2800" dirty="0"/>
              <a:t>Created an open database for AI algorithms</a:t>
            </a:r>
          </a:p>
        </p:txBody>
      </p:sp>
      <p:pic>
        <p:nvPicPr>
          <p:cNvPr id="7" name="Picture 6">
            <a:extLst>
              <a:ext uri="{FF2B5EF4-FFF2-40B4-BE49-F238E27FC236}">
                <a16:creationId xmlns:a16="http://schemas.microsoft.com/office/drawing/2014/main" id="{077D7607-314A-FE56-E854-433B4A3B2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52376"/>
            <a:ext cx="3886200" cy="895797"/>
          </a:xfrm>
          <a:prstGeom prst="rect">
            <a:avLst/>
          </a:prstGeom>
        </p:spPr>
      </p:pic>
      <p:sp>
        <p:nvSpPr>
          <p:cNvPr id="8" name="TextBox 7">
            <a:extLst>
              <a:ext uri="{FF2B5EF4-FFF2-40B4-BE49-F238E27FC236}">
                <a16:creationId xmlns:a16="http://schemas.microsoft.com/office/drawing/2014/main" id="{7262D8DA-923F-ACE5-7E55-3FB3E4FBBA70}"/>
              </a:ext>
            </a:extLst>
          </p:cNvPr>
          <p:cNvSpPr txBox="1"/>
          <p:nvPr/>
        </p:nvSpPr>
        <p:spPr>
          <a:xfrm>
            <a:off x="570135" y="2366749"/>
            <a:ext cx="5613268" cy="6986528"/>
          </a:xfrm>
          <a:prstGeom prst="rect">
            <a:avLst/>
          </a:prstGeom>
          <a:noFill/>
        </p:spPr>
        <p:txBody>
          <a:bodyPr wrap="none" rtlCol="0">
            <a:spAutoFit/>
          </a:bodyPr>
          <a:lstStyle/>
          <a:p>
            <a:r>
              <a:rPr lang="en-US" sz="2800" b="1" dirty="0"/>
              <a:t>Breakdown of FDA-Approved</a:t>
            </a:r>
          </a:p>
          <a:p>
            <a:r>
              <a:rPr lang="en-US" sz="2800" b="1" dirty="0"/>
              <a:t> algorithms by specialties:</a:t>
            </a:r>
          </a:p>
          <a:p>
            <a:pPr marL="971550" lvl="1" indent="-514350">
              <a:buFont typeface="+mj-lt"/>
              <a:buAutoNum type="arabicPeriod"/>
            </a:pPr>
            <a:r>
              <a:rPr lang="en-US" sz="2800" b="1" dirty="0"/>
              <a:t>396 Radiology</a:t>
            </a:r>
          </a:p>
          <a:p>
            <a:pPr marL="971550" lvl="1" indent="-514350">
              <a:buFont typeface="+mj-lt"/>
              <a:buAutoNum type="arabicPeriod"/>
            </a:pPr>
            <a:r>
              <a:rPr lang="en-US" sz="2800" b="1" dirty="0"/>
              <a:t>58 Cardiology </a:t>
            </a:r>
          </a:p>
          <a:p>
            <a:pPr marL="971550" lvl="1" indent="-514350">
              <a:buFont typeface="+mj-lt"/>
              <a:buAutoNum type="arabicPeriod"/>
            </a:pPr>
            <a:r>
              <a:rPr lang="en-US" sz="2800" b="1" dirty="0"/>
              <a:t>14 Hematology </a:t>
            </a:r>
          </a:p>
          <a:p>
            <a:pPr marL="971550" lvl="1" indent="-514350">
              <a:buFont typeface="+mj-lt"/>
              <a:buAutoNum type="arabicPeriod"/>
            </a:pPr>
            <a:r>
              <a:rPr lang="en-US" sz="2800" b="1" dirty="0"/>
              <a:t>10 Neurology</a:t>
            </a:r>
          </a:p>
          <a:p>
            <a:pPr marL="971550" lvl="1" indent="-514350">
              <a:buFont typeface="+mj-lt"/>
              <a:buAutoNum type="arabicPeriod"/>
            </a:pPr>
            <a:r>
              <a:rPr lang="en-US" sz="2800" b="1" dirty="0"/>
              <a:t>7 Clinical chemistry</a:t>
            </a:r>
          </a:p>
          <a:p>
            <a:pPr marL="971550" lvl="1" indent="-514350">
              <a:buFont typeface="+mj-lt"/>
              <a:buAutoNum type="arabicPeriod"/>
            </a:pPr>
            <a:r>
              <a:rPr lang="en-US" sz="2800" b="1" dirty="0"/>
              <a:t>7 Ophthalmic</a:t>
            </a:r>
          </a:p>
          <a:p>
            <a:pPr marL="971550" lvl="1" indent="-514350">
              <a:buFont typeface="+mj-lt"/>
              <a:buAutoNum type="arabicPeriod"/>
            </a:pPr>
            <a:r>
              <a:rPr lang="en-US" sz="2800" b="1" dirty="0"/>
              <a:t>5 Gastroenterology &amp; Urology</a:t>
            </a:r>
          </a:p>
          <a:p>
            <a:pPr marL="971550" lvl="1" indent="-514350">
              <a:buFont typeface="+mj-lt"/>
              <a:buAutoNum type="arabicPeriod"/>
            </a:pPr>
            <a:r>
              <a:rPr lang="en-US" sz="2800" b="1" dirty="0"/>
              <a:t>5 General &amp; Plastic Surgery</a:t>
            </a:r>
          </a:p>
          <a:p>
            <a:pPr marL="971550" lvl="1" indent="-514350">
              <a:buFont typeface="+mj-lt"/>
              <a:buAutoNum type="arabicPeriod"/>
            </a:pPr>
            <a:r>
              <a:rPr lang="en-US" sz="2800" b="1" dirty="0"/>
              <a:t>4 Pathology</a:t>
            </a:r>
          </a:p>
          <a:p>
            <a:pPr marL="971550" lvl="1" indent="-514350">
              <a:buFont typeface="+mj-lt"/>
              <a:buAutoNum type="arabicPeriod"/>
            </a:pPr>
            <a:r>
              <a:rPr lang="en-US" sz="2800" b="1" dirty="0"/>
              <a:t>4 Microbiology</a:t>
            </a:r>
          </a:p>
          <a:p>
            <a:pPr marL="971550" lvl="1" indent="-514350">
              <a:buFont typeface="+mj-lt"/>
              <a:buAutoNum type="arabicPeriod"/>
            </a:pPr>
            <a:r>
              <a:rPr lang="en-US" sz="2800" b="1" dirty="0"/>
              <a:t>4 Anesthesiology</a:t>
            </a:r>
          </a:p>
          <a:p>
            <a:pPr marL="971550" lvl="1" indent="-514350">
              <a:buFont typeface="+mj-lt"/>
              <a:buAutoNum type="arabicPeriod"/>
            </a:pPr>
            <a:r>
              <a:rPr lang="en-US" sz="2800" b="1" dirty="0"/>
              <a:t>4 General Hospital</a:t>
            </a:r>
          </a:p>
          <a:p>
            <a:pPr marL="971550" lvl="1" indent="-514350">
              <a:buFont typeface="+mj-lt"/>
              <a:buAutoNum type="arabicPeriod"/>
            </a:pPr>
            <a:r>
              <a:rPr lang="en-US" sz="2800" b="1" dirty="0"/>
              <a:t>1 Orthopedic</a:t>
            </a:r>
          </a:p>
          <a:p>
            <a:pPr marL="971550" lvl="1" indent="-514350">
              <a:buFont typeface="+mj-lt"/>
              <a:buAutoNum type="arabicPeriod"/>
            </a:pPr>
            <a:r>
              <a:rPr lang="en-US" sz="2800" b="1" dirty="0"/>
              <a:t>1 Dental</a:t>
            </a:r>
          </a:p>
        </p:txBody>
      </p:sp>
      <p:sp>
        <p:nvSpPr>
          <p:cNvPr id="9" name="TextBox 8">
            <a:extLst>
              <a:ext uri="{FF2B5EF4-FFF2-40B4-BE49-F238E27FC236}">
                <a16:creationId xmlns:a16="http://schemas.microsoft.com/office/drawing/2014/main" id="{C979E91F-C243-E832-E830-DFEF21A9675A}"/>
              </a:ext>
            </a:extLst>
          </p:cNvPr>
          <p:cNvSpPr txBox="1"/>
          <p:nvPr/>
        </p:nvSpPr>
        <p:spPr>
          <a:xfrm>
            <a:off x="7924800" y="1828473"/>
            <a:ext cx="9793065" cy="7125027"/>
          </a:xfrm>
          <a:prstGeom prst="rect">
            <a:avLst/>
          </a:prstGeom>
          <a:noFill/>
        </p:spPr>
        <p:txBody>
          <a:bodyPr wrap="none" rtlCol="0">
            <a:spAutoFit/>
          </a:bodyPr>
          <a:lstStyle/>
          <a:p>
            <a:r>
              <a:rPr lang="en-US" sz="2800" dirty="0"/>
              <a:t>HIMSS conference, AI was seen across many of the 1,400 vendors.</a:t>
            </a:r>
          </a:p>
          <a:p>
            <a:endParaRPr lang="en-US" sz="1050" dirty="0"/>
          </a:p>
          <a:p>
            <a:r>
              <a:rPr lang="en-US" sz="2800" b="1" dirty="0"/>
              <a:t>Key areas for non-clinical AI is being implemented:</a:t>
            </a:r>
          </a:p>
          <a:p>
            <a:pPr marL="971550" lvl="1" indent="-514350">
              <a:buFont typeface="+mj-lt"/>
              <a:buAutoNum type="arabicPeriod"/>
            </a:pPr>
            <a:r>
              <a:rPr lang="en-US" sz="2800" b="1" dirty="0"/>
              <a:t>Revenue cycle management streamlining</a:t>
            </a:r>
          </a:p>
          <a:p>
            <a:pPr marL="971550" lvl="1" indent="-514350">
              <a:buFont typeface="+mj-lt"/>
              <a:buAutoNum type="arabicPeriod"/>
            </a:pPr>
            <a:r>
              <a:rPr lang="en-US" sz="2800" b="1" i="0" dirty="0">
                <a:solidFill>
                  <a:srgbClr val="202124"/>
                </a:solidFill>
                <a:effectLst/>
                <a:latin typeface="Google Sans"/>
              </a:rPr>
              <a:t>Managing Medical Records and Other Data</a:t>
            </a:r>
          </a:p>
          <a:p>
            <a:pPr marL="971550" lvl="1" indent="-514350">
              <a:buFont typeface="+mj-lt"/>
              <a:buAutoNum type="arabicPeriod"/>
            </a:pPr>
            <a:r>
              <a:rPr lang="en-US" sz="2800" b="1" i="0" dirty="0">
                <a:solidFill>
                  <a:srgbClr val="202124"/>
                </a:solidFill>
                <a:effectLst/>
                <a:latin typeface="Google Sans"/>
              </a:rPr>
              <a:t>Doing Repetitive Jobs</a:t>
            </a:r>
            <a:endParaRPr lang="en-US" sz="2800" b="1" dirty="0"/>
          </a:p>
          <a:p>
            <a:pPr marL="971550" lvl="1" indent="-514350">
              <a:buFont typeface="+mj-lt"/>
              <a:buAutoNum type="arabicPeriod"/>
            </a:pPr>
            <a:r>
              <a:rPr lang="en-US" sz="2800" b="1" dirty="0"/>
              <a:t>Population health</a:t>
            </a:r>
          </a:p>
          <a:p>
            <a:pPr marL="971550" lvl="1" indent="-514350">
              <a:buFont typeface="+mj-lt"/>
              <a:buAutoNum type="arabicPeriod"/>
            </a:pPr>
            <a:r>
              <a:rPr lang="en-US" sz="2800" b="1" dirty="0"/>
              <a:t>Health tracking apps</a:t>
            </a:r>
          </a:p>
          <a:p>
            <a:pPr marL="971550" lvl="1" indent="-514350">
              <a:buFont typeface="+mj-lt"/>
              <a:buAutoNum type="arabicPeriod"/>
            </a:pPr>
            <a:r>
              <a:rPr lang="en-US" sz="2800" b="1" dirty="0"/>
              <a:t>Identifying and addressing gaps in health equity</a:t>
            </a:r>
          </a:p>
          <a:p>
            <a:pPr marL="971550" lvl="1" indent="-514350">
              <a:buFont typeface="+mj-lt"/>
              <a:buAutoNum type="arabicPeriod"/>
            </a:pPr>
            <a:r>
              <a:rPr lang="en-US" sz="2800" b="1" dirty="0"/>
              <a:t>Hospital-wide monitoring include:</a:t>
            </a:r>
          </a:p>
          <a:p>
            <a:pPr marL="1428750" lvl="2" indent="-514350">
              <a:buFont typeface="+mj-lt"/>
              <a:buAutoNum type="arabicPeriod"/>
            </a:pPr>
            <a:r>
              <a:rPr lang="en-US" sz="2800" b="1" dirty="0"/>
              <a:t>Length of stay</a:t>
            </a:r>
          </a:p>
          <a:p>
            <a:pPr marL="1428750" lvl="2" indent="-514350">
              <a:buFont typeface="+mj-lt"/>
              <a:buAutoNum type="arabicPeriod"/>
            </a:pPr>
            <a:r>
              <a:rPr lang="en-US" sz="2800" b="1" dirty="0"/>
              <a:t>Bed turn over rates</a:t>
            </a:r>
          </a:p>
          <a:p>
            <a:pPr marL="1428750" lvl="2" indent="-514350">
              <a:buFont typeface="+mj-lt"/>
              <a:buAutoNum type="arabicPeriod"/>
            </a:pPr>
            <a:r>
              <a:rPr lang="en-US" sz="2800" b="1" dirty="0"/>
              <a:t>Early sepsis detection and readmissions</a:t>
            </a:r>
          </a:p>
          <a:p>
            <a:pPr marL="971550" lvl="1" indent="-514350">
              <a:buFont typeface="+mj-lt"/>
              <a:buAutoNum type="arabicPeriod"/>
            </a:pPr>
            <a:r>
              <a:rPr lang="en-US" sz="2800" b="1" dirty="0"/>
              <a:t>Data analytics for key performance indicators </a:t>
            </a:r>
          </a:p>
          <a:p>
            <a:pPr marL="971550" lvl="1" indent="-514350">
              <a:buFont typeface="+mj-lt"/>
              <a:buAutoNum type="arabicPeriod"/>
            </a:pPr>
            <a:r>
              <a:rPr lang="en-US" sz="2800" b="1" dirty="0"/>
              <a:t>Enabling better patient wellness and preventative care</a:t>
            </a:r>
          </a:p>
          <a:p>
            <a:pPr marL="971550" lvl="1" indent="-514350">
              <a:buFont typeface="+mj-lt"/>
              <a:buAutoNum type="arabicPeriod"/>
            </a:pPr>
            <a:r>
              <a:rPr lang="en-US" sz="2800" b="1" dirty="0"/>
              <a:t>Health tracking apps to better monitor patient health</a:t>
            </a:r>
          </a:p>
          <a:p>
            <a:pPr marL="971550" lvl="1" indent="-514350">
              <a:buFont typeface="+mj-lt"/>
              <a:buAutoNum type="arabicPeriod"/>
            </a:pPr>
            <a:r>
              <a:rPr lang="en-US" sz="2800" b="1" dirty="0"/>
              <a:t>Identifying people who may require physical follow 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B537BA-CCAD-3FEF-80C1-2EDDD6176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6192" y="342900"/>
            <a:ext cx="8698408" cy="9372600"/>
          </a:xfrm>
          <a:prstGeom prst="rect">
            <a:avLst/>
          </a:prstGeom>
        </p:spPr>
      </p:pic>
      <p:sp>
        <p:nvSpPr>
          <p:cNvPr id="3" name="Arrow: Right 2">
            <a:extLst>
              <a:ext uri="{FF2B5EF4-FFF2-40B4-BE49-F238E27FC236}">
                <a16:creationId xmlns:a16="http://schemas.microsoft.com/office/drawing/2014/main" id="{96DAD4CB-BE14-6C89-1915-55C88AEE6887}"/>
              </a:ext>
            </a:extLst>
          </p:cNvPr>
          <p:cNvSpPr/>
          <p:nvPr/>
        </p:nvSpPr>
        <p:spPr>
          <a:xfrm>
            <a:off x="7559722" y="3543300"/>
            <a:ext cx="1600200" cy="56677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1E5065D-9B04-CC23-0D10-9DF085FF84EB}"/>
              </a:ext>
            </a:extLst>
          </p:cNvPr>
          <p:cNvSpPr txBox="1"/>
          <p:nvPr/>
        </p:nvSpPr>
        <p:spPr>
          <a:xfrm>
            <a:off x="220639" y="3543300"/>
            <a:ext cx="8498417" cy="2554545"/>
          </a:xfrm>
          <a:prstGeom prst="rect">
            <a:avLst/>
          </a:prstGeom>
          <a:noFill/>
        </p:spPr>
        <p:txBody>
          <a:bodyPr wrap="square" rtlCol="0">
            <a:spAutoFit/>
          </a:bodyPr>
          <a:lstStyle/>
          <a:p>
            <a:r>
              <a:rPr lang="en-US" sz="3200" dirty="0"/>
              <a:t>AI’s impact on healthcare is to automate administrative tasks. It is expected that this could result in $18 billion in savings for the healthcare industry as machines can help save time on administrative tasks.</a:t>
            </a:r>
          </a:p>
        </p:txBody>
      </p:sp>
      <p:sp>
        <p:nvSpPr>
          <p:cNvPr id="6" name="TextBox 5">
            <a:extLst>
              <a:ext uri="{FF2B5EF4-FFF2-40B4-BE49-F238E27FC236}">
                <a16:creationId xmlns:a16="http://schemas.microsoft.com/office/drawing/2014/main" id="{16B26070-E68A-C8BD-5BC9-B48A6AF2DEB3}"/>
              </a:ext>
            </a:extLst>
          </p:cNvPr>
          <p:cNvSpPr txBox="1"/>
          <p:nvPr/>
        </p:nvSpPr>
        <p:spPr>
          <a:xfrm>
            <a:off x="220639" y="495300"/>
            <a:ext cx="8498417" cy="1107996"/>
          </a:xfrm>
          <a:prstGeom prst="rect">
            <a:avLst/>
          </a:prstGeom>
          <a:noFill/>
        </p:spPr>
        <p:txBody>
          <a:bodyPr wrap="none" rtlCol="0">
            <a:spAutoFit/>
            <a:scene3d>
              <a:camera prst="orthographicFront"/>
              <a:lightRig rig="threePt" dir="t"/>
            </a:scene3d>
            <a:sp3d extrusionH="57150">
              <a:bevelT h="25400" prst="softRound"/>
            </a:sp3d>
          </a:bodyPr>
          <a:lstStyle/>
          <a:p>
            <a:r>
              <a:rPr lang="en-US" sz="6600" dirty="0">
                <a:ln w="0"/>
                <a:solidFill>
                  <a:schemeClr val="accent1">
                    <a:lumMod val="75000"/>
                  </a:schemeClr>
                </a:solidFill>
                <a:effectLst>
                  <a:outerShdw blurRad="38100" dist="25400" dir="5400000" algn="ctr" rotWithShape="0">
                    <a:srgbClr val="6E747A">
                      <a:alpha val="43000"/>
                    </a:srgbClr>
                  </a:outerShdw>
                </a:effectLst>
              </a:rPr>
              <a:t>Showing you the Money</a:t>
            </a:r>
          </a:p>
        </p:txBody>
      </p:sp>
    </p:spTree>
    <p:extLst>
      <p:ext uri="{BB962C8B-B14F-4D97-AF65-F5344CB8AC3E}">
        <p14:creationId xmlns:p14="http://schemas.microsoft.com/office/powerpoint/2010/main" val="100224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8 AI Healthcare Startups with FDA-Approved Algorithms - Nanalyze">
            <a:extLst>
              <a:ext uri="{FF2B5EF4-FFF2-40B4-BE49-F238E27FC236}">
                <a16:creationId xmlns:a16="http://schemas.microsoft.com/office/drawing/2014/main" id="{CAE4CD44-EB85-DC9E-DE50-AB0B1F673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591" y="800100"/>
            <a:ext cx="16210817" cy="899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078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E700F4-3B09-4769-8094-D1816C616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0500"/>
            <a:ext cx="17928155" cy="9906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ace odessesy">
            <a:hlinkClick r:id="" action="ppaction://media"/>
            <a:extLst>
              <a:ext uri="{FF2B5EF4-FFF2-40B4-BE49-F238E27FC236}">
                <a16:creationId xmlns:a16="http://schemas.microsoft.com/office/drawing/2014/main" id="{11162BB0-EB16-A1BC-A6B4-34A53498E1C5}"/>
              </a:ext>
            </a:extLst>
          </p:cNvPr>
          <p:cNvPicPr>
            <a:picLocks noChangeAspect="1"/>
          </p:cNvPicPr>
          <p:nvPr>
            <a:videoFile r:link="rId1"/>
            <p:extLst>
              <p:ext uri="{DAA4B4D4-6D71-4841-9C94-3DE7FCFB9230}">
                <p14:media xmlns:p14="http://schemas.microsoft.com/office/powerpoint/2010/main" r:embed="rId2">
                  <p14:trim end="9194.918299999999"/>
                  <p14:fade in="3000"/>
                </p14:media>
              </p:ext>
            </p:extLst>
          </p:nvPr>
        </p:nvPicPr>
        <p:blipFill>
          <a:blip r:embed="rId5"/>
          <a:stretch>
            <a:fillRect/>
          </a:stretch>
        </p:blipFill>
        <p:spPr>
          <a:xfrm>
            <a:off x="853257" y="495300"/>
            <a:ext cx="16581486" cy="8763000"/>
          </a:xfrm>
          <a:prstGeom prst="rect">
            <a:avLst/>
          </a:prstGeom>
        </p:spPr>
      </p:pic>
    </p:spTree>
    <p:extLst>
      <p:ext uri="{BB962C8B-B14F-4D97-AF65-F5344CB8AC3E}">
        <p14:creationId xmlns:p14="http://schemas.microsoft.com/office/powerpoint/2010/main" val="33632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Artificial Intelligence in Healthcare">
            <a:extLst>
              <a:ext uri="{FF2B5EF4-FFF2-40B4-BE49-F238E27FC236}">
                <a16:creationId xmlns:a16="http://schemas.microsoft.com/office/drawing/2014/main" id="{C5E0BAF5-335D-F6EF-6787-DC44BB87F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71525"/>
            <a:ext cx="15697200" cy="88296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80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2"/>
          <p:cNvSpPr txBox="1"/>
          <p:nvPr/>
        </p:nvSpPr>
        <p:spPr>
          <a:xfrm>
            <a:off x="2256719" y="1485900"/>
            <a:ext cx="13774564" cy="2350580"/>
          </a:xfrm>
          <a:prstGeom prst="rect">
            <a:avLst/>
          </a:prstGeom>
        </p:spPr>
        <p:txBody>
          <a:bodyPr wrap="square" lIns="0" tIns="0" rIns="0" bIns="0" rtlCol="0" anchor="t">
            <a:spAutoFit/>
          </a:bodyPr>
          <a:lstStyle/>
          <a:p>
            <a:pPr algn="ctr">
              <a:lnSpc>
                <a:spcPts val="19038"/>
              </a:lnSpc>
            </a:pPr>
            <a:r>
              <a:rPr lang="en-US" sz="13598" dirty="0">
                <a:solidFill>
                  <a:srgbClr val="F7F7F7"/>
                </a:solidFill>
                <a:latin typeface="TAN Pearl"/>
              </a:rPr>
              <a:t>What is AI?</a:t>
            </a:r>
          </a:p>
        </p:txBody>
      </p:sp>
      <p:sp>
        <p:nvSpPr>
          <p:cNvPr id="3" name="TextBox 3"/>
          <p:cNvSpPr txBox="1"/>
          <p:nvPr/>
        </p:nvSpPr>
        <p:spPr>
          <a:xfrm>
            <a:off x="5181601" y="4762501"/>
            <a:ext cx="8227219" cy="1263103"/>
          </a:xfrm>
          <a:prstGeom prst="rect">
            <a:avLst/>
          </a:prstGeom>
        </p:spPr>
        <p:txBody>
          <a:bodyPr lIns="0" tIns="0" rIns="0" bIns="0" rtlCol="0" anchor="t">
            <a:spAutoFit/>
          </a:bodyPr>
          <a:lstStyle/>
          <a:p>
            <a:pPr algn="ctr">
              <a:lnSpc>
                <a:spcPts val="10638"/>
              </a:lnSpc>
            </a:pPr>
            <a:r>
              <a:rPr lang="en-US" sz="7598" spc="607" dirty="0">
                <a:solidFill>
                  <a:srgbClr val="F7F7F7"/>
                </a:solidFill>
                <a:latin typeface="Glacial Indifference"/>
              </a:rPr>
              <a:t>WHY DO I CARE?</a:t>
            </a:r>
          </a:p>
        </p:txBody>
      </p:sp>
      <p:pic>
        <p:nvPicPr>
          <p:cNvPr id="7" name="Picture 6" descr="A finger touching a screen&#10;&#10;Description automatically generated">
            <a:extLst>
              <a:ext uri="{FF2B5EF4-FFF2-40B4-BE49-F238E27FC236}">
                <a16:creationId xmlns:a16="http://schemas.microsoft.com/office/drawing/2014/main" id="{52D6BD3C-8D61-AB03-2A3D-8A500FB28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703" y="1579206"/>
            <a:ext cx="14500595" cy="8593495"/>
          </a:xfrm>
          <a:prstGeom prst="rect">
            <a:avLst/>
          </a:prstGeom>
          <a:effectLst>
            <a:softEdge rad="317500"/>
          </a:effectLst>
        </p:spPr>
      </p:pic>
      <p:sp>
        <p:nvSpPr>
          <p:cNvPr id="8" name="TextBox 7">
            <a:extLst>
              <a:ext uri="{FF2B5EF4-FFF2-40B4-BE49-F238E27FC236}">
                <a16:creationId xmlns:a16="http://schemas.microsoft.com/office/drawing/2014/main" id="{6C087FD9-9353-FDE4-803E-A02455A53A63}"/>
              </a:ext>
            </a:extLst>
          </p:cNvPr>
          <p:cNvSpPr txBox="1"/>
          <p:nvPr/>
        </p:nvSpPr>
        <p:spPr>
          <a:xfrm>
            <a:off x="1371277" y="123370"/>
            <a:ext cx="15847865" cy="1446550"/>
          </a:xfrm>
          <a:prstGeom prst="rect">
            <a:avLst/>
          </a:prstGeom>
          <a:noFill/>
        </p:spPr>
        <p:txBody>
          <a:bodyPr wrap="none" rtlCol="0">
            <a:spAutoFit/>
            <a:scene3d>
              <a:camera prst="orthographicFront"/>
              <a:lightRig rig="threePt" dir="t"/>
            </a:scene3d>
            <a:sp3d extrusionH="57150">
              <a:bevelT h="25400" prst="softRound"/>
            </a:sp3d>
          </a:bodyPr>
          <a:lstStyle/>
          <a:p>
            <a:r>
              <a:rPr lang="en-US" sz="8800" dirty="0">
                <a:ln w="0"/>
                <a:solidFill>
                  <a:schemeClr val="accent1">
                    <a:lumMod val="75000"/>
                  </a:schemeClr>
                </a:solidFill>
                <a:effectLst>
                  <a:outerShdw blurRad="38100" dist="25400" dir="5400000" algn="ctr" rotWithShape="0">
                    <a:srgbClr val="6E747A">
                      <a:alpha val="43000"/>
                    </a:srgbClr>
                  </a:outerShdw>
                </a:effectLst>
              </a:rPr>
              <a:t>It’s Not Your Grandma’s CVO/MSO</a:t>
            </a:r>
          </a:p>
        </p:txBody>
      </p:sp>
    </p:spTree>
    <p:extLst>
      <p:ext uri="{BB962C8B-B14F-4D97-AF65-F5344CB8AC3E}">
        <p14:creationId xmlns:p14="http://schemas.microsoft.com/office/powerpoint/2010/main" val="71530309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EF68B4-15D7-3318-746D-D1DFB923B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9197" y="2019300"/>
            <a:ext cx="6581603" cy="7239000"/>
          </a:xfrm>
          <a:prstGeom prst="rect">
            <a:avLst/>
          </a:prstGeom>
          <a:effectLst>
            <a:softEdge rad="317500"/>
          </a:effectLst>
        </p:spPr>
      </p:pic>
      <p:sp>
        <p:nvSpPr>
          <p:cNvPr id="2" name="AutoShape 2">
            <a:extLst>
              <a:ext uri="{FF2B5EF4-FFF2-40B4-BE49-F238E27FC236}">
                <a16:creationId xmlns:a16="http://schemas.microsoft.com/office/drawing/2014/main" id="{A02389A1-78BE-80E2-B977-530B2D294CF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A4C61CF4-F984-81A4-2834-286985AAF6F6}"/>
              </a:ext>
            </a:extLst>
          </p:cNvPr>
          <p:cNvSpPr txBox="1"/>
          <p:nvPr/>
        </p:nvSpPr>
        <p:spPr>
          <a:xfrm>
            <a:off x="360165" y="2592250"/>
            <a:ext cx="6124403" cy="3108543"/>
          </a:xfrm>
          <a:prstGeom prst="rect">
            <a:avLst/>
          </a:prstGeom>
          <a:noFill/>
        </p:spPr>
        <p:txBody>
          <a:bodyPr wrap="square" rtlCol="0">
            <a:spAutoFit/>
          </a:bodyPr>
          <a:lstStyle/>
          <a:p>
            <a:r>
              <a:rPr lang="en-US" sz="2800" dirty="0"/>
              <a:t>Remove the Administrative Burden</a:t>
            </a:r>
          </a:p>
          <a:p>
            <a:pPr marL="571500" indent="-571500">
              <a:buFont typeface="Arial" panose="020B0604020202020204" pitchFamily="34" charset="0"/>
              <a:buChar char="•"/>
            </a:pPr>
            <a:r>
              <a:rPr lang="en-US" sz="2800" dirty="0"/>
              <a:t>Paper Applications</a:t>
            </a:r>
          </a:p>
          <a:p>
            <a:pPr marL="571500" indent="-571500">
              <a:buFont typeface="Arial" panose="020B0604020202020204" pitchFamily="34" charset="0"/>
              <a:buChar char="•"/>
            </a:pPr>
            <a:r>
              <a:rPr lang="en-US" sz="2800" dirty="0"/>
              <a:t>Faxing</a:t>
            </a:r>
          </a:p>
          <a:p>
            <a:pPr marL="571500" indent="-571500">
              <a:buFont typeface="Arial" panose="020B0604020202020204" pitchFamily="34" charset="0"/>
              <a:buChar char="•"/>
            </a:pPr>
            <a:r>
              <a:rPr lang="en-US" sz="2800" dirty="0"/>
              <a:t>Emailing Fillable PDF’s</a:t>
            </a:r>
          </a:p>
          <a:p>
            <a:pPr marL="571500" indent="-571500">
              <a:buFont typeface="Arial" panose="020B0604020202020204" pitchFamily="34" charset="0"/>
              <a:buChar char="•"/>
            </a:pPr>
            <a:r>
              <a:rPr lang="en-US" sz="2800" dirty="0"/>
              <a:t>Printing Documents for Signatures</a:t>
            </a:r>
          </a:p>
          <a:p>
            <a:pPr marL="571500" indent="-571500">
              <a:buFont typeface="Arial" panose="020B0604020202020204" pitchFamily="34" charset="0"/>
              <a:buChar char="•"/>
            </a:pPr>
            <a:r>
              <a:rPr lang="en-US" sz="2800" dirty="0"/>
              <a:t>Missed Practitioner Engagement</a:t>
            </a:r>
          </a:p>
          <a:p>
            <a:pPr marL="571500" indent="-571500">
              <a:buFont typeface="Arial" panose="020B0604020202020204" pitchFamily="34" charset="0"/>
              <a:buChar char="•"/>
            </a:pPr>
            <a:r>
              <a:rPr lang="en-US" sz="2800" dirty="0"/>
              <a:t>Time to revenue missed</a:t>
            </a:r>
          </a:p>
        </p:txBody>
      </p:sp>
      <p:sp>
        <p:nvSpPr>
          <p:cNvPr id="20" name="TextBox 19">
            <a:extLst>
              <a:ext uri="{FF2B5EF4-FFF2-40B4-BE49-F238E27FC236}">
                <a16:creationId xmlns:a16="http://schemas.microsoft.com/office/drawing/2014/main" id="{B9F6885A-5B18-C944-BAE8-9CC958692290}"/>
              </a:ext>
            </a:extLst>
          </p:cNvPr>
          <p:cNvSpPr txBox="1"/>
          <p:nvPr/>
        </p:nvSpPr>
        <p:spPr>
          <a:xfrm>
            <a:off x="2171770" y="217586"/>
            <a:ext cx="13402416" cy="1107996"/>
          </a:xfrm>
          <a:prstGeom prst="rect">
            <a:avLst/>
          </a:prstGeom>
          <a:noFill/>
        </p:spPr>
        <p:txBody>
          <a:bodyPr wrap="square" rtlCol="0">
            <a:spAutoFit/>
            <a:scene3d>
              <a:camera prst="orthographicFront"/>
              <a:lightRig rig="threePt" dir="t"/>
            </a:scene3d>
            <a:sp3d extrusionH="57150">
              <a:bevelT h="25400" prst="softRound"/>
            </a:sp3d>
          </a:bodyPr>
          <a:lstStyle/>
          <a:p>
            <a:r>
              <a:rPr lang="en-US" sz="6600" dirty="0">
                <a:ln w="0"/>
                <a:solidFill>
                  <a:schemeClr val="accent1">
                    <a:lumMod val="75000"/>
                  </a:schemeClr>
                </a:solidFill>
                <a:effectLst>
                  <a:outerShdw blurRad="38100" dist="25400" dir="5400000" algn="ctr" rotWithShape="0">
                    <a:srgbClr val="6E747A">
                      <a:alpha val="43000"/>
                    </a:srgbClr>
                  </a:outerShdw>
                </a:effectLst>
              </a:rPr>
              <a:t>It’s Time to Reimagine the CVO/MSO</a:t>
            </a:r>
          </a:p>
        </p:txBody>
      </p:sp>
      <p:sp>
        <p:nvSpPr>
          <p:cNvPr id="3" name="TextBox 2">
            <a:extLst>
              <a:ext uri="{FF2B5EF4-FFF2-40B4-BE49-F238E27FC236}">
                <a16:creationId xmlns:a16="http://schemas.microsoft.com/office/drawing/2014/main" id="{AF6274E1-1931-4FC4-BC29-E2EAB5EBE2AE}"/>
              </a:ext>
            </a:extLst>
          </p:cNvPr>
          <p:cNvSpPr txBox="1"/>
          <p:nvPr/>
        </p:nvSpPr>
        <p:spPr>
          <a:xfrm>
            <a:off x="1817319" y="1332172"/>
            <a:ext cx="9334499" cy="1969770"/>
          </a:xfrm>
          <a:prstGeom prst="rect">
            <a:avLst/>
          </a:prstGeom>
          <a:noFill/>
        </p:spPr>
        <p:txBody>
          <a:bodyPr wrap="square" rtlCol="0">
            <a:spAutoFit/>
          </a:bodyPr>
          <a:lstStyle/>
          <a:p>
            <a:pPr>
              <a:lnSpc>
                <a:spcPct val="90000"/>
              </a:lnSpc>
              <a:spcAft>
                <a:spcPts val="600"/>
              </a:spcAft>
            </a:pPr>
            <a:r>
              <a:rPr lang="en-US" sz="4000" b="1" dirty="0"/>
              <a:t>Rebrand the CVO/MSO:</a:t>
            </a:r>
          </a:p>
          <a:p>
            <a:pPr>
              <a:lnSpc>
                <a:spcPct val="90000"/>
              </a:lnSpc>
              <a:spcAft>
                <a:spcPts val="600"/>
              </a:spcAft>
            </a:pPr>
            <a:r>
              <a:rPr lang="en-US" sz="4000" dirty="0"/>
              <a:t>	“PRACTITIONER SOLUTION CENTER”</a:t>
            </a:r>
          </a:p>
          <a:p>
            <a:endParaRPr lang="en-US" sz="4000" dirty="0"/>
          </a:p>
        </p:txBody>
      </p:sp>
      <p:sp>
        <p:nvSpPr>
          <p:cNvPr id="4" name="TextBox 3">
            <a:extLst>
              <a:ext uri="{FF2B5EF4-FFF2-40B4-BE49-F238E27FC236}">
                <a16:creationId xmlns:a16="http://schemas.microsoft.com/office/drawing/2014/main" id="{74537C43-BB62-4B5E-3DB0-207B26D7716A}"/>
              </a:ext>
            </a:extLst>
          </p:cNvPr>
          <p:cNvSpPr txBox="1"/>
          <p:nvPr/>
        </p:nvSpPr>
        <p:spPr>
          <a:xfrm>
            <a:off x="2743200" y="5829300"/>
            <a:ext cx="7848600" cy="410059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dirty="0"/>
              <a:t>Need to be more then just credentialing. </a:t>
            </a:r>
          </a:p>
          <a:p>
            <a:pPr indent="-228600">
              <a:lnSpc>
                <a:spcPct val="90000"/>
              </a:lnSpc>
              <a:spcAft>
                <a:spcPts val="600"/>
              </a:spcAft>
              <a:buFont typeface="Arial" panose="020B0604020202020204" pitchFamily="34" charset="0"/>
              <a:buChar char="•"/>
            </a:pPr>
            <a:r>
              <a:rPr lang="en-US" sz="2800" dirty="0"/>
              <a:t>Need to be the source of truth for all practitioner data.</a:t>
            </a:r>
          </a:p>
          <a:p>
            <a:pPr indent="-228600">
              <a:lnSpc>
                <a:spcPct val="90000"/>
              </a:lnSpc>
              <a:spcAft>
                <a:spcPts val="600"/>
              </a:spcAft>
              <a:buFont typeface="Arial" panose="020B0604020202020204" pitchFamily="34" charset="0"/>
              <a:buChar char="•"/>
            </a:pPr>
            <a:r>
              <a:rPr lang="en-US" sz="2800" dirty="0"/>
              <a:t>Need to be provider enrollment</a:t>
            </a:r>
          </a:p>
          <a:p>
            <a:pPr indent="-228600">
              <a:lnSpc>
                <a:spcPct val="90000"/>
              </a:lnSpc>
              <a:spcAft>
                <a:spcPts val="600"/>
              </a:spcAft>
              <a:buFont typeface="Arial" panose="020B0604020202020204" pitchFamily="34" charset="0"/>
              <a:buChar char="•"/>
            </a:pPr>
            <a:r>
              <a:rPr lang="en-US" sz="2800" dirty="0"/>
              <a:t>Need to be onboarding </a:t>
            </a:r>
          </a:p>
          <a:p>
            <a:pPr indent="-228600">
              <a:lnSpc>
                <a:spcPct val="90000"/>
              </a:lnSpc>
              <a:spcAft>
                <a:spcPts val="600"/>
              </a:spcAft>
              <a:buFont typeface="Arial" panose="020B0604020202020204" pitchFamily="34" charset="0"/>
              <a:buChar char="•"/>
            </a:pPr>
            <a:r>
              <a:rPr lang="en-US" sz="2800" dirty="0"/>
              <a:t>Need to remove practitioner burden</a:t>
            </a:r>
          </a:p>
          <a:p>
            <a:pPr indent="-228600">
              <a:lnSpc>
                <a:spcPct val="90000"/>
              </a:lnSpc>
              <a:spcAft>
                <a:spcPts val="600"/>
              </a:spcAft>
              <a:buFont typeface="Arial" panose="020B0604020202020204" pitchFamily="34" charset="0"/>
              <a:buChar char="•"/>
            </a:pPr>
            <a:r>
              <a:rPr lang="en-US" sz="2800" dirty="0"/>
              <a:t>Need to engage IT resources, get them involved</a:t>
            </a:r>
          </a:p>
          <a:p>
            <a:pPr indent="-228600">
              <a:lnSpc>
                <a:spcPct val="90000"/>
              </a:lnSpc>
              <a:spcAft>
                <a:spcPts val="600"/>
              </a:spcAft>
              <a:buFont typeface="Arial" panose="020B0604020202020204" pitchFamily="34" charset="0"/>
              <a:buChar char="•"/>
            </a:pPr>
            <a:r>
              <a:rPr lang="en-US" sz="2800" dirty="0"/>
              <a:t>Much Much more than credentialing</a:t>
            </a:r>
          </a:p>
        </p:txBody>
      </p:sp>
    </p:spTree>
    <p:extLst>
      <p:ext uri="{BB962C8B-B14F-4D97-AF65-F5344CB8AC3E}">
        <p14:creationId xmlns:p14="http://schemas.microsoft.com/office/powerpoint/2010/main" val="1014714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C5E35-0DA3-8C33-0A91-DBF5B8DFD0DD}"/>
              </a:ext>
            </a:extLst>
          </p:cNvPr>
          <p:cNvSpPr txBox="1"/>
          <p:nvPr/>
        </p:nvSpPr>
        <p:spPr>
          <a:xfrm>
            <a:off x="2438400" y="227029"/>
            <a:ext cx="11898322" cy="1107996"/>
          </a:xfrm>
          <a:prstGeom prst="rect">
            <a:avLst/>
          </a:prstGeom>
          <a:noFill/>
        </p:spPr>
        <p:txBody>
          <a:bodyPr wrap="none" rtlCol="0">
            <a:spAutoFit/>
            <a:scene3d>
              <a:camera prst="orthographicFront"/>
              <a:lightRig rig="threePt" dir="t"/>
            </a:scene3d>
            <a:sp3d extrusionH="57150">
              <a:bevelT h="25400" prst="softRound"/>
            </a:sp3d>
          </a:bodyPr>
          <a:lstStyle>
            <a:defPPr>
              <a:defRPr lang="en-US"/>
            </a:defPPr>
            <a:lvl1pPr>
              <a:defRPr sz="6600">
                <a:ln w="0"/>
                <a:solidFill>
                  <a:schemeClr val="accent1">
                    <a:lumMod val="75000"/>
                  </a:schemeClr>
                </a:solidFill>
                <a:effectLst>
                  <a:outerShdw blurRad="38100" dist="25400" dir="5400000" algn="ctr" rotWithShape="0">
                    <a:srgbClr val="6E747A">
                      <a:alpha val="43000"/>
                    </a:srgbClr>
                  </a:outerShdw>
                </a:effectLst>
              </a:defRPr>
            </a:lvl1pPr>
          </a:lstStyle>
          <a:p>
            <a:r>
              <a:rPr lang="en-US" dirty="0"/>
              <a:t>PRACTITIONER SOLUTION CENTER</a:t>
            </a:r>
          </a:p>
        </p:txBody>
      </p:sp>
      <p:sp>
        <p:nvSpPr>
          <p:cNvPr id="3" name="TextBox 2">
            <a:extLst>
              <a:ext uri="{FF2B5EF4-FFF2-40B4-BE49-F238E27FC236}">
                <a16:creationId xmlns:a16="http://schemas.microsoft.com/office/drawing/2014/main" id="{7135B85B-A25D-ADC3-42FA-0C1A0E113A3D}"/>
              </a:ext>
            </a:extLst>
          </p:cNvPr>
          <p:cNvSpPr txBox="1"/>
          <p:nvPr/>
        </p:nvSpPr>
        <p:spPr>
          <a:xfrm>
            <a:off x="1295400" y="2400300"/>
            <a:ext cx="8721811" cy="7294305"/>
          </a:xfrm>
          <a:prstGeom prst="rect">
            <a:avLst/>
          </a:prstGeom>
          <a:noFill/>
        </p:spPr>
        <p:txBody>
          <a:bodyPr wrap="none" rtlCol="0">
            <a:spAutoFit/>
          </a:bodyPr>
          <a:lstStyle/>
          <a:p>
            <a:r>
              <a:rPr lang="en-US" sz="3600" dirty="0"/>
              <a:t>Includes Administrative Tasks:</a:t>
            </a:r>
          </a:p>
          <a:p>
            <a:pPr marL="571500" indent="-571500">
              <a:buFont typeface="Arial" panose="020B0604020202020204" pitchFamily="34" charset="0"/>
              <a:buChar char="•"/>
            </a:pPr>
            <a:r>
              <a:rPr lang="en-US" sz="3600" dirty="0"/>
              <a:t>Onboarding</a:t>
            </a:r>
          </a:p>
          <a:p>
            <a:pPr marL="571500" indent="-571500">
              <a:buFont typeface="Arial" panose="020B0604020202020204" pitchFamily="34" charset="0"/>
              <a:buChar char="•"/>
            </a:pPr>
            <a:r>
              <a:rPr lang="en-US" sz="3600" dirty="0"/>
              <a:t>Practitioner Engagement</a:t>
            </a:r>
          </a:p>
          <a:p>
            <a:pPr marL="571500" indent="-571500">
              <a:buFont typeface="Arial" panose="020B0604020202020204" pitchFamily="34" charset="0"/>
              <a:buChar char="•"/>
            </a:pPr>
            <a:r>
              <a:rPr lang="en-US" sz="3600" dirty="0"/>
              <a:t>Hospital Credentialing/Recredentialing</a:t>
            </a:r>
          </a:p>
          <a:p>
            <a:pPr marL="571500" indent="-571500">
              <a:buFont typeface="Arial" panose="020B0604020202020204" pitchFamily="34" charset="0"/>
              <a:buChar char="•"/>
            </a:pPr>
            <a:r>
              <a:rPr lang="en-US" sz="3600" dirty="0"/>
              <a:t>Privileging</a:t>
            </a:r>
          </a:p>
          <a:p>
            <a:pPr marL="571500" indent="-571500">
              <a:buFont typeface="Arial" panose="020B0604020202020204" pitchFamily="34" charset="0"/>
              <a:buChar char="•"/>
            </a:pPr>
            <a:r>
              <a:rPr lang="en-US" sz="3600" dirty="0"/>
              <a:t>Payor Credentialing</a:t>
            </a:r>
          </a:p>
          <a:p>
            <a:pPr marL="571500" indent="-571500">
              <a:buFont typeface="Arial" panose="020B0604020202020204" pitchFamily="34" charset="0"/>
              <a:buChar char="•"/>
            </a:pPr>
            <a:r>
              <a:rPr lang="en-US" sz="3600" dirty="0"/>
              <a:t>Enrollment (Government and Commercial)</a:t>
            </a:r>
          </a:p>
          <a:p>
            <a:pPr marL="571500" indent="-571500">
              <a:buFont typeface="Arial" panose="020B0604020202020204" pitchFamily="34" charset="0"/>
              <a:buChar char="•"/>
            </a:pPr>
            <a:r>
              <a:rPr lang="en-US" sz="3600" dirty="0"/>
              <a:t>System setup and access</a:t>
            </a:r>
          </a:p>
          <a:p>
            <a:pPr marL="571500" indent="-571500">
              <a:buFont typeface="Arial" panose="020B0604020202020204" pitchFamily="34" charset="0"/>
              <a:buChar char="•"/>
            </a:pPr>
            <a:r>
              <a:rPr lang="en-US" sz="3600" dirty="0"/>
              <a:t>Integration</a:t>
            </a:r>
          </a:p>
          <a:p>
            <a:pPr marL="571500" indent="-571500">
              <a:buFont typeface="Arial" panose="020B0604020202020204" pitchFamily="34" charset="0"/>
              <a:buChar char="•"/>
            </a:pPr>
            <a:r>
              <a:rPr lang="en-US" sz="3600" dirty="0"/>
              <a:t>Data management</a:t>
            </a:r>
          </a:p>
          <a:p>
            <a:pPr marL="571500" indent="-571500">
              <a:buFont typeface="Arial" panose="020B0604020202020204" pitchFamily="34" charset="0"/>
              <a:buChar char="•"/>
            </a:pPr>
            <a:r>
              <a:rPr lang="en-US" sz="3600" dirty="0"/>
              <a:t>Compliance reporting</a:t>
            </a:r>
          </a:p>
          <a:p>
            <a:pPr marL="571500" indent="-571500">
              <a:buFont typeface="Arial" panose="020B0604020202020204" pitchFamily="34" charset="0"/>
              <a:buChar char="•"/>
            </a:pPr>
            <a:r>
              <a:rPr lang="en-US" sz="3600" dirty="0"/>
              <a:t>Medical Staff Office Support</a:t>
            </a:r>
          </a:p>
          <a:p>
            <a:r>
              <a:rPr lang="en-US" sz="3600" dirty="0"/>
              <a:t>Many, many, more opportunities…..</a:t>
            </a:r>
          </a:p>
        </p:txBody>
      </p:sp>
      <p:sp>
        <p:nvSpPr>
          <p:cNvPr id="5" name="TextBox 4">
            <a:extLst>
              <a:ext uri="{FF2B5EF4-FFF2-40B4-BE49-F238E27FC236}">
                <a16:creationId xmlns:a16="http://schemas.microsoft.com/office/drawing/2014/main" id="{D1CEF331-F49F-D8BF-BC18-C30D311D4D0D}"/>
              </a:ext>
            </a:extLst>
          </p:cNvPr>
          <p:cNvSpPr txBox="1"/>
          <p:nvPr/>
        </p:nvSpPr>
        <p:spPr>
          <a:xfrm>
            <a:off x="4079940" y="1335025"/>
            <a:ext cx="8615244" cy="954107"/>
          </a:xfrm>
          <a:prstGeom prst="rect">
            <a:avLst/>
          </a:prstGeom>
          <a:noFill/>
        </p:spPr>
        <p:txBody>
          <a:bodyPr wrap="none" rtlCol="0">
            <a:spAutoFit/>
          </a:bodyPr>
          <a:lstStyle/>
          <a:p>
            <a:pPr algn="ctr"/>
            <a:r>
              <a:rPr lang="en-US" sz="2800" dirty="0"/>
              <a:t>NUMBER ONE GOAL REMOVING PRACTITIONERS BURDEN</a:t>
            </a:r>
          </a:p>
          <a:p>
            <a:pPr algn="ctr"/>
            <a:r>
              <a:rPr lang="en-US" sz="2800" dirty="0"/>
              <a:t>ONE STOP SHOP FOR ALL ANSWERS</a:t>
            </a:r>
          </a:p>
        </p:txBody>
      </p:sp>
    </p:spTree>
    <p:extLst>
      <p:ext uri="{BB962C8B-B14F-4D97-AF65-F5344CB8AC3E}">
        <p14:creationId xmlns:p14="http://schemas.microsoft.com/office/powerpoint/2010/main" val="3778120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C5E35-0DA3-8C33-0A91-DBF5B8DFD0DD}"/>
              </a:ext>
            </a:extLst>
          </p:cNvPr>
          <p:cNvSpPr txBox="1"/>
          <p:nvPr/>
        </p:nvSpPr>
        <p:spPr>
          <a:xfrm>
            <a:off x="3352800" y="48904"/>
            <a:ext cx="9735614" cy="2123658"/>
          </a:xfrm>
          <a:prstGeom prst="rect">
            <a:avLst/>
          </a:prstGeom>
          <a:noFill/>
        </p:spPr>
        <p:txBody>
          <a:bodyPr wrap="none" rtlCol="0">
            <a:spAutoFit/>
            <a:scene3d>
              <a:camera prst="orthographicFront"/>
              <a:lightRig rig="threePt" dir="t"/>
            </a:scene3d>
            <a:sp3d extrusionH="57150">
              <a:bevelT h="25400" prst="softRound"/>
            </a:sp3d>
          </a:bodyPr>
          <a:lstStyle>
            <a:defPPr>
              <a:defRPr lang="en-US"/>
            </a:defPPr>
            <a:lvl1pPr>
              <a:defRPr sz="6600">
                <a:ln w="0"/>
                <a:solidFill>
                  <a:schemeClr val="accent1">
                    <a:lumMod val="75000"/>
                  </a:schemeClr>
                </a:solidFill>
                <a:effectLst>
                  <a:outerShdw blurRad="38100" dist="25400" dir="5400000" algn="ctr" rotWithShape="0">
                    <a:srgbClr val="6E747A">
                      <a:alpha val="43000"/>
                    </a:srgbClr>
                  </a:outerShdw>
                </a:effectLst>
              </a:defRPr>
            </a:lvl1pPr>
          </a:lstStyle>
          <a:p>
            <a:r>
              <a:rPr lang="en-US" dirty="0"/>
              <a:t>Credentialing Opportunities</a:t>
            </a:r>
          </a:p>
          <a:p>
            <a:pPr algn="ctr"/>
            <a:r>
              <a:rPr lang="en-US" dirty="0"/>
              <a:t>Moving into a new frontier </a:t>
            </a:r>
          </a:p>
        </p:txBody>
      </p:sp>
      <p:sp>
        <p:nvSpPr>
          <p:cNvPr id="3" name="TextBox 2">
            <a:extLst>
              <a:ext uri="{FF2B5EF4-FFF2-40B4-BE49-F238E27FC236}">
                <a16:creationId xmlns:a16="http://schemas.microsoft.com/office/drawing/2014/main" id="{7135B85B-A25D-ADC3-42FA-0C1A0E113A3D}"/>
              </a:ext>
            </a:extLst>
          </p:cNvPr>
          <p:cNvSpPr txBox="1"/>
          <p:nvPr/>
        </p:nvSpPr>
        <p:spPr>
          <a:xfrm>
            <a:off x="1143000" y="1943100"/>
            <a:ext cx="13381612" cy="8340745"/>
          </a:xfrm>
          <a:prstGeom prst="rect">
            <a:avLst/>
          </a:prstGeom>
          <a:noFill/>
        </p:spPr>
        <p:txBody>
          <a:bodyPr wrap="none" rtlCol="0">
            <a:spAutoFit/>
          </a:bodyPr>
          <a:lstStyle/>
          <a:p>
            <a:r>
              <a:rPr lang="en-US" sz="3600" dirty="0"/>
              <a:t>Opportunities: </a:t>
            </a:r>
          </a:p>
          <a:p>
            <a:pPr marL="571500" indent="-571500">
              <a:buFont typeface="Arial" panose="020B0604020202020204" pitchFamily="34" charset="0"/>
              <a:buChar char="•"/>
            </a:pPr>
            <a:r>
              <a:rPr lang="en-US" sz="3600" dirty="0"/>
              <a:t>Automated Data Extraction</a:t>
            </a:r>
          </a:p>
          <a:p>
            <a:pPr marL="571500" indent="-571500">
              <a:buFont typeface="Arial" panose="020B0604020202020204" pitchFamily="34" charset="0"/>
              <a:buChar char="•"/>
            </a:pPr>
            <a:r>
              <a:rPr lang="en-US" sz="3600" dirty="0"/>
              <a:t>Credential Verification </a:t>
            </a:r>
          </a:p>
          <a:p>
            <a:pPr marL="571500" indent="-571500">
              <a:buFont typeface="Arial" panose="020B0604020202020204" pitchFamily="34" charset="0"/>
              <a:buChar char="•"/>
            </a:pPr>
            <a:r>
              <a:rPr lang="en-US" sz="3600" dirty="0"/>
              <a:t>Continuous Monitoring </a:t>
            </a:r>
          </a:p>
          <a:p>
            <a:pPr marL="571500" indent="-571500">
              <a:buFont typeface="Arial" panose="020B0604020202020204" pitchFamily="34" charset="0"/>
              <a:buChar char="•"/>
            </a:pPr>
            <a:r>
              <a:rPr lang="en-US" sz="3600" dirty="0"/>
              <a:t>Document Classification and Organization </a:t>
            </a:r>
          </a:p>
          <a:p>
            <a:pPr marL="571500" indent="-571500">
              <a:buFont typeface="Arial" panose="020B0604020202020204" pitchFamily="34" charset="0"/>
              <a:buChar char="•"/>
            </a:pPr>
            <a:r>
              <a:rPr lang="en-US" sz="3600" dirty="0"/>
              <a:t>Time Efficiency</a:t>
            </a:r>
          </a:p>
          <a:p>
            <a:pPr marL="571500" indent="-571500">
              <a:buFont typeface="Arial" panose="020B0604020202020204" pitchFamily="34" charset="0"/>
              <a:buChar char="•"/>
            </a:pPr>
            <a:r>
              <a:rPr lang="en-US" sz="3600" dirty="0"/>
              <a:t>Fraud, Waste, and Abuse Detection</a:t>
            </a:r>
          </a:p>
          <a:p>
            <a:pPr marL="571500" indent="-571500">
              <a:buFont typeface="Arial" panose="020B0604020202020204" pitchFamily="34" charset="0"/>
              <a:buChar char="•"/>
            </a:pPr>
            <a:r>
              <a:rPr lang="en-US" sz="3600" dirty="0"/>
              <a:t>Data Accuracy and Consistency </a:t>
            </a:r>
          </a:p>
          <a:p>
            <a:pPr marL="571500" indent="-571500">
              <a:buFont typeface="Arial" panose="020B0604020202020204" pitchFamily="34" charset="0"/>
              <a:buChar char="•"/>
            </a:pPr>
            <a:r>
              <a:rPr lang="en-US" sz="3600" dirty="0"/>
              <a:t>Decision Support </a:t>
            </a:r>
          </a:p>
          <a:p>
            <a:pPr marL="571500" indent="-571500">
              <a:buFont typeface="Arial" panose="020B0604020202020204" pitchFamily="34" charset="0"/>
              <a:buChar char="•"/>
            </a:pPr>
            <a:r>
              <a:rPr lang="en-US" sz="3600" dirty="0"/>
              <a:t>Machine Learning for Risk Assessment </a:t>
            </a:r>
          </a:p>
          <a:p>
            <a:pPr marL="571500" indent="-571500">
              <a:buFont typeface="Arial" panose="020B0604020202020204" pitchFamily="34" charset="0"/>
              <a:buChar char="•"/>
            </a:pPr>
            <a:r>
              <a:rPr lang="en-US" sz="3600" dirty="0"/>
              <a:t>Integration with Healthcare Systems </a:t>
            </a:r>
          </a:p>
          <a:p>
            <a:pPr marL="571500" indent="-571500">
              <a:buFont typeface="Arial" panose="020B0604020202020204" pitchFamily="34" charset="0"/>
              <a:buChar char="•"/>
            </a:pPr>
            <a:r>
              <a:rPr lang="en-US" sz="3600" dirty="0"/>
              <a:t>Routine tasks i.e. data entry</a:t>
            </a:r>
          </a:p>
          <a:p>
            <a:endParaRPr lang="en-US" sz="4000" dirty="0"/>
          </a:p>
          <a:p>
            <a:r>
              <a:rPr lang="en-US" sz="4000" b="1" dirty="0"/>
              <a:t>Human oversight is still critical</a:t>
            </a:r>
          </a:p>
          <a:p>
            <a:pPr marL="342900" indent="-342900">
              <a:buFontTx/>
              <a:buChar char="-"/>
            </a:pPr>
            <a:r>
              <a:rPr lang="en-US" sz="2400" b="1" dirty="0"/>
              <a:t>Not a replacement for the judgment and decision-making of experienced credentialing professionals</a:t>
            </a:r>
            <a:r>
              <a:rPr lang="en-US" sz="2400" dirty="0"/>
              <a:t>.</a:t>
            </a:r>
          </a:p>
        </p:txBody>
      </p:sp>
    </p:spTree>
    <p:extLst>
      <p:ext uri="{BB962C8B-B14F-4D97-AF65-F5344CB8AC3E}">
        <p14:creationId xmlns:p14="http://schemas.microsoft.com/office/powerpoint/2010/main" val="2952877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C5E35-0DA3-8C33-0A91-DBF5B8DFD0DD}"/>
              </a:ext>
            </a:extLst>
          </p:cNvPr>
          <p:cNvSpPr txBox="1"/>
          <p:nvPr/>
        </p:nvSpPr>
        <p:spPr>
          <a:xfrm>
            <a:off x="2438400" y="227029"/>
            <a:ext cx="12918665" cy="1107996"/>
          </a:xfrm>
          <a:prstGeom prst="rect">
            <a:avLst/>
          </a:prstGeom>
          <a:noFill/>
        </p:spPr>
        <p:txBody>
          <a:bodyPr wrap="none" rtlCol="0">
            <a:spAutoFit/>
            <a:scene3d>
              <a:camera prst="orthographicFront"/>
              <a:lightRig rig="threePt" dir="t"/>
            </a:scene3d>
            <a:sp3d extrusionH="57150">
              <a:bevelT h="25400" prst="softRound"/>
            </a:sp3d>
          </a:bodyPr>
          <a:lstStyle>
            <a:defPPr>
              <a:defRPr lang="en-US"/>
            </a:defPPr>
            <a:lvl1pPr>
              <a:defRPr sz="6600">
                <a:ln w="0"/>
                <a:solidFill>
                  <a:schemeClr val="accent1">
                    <a:lumMod val="75000"/>
                  </a:schemeClr>
                </a:solidFill>
                <a:effectLst>
                  <a:outerShdw blurRad="38100" dist="25400" dir="5400000" algn="ctr" rotWithShape="0">
                    <a:srgbClr val="6E747A">
                      <a:alpha val="43000"/>
                    </a:srgbClr>
                  </a:outerShdw>
                </a:effectLst>
              </a:defRPr>
            </a:lvl1pPr>
          </a:lstStyle>
          <a:p>
            <a:r>
              <a:rPr lang="en-US" dirty="0"/>
              <a:t>Artificial Intelligence Implementation</a:t>
            </a:r>
          </a:p>
        </p:txBody>
      </p:sp>
      <p:sp>
        <p:nvSpPr>
          <p:cNvPr id="3" name="TextBox 2">
            <a:extLst>
              <a:ext uri="{FF2B5EF4-FFF2-40B4-BE49-F238E27FC236}">
                <a16:creationId xmlns:a16="http://schemas.microsoft.com/office/drawing/2014/main" id="{7135B85B-A25D-ADC3-42FA-0C1A0E113A3D}"/>
              </a:ext>
            </a:extLst>
          </p:cNvPr>
          <p:cNvSpPr txBox="1"/>
          <p:nvPr/>
        </p:nvSpPr>
        <p:spPr>
          <a:xfrm>
            <a:off x="1066800" y="1333500"/>
            <a:ext cx="7912294" cy="7725192"/>
          </a:xfrm>
          <a:prstGeom prst="rect">
            <a:avLst/>
          </a:prstGeom>
          <a:noFill/>
        </p:spPr>
        <p:txBody>
          <a:bodyPr wrap="none" rtlCol="0">
            <a:spAutoFit/>
          </a:bodyPr>
          <a:lstStyle/>
          <a:p>
            <a:r>
              <a:rPr lang="en-US" sz="3600" dirty="0"/>
              <a:t>Criteria for Success:</a:t>
            </a:r>
          </a:p>
          <a:p>
            <a:pPr marL="571500" indent="-571500">
              <a:buFont typeface="Arial" panose="020B0604020202020204" pitchFamily="34" charset="0"/>
              <a:buChar char="•"/>
            </a:pPr>
            <a:r>
              <a:rPr lang="en-US" sz="3600" dirty="0"/>
              <a:t>Big picture considerations first</a:t>
            </a:r>
          </a:p>
          <a:p>
            <a:pPr marL="571500" indent="-571500">
              <a:buFont typeface="Arial" panose="020B0604020202020204" pitchFamily="34" charset="0"/>
              <a:buChar char="•"/>
            </a:pPr>
            <a:r>
              <a:rPr lang="en-US" sz="3600" dirty="0"/>
              <a:t>Guardrails </a:t>
            </a:r>
          </a:p>
          <a:p>
            <a:pPr marL="571500" indent="-571500">
              <a:buFont typeface="Arial" panose="020B0604020202020204" pitchFamily="34" charset="0"/>
              <a:buChar char="•"/>
            </a:pPr>
            <a:r>
              <a:rPr lang="en-US" sz="3600" dirty="0"/>
              <a:t>Ethical use</a:t>
            </a:r>
          </a:p>
          <a:p>
            <a:pPr marL="571500" indent="-571500">
              <a:buFont typeface="Arial" panose="020B0604020202020204" pitchFamily="34" charset="0"/>
              <a:buChar char="•"/>
            </a:pPr>
            <a:r>
              <a:rPr lang="en-US" sz="3600" dirty="0"/>
              <a:t>Policies &amp; Procedures</a:t>
            </a:r>
          </a:p>
          <a:p>
            <a:pPr marL="571500" indent="-571500">
              <a:buFont typeface="Arial" panose="020B0604020202020204" pitchFamily="34" charset="0"/>
              <a:buChar char="•"/>
            </a:pPr>
            <a:r>
              <a:rPr lang="en-US" sz="3600" dirty="0"/>
              <a:t>Best practices </a:t>
            </a:r>
          </a:p>
          <a:p>
            <a:pPr marL="571500" indent="-571500">
              <a:buFont typeface="Arial" panose="020B0604020202020204" pitchFamily="34" charset="0"/>
              <a:buChar char="•"/>
            </a:pPr>
            <a:r>
              <a:rPr lang="en-US" sz="3600" dirty="0"/>
              <a:t>Training  sensitive data tools</a:t>
            </a:r>
          </a:p>
          <a:p>
            <a:pPr marL="571500" indent="-571500">
              <a:buFont typeface="Arial" panose="020B0604020202020204" pitchFamily="34" charset="0"/>
              <a:buChar char="•"/>
            </a:pPr>
            <a:r>
              <a:rPr lang="en-US" sz="3600" dirty="0"/>
              <a:t>Planned usage </a:t>
            </a:r>
          </a:p>
          <a:p>
            <a:pPr marL="571500" indent="-571500">
              <a:buFont typeface="Arial" panose="020B0604020202020204" pitchFamily="34" charset="0"/>
              <a:buChar char="•"/>
            </a:pPr>
            <a:r>
              <a:rPr lang="en-US" sz="3600" dirty="0"/>
              <a:t>Vendor agreements</a:t>
            </a:r>
          </a:p>
          <a:p>
            <a:pPr marL="571500" indent="-571500">
              <a:buFont typeface="Arial" panose="020B0604020202020204" pitchFamily="34" charset="0"/>
              <a:buChar char="•"/>
            </a:pPr>
            <a:r>
              <a:rPr lang="en-US" sz="3600" dirty="0"/>
              <a:t>Business model</a:t>
            </a:r>
          </a:p>
          <a:p>
            <a:pPr marL="571500" indent="-571500">
              <a:buFont typeface="Arial" panose="020B0604020202020204" pitchFamily="34" charset="0"/>
              <a:buChar char="•"/>
            </a:pPr>
            <a:r>
              <a:rPr lang="en-US" sz="3600" dirty="0"/>
              <a:t>Tracking regulations and use of AI</a:t>
            </a:r>
          </a:p>
          <a:p>
            <a:pPr marL="571500" indent="-571500">
              <a:buFont typeface="Arial" panose="020B0604020202020204" pitchFamily="34" charset="0"/>
              <a:buChar char="•"/>
            </a:pPr>
            <a:r>
              <a:rPr lang="en-US" sz="3600" dirty="0"/>
              <a:t>Compliance</a:t>
            </a:r>
          </a:p>
          <a:p>
            <a:r>
              <a:rPr lang="en-US" sz="3600" dirty="0"/>
              <a:t>Similar to any other new technology…..</a:t>
            </a:r>
          </a:p>
          <a:p>
            <a:r>
              <a:rPr lang="en-US" sz="2800" dirty="0"/>
              <a:t>- </a:t>
            </a:r>
            <a:r>
              <a:rPr lang="en-US" sz="2400" dirty="0"/>
              <a:t>Remember what happened when everyone had a cell phone</a:t>
            </a:r>
          </a:p>
        </p:txBody>
      </p:sp>
      <p:sp>
        <p:nvSpPr>
          <p:cNvPr id="5" name="TextBox 4">
            <a:extLst>
              <a:ext uri="{FF2B5EF4-FFF2-40B4-BE49-F238E27FC236}">
                <a16:creationId xmlns:a16="http://schemas.microsoft.com/office/drawing/2014/main" id="{D1CEF331-F49F-D8BF-BC18-C30D311D4D0D}"/>
              </a:ext>
            </a:extLst>
          </p:cNvPr>
          <p:cNvSpPr txBox="1"/>
          <p:nvPr/>
        </p:nvSpPr>
        <p:spPr>
          <a:xfrm>
            <a:off x="2369453" y="9112769"/>
            <a:ext cx="13549094" cy="892552"/>
          </a:xfrm>
          <a:prstGeom prst="rect">
            <a:avLst/>
          </a:prstGeom>
          <a:noFill/>
        </p:spPr>
        <p:txBody>
          <a:bodyPr wrap="none" rtlCol="0">
            <a:spAutoFit/>
          </a:bodyPr>
          <a:lstStyle/>
          <a:p>
            <a:pPr algn="ctr"/>
            <a:r>
              <a:rPr lang="en-US" sz="3200" b="0" i="0" dirty="0">
                <a:solidFill>
                  <a:srgbClr val="363636"/>
                </a:solidFill>
                <a:effectLst/>
                <a:latin typeface="Helvetica Neue"/>
              </a:rPr>
              <a:t>"Hospital IT departments are woefully unprepared for this onslaught of AI“</a:t>
            </a:r>
          </a:p>
          <a:p>
            <a:r>
              <a:rPr lang="en-US" sz="2000" dirty="0">
                <a:solidFill>
                  <a:srgbClr val="363636"/>
                </a:solidFill>
                <a:latin typeface="Helvetica Neue"/>
              </a:rPr>
              <a:t>	- Julius Bogdan, VP and General Manager HIMSS Digital Health Advisory Team</a:t>
            </a:r>
            <a:endParaRPr lang="en-US" sz="2000" dirty="0"/>
          </a:p>
        </p:txBody>
      </p:sp>
    </p:spTree>
    <p:extLst>
      <p:ext uri="{BB962C8B-B14F-4D97-AF65-F5344CB8AC3E}">
        <p14:creationId xmlns:p14="http://schemas.microsoft.com/office/powerpoint/2010/main" val="3742240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6173" y="0"/>
            <a:ext cx="11131825" cy="1028699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F8A384E-4C68-84A6-32A3-D77C237F3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632"/>
          <a:stretch/>
        </p:blipFill>
        <p:spPr bwMode="auto">
          <a:xfrm>
            <a:off x="152400" y="571443"/>
            <a:ext cx="9413179" cy="9353544"/>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53AFB4-254D-92C4-04E5-D19654676F70}"/>
              </a:ext>
            </a:extLst>
          </p:cNvPr>
          <p:cNvSpPr txBox="1"/>
          <p:nvPr/>
        </p:nvSpPr>
        <p:spPr>
          <a:xfrm>
            <a:off x="10389373" y="1638300"/>
            <a:ext cx="7883385" cy="4524315"/>
          </a:xfrm>
          <a:prstGeom prst="rect">
            <a:avLst/>
          </a:prstGeom>
          <a:noFill/>
        </p:spPr>
        <p:txBody>
          <a:bodyPr wrap="square" rtlCol="0">
            <a:spAutoFit/>
          </a:bodyPr>
          <a:lstStyle/>
          <a:p>
            <a:r>
              <a:rPr lang="en-US" sz="2400" dirty="0"/>
              <a:t>AI can improve hospital credentialing processes by increasing efficiency, accuracy, and compliance. </a:t>
            </a:r>
          </a:p>
          <a:p>
            <a:r>
              <a:rPr lang="en-US" sz="2400" dirty="0"/>
              <a:t>Examples:</a:t>
            </a:r>
          </a:p>
          <a:p>
            <a:r>
              <a:rPr lang="en-US" sz="2400" dirty="0"/>
              <a:t>1. Automated Primary Source Verification</a:t>
            </a:r>
          </a:p>
          <a:p>
            <a:r>
              <a:rPr lang="en-US" sz="2400" dirty="0"/>
              <a:t>2. Document Processing &amp; Data Extraction</a:t>
            </a:r>
          </a:p>
          <a:p>
            <a:r>
              <a:rPr lang="en-US" sz="2400" dirty="0"/>
              <a:t>3. Red Flag Detection</a:t>
            </a:r>
          </a:p>
          <a:p>
            <a:r>
              <a:rPr lang="en-US" sz="2400" dirty="0"/>
              <a:t>4. Workflow Automation</a:t>
            </a:r>
          </a:p>
          <a:p>
            <a:r>
              <a:rPr lang="en-US" sz="2400" dirty="0"/>
              <a:t>5. Predictive Analytics</a:t>
            </a:r>
          </a:p>
          <a:p>
            <a:r>
              <a:rPr lang="en-US" sz="2400" dirty="0"/>
              <a:t>6. Compliance Monitoring</a:t>
            </a:r>
          </a:p>
          <a:p>
            <a:r>
              <a:rPr lang="en-US" sz="2400" dirty="0"/>
              <a:t>7. Provider Portal Enhancement</a:t>
            </a:r>
          </a:p>
          <a:p>
            <a:r>
              <a:rPr lang="en-US" sz="2400" dirty="0"/>
              <a:t>8. Credentialing Insights &amp; Reporting</a:t>
            </a:r>
          </a:p>
          <a:p>
            <a:endParaRPr lang="en-US" sz="2400" dirty="0"/>
          </a:p>
        </p:txBody>
      </p:sp>
      <p:sp>
        <p:nvSpPr>
          <p:cNvPr id="5" name="TextBox 4">
            <a:extLst>
              <a:ext uri="{FF2B5EF4-FFF2-40B4-BE49-F238E27FC236}">
                <a16:creationId xmlns:a16="http://schemas.microsoft.com/office/drawing/2014/main" id="{1BE01763-6654-A013-EB99-D7CBB0415B94}"/>
              </a:ext>
            </a:extLst>
          </p:cNvPr>
          <p:cNvSpPr txBox="1"/>
          <p:nvPr/>
        </p:nvSpPr>
        <p:spPr>
          <a:xfrm>
            <a:off x="9144000" y="209430"/>
            <a:ext cx="8305352" cy="1015663"/>
          </a:xfrm>
          <a:prstGeom prst="rect">
            <a:avLst/>
          </a:prstGeom>
          <a:noFill/>
        </p:spPr>
        <p:txBody>
          <a:bodyPr wrap="square" rtlCol="0">
            <a:spAutoFit/>
          </a:bodyPr>
          <a:lstStyle/>
          <a:p>
            <a:pPr algn="ctr"/>
            <a:r>
              <a:rPr lang="en-US" sz="6000" dirty="0"/>
              <a:t>Digital Transformation </a:t>
            </a:r>
          </a:p>
        </p:txBody>
      </p:sp>
    </p:spTree>
    <p:extLst>
      <p:ext uri="{BB962C8B-B14F-4D97-AF65-F5344CB8AC3E}">
        <p14:creationId xmlns:p14="http://schemas.microsoft.com/office/powerpoint/2010/main" val="3720229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2"/>
          <p:cNvSpPr txBox="1"/>
          <p:nvPr/>
        </p:nvSpPr>
        <p:spPr>
          <a:xfrm>
            <a:off x="2256719" y="1485900"/>
            <a:ext cx="13774564" cy="2350580"/>
          </a:xfrm>
          <a:prstGeom prst="rect">
            <a:avLst/>
          </a:prstGeom>
        </p:spPr>
        <p:txBody>
          <a:bodyPr wrap="square" lIns="0" tIns="0" rIns="0" bIns="0" rtlCol="0" anchor="t">
            <a:spAutoFit/>
          </a:bodyPr>
          <a:lstStyle/>
          <a:p>
            <a:pPr algn="ctr">
              <a:lnSpc>
                <a:spcPts val="19038"/>
              </a:lnSpc>
            </a:pPr>
            <a:r>
              <a:rPr lang="en-US" sz="13598" dirty="0">
                <a:solidFill>
                  <a:srgbClr val="F7F7F7"/>
                </a:solidFill>
                <a:latin typeface="TAN Pearl"/>
              </a:rPr>
              <a:t>What is AI?</a:t>
            </a:r>
          </a:p>
        </p:txBody>
      </p:sp>
      <p:sp>
        <p:nvSpPr>
          <p:cNvPr id="3" name="TextBox 3"/>
          <p:cNvSpPr txBox="1"/>
          <p:nvPr/>
        </p:nvSpPr>
        <p:spPr>
          <a:xfrm>
            <a:off x="5181601" y="4762501"/>
            <a:ext cx="8227219" cy="1263103"/>
          </a:xfrm>
          <a:prstGeom prst="rect">
            <a:avLst/>
          </a:prstGeom>
        </p:spPr>
        <p:txBody>
          <a:bodyPr lIns="0" tIns="0" rIns="0" bIns="0" rtlCol="0" anchor="t">
            <a:spAutoFit/>
          </a:bodyPr>
          <a:lstStyle/>
          <a:p>
            <a:pPr algn="ctr">
              <a:lnSpc>
                <a:spcPts val="10638"/>
              </a:lnSpc>
            </a:pPr>
            <a:r>
              <a:rPr lang="en-US" sz="7598" spc="607" dirty="0">
                <a:solidFill>
                  <a:srgbClr val="F7F7F7"/>
                </a:solidFill>
                <a:latin typeface="Glacial Indifference"/>
              </a:rPr>
              <a:t>WHY DO I CARE?</a:t>
            </a:r>
          </a:p>
        </p:txBody>
      </p:sp>
      <p:pic>
        <p:nvPicPr>
          <p:cNvPr id="7" name="Picture 6" descr="A finger touching a screen&#10;&#10;Description automatically generated">
            <a:extLst>
              <a:ext uri="{FF2B5EF4-FFF2-40B4-BE49-F238E27FC236}">
                <a16:creationId xmlns:a16="http://schemas.microsoft.com/office/drawing/2014/main" id="{52D6BD3C-8D61-AB03-2A3D-8A500FB28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703" y="1579206"/>
            <a:ext cx="14500595" cy="8593495"/>
          </a:xfrm>
          <a:prstGeom prst="rect">
            <a:avLst/>
          </a:prstGeom>
          <a:effectLst>
            <a:softEdge rad="317500"/>
          </a:effectLst>
        </p:spPr>
      </p:pic>
      <p:sp>
        <p:nvSpPr>
          <p:cNvPr id="8" name="TextBox 7">
            <a:extLst>
              <a:ext uri="{FF2B5EF4-FFF2-40B4-BE49-F238E27FC236}">
                <a16:creationId xmlns:a16="http://schemas.microsoft.com/office/drawing/2014/main" id="{6C087FD9-9353-FDE4-803E-A02455A53A63}"/>
              </a:ext>
            </a:extLst>
          </p:cNvPr>
          <p:cNvSpPr txBox="1"/>
          <p:nvPr/>
        </p:nvSpPr>
        <p:spPr>
          <a:xfrm>
            <a:off x="4191000" y="-30139"/>
            <a:ext cx="10424649" cy="1446550"/>
          </a:xfrm>
          <a:prstGeom prst="rect">
            <a:avLst/>
          </a:prstGeom>
          <a:noFill/>
        </p:spPr>
        <p:txBody>
          <a:bodyPr wrap="none" rtlCol="0">
            <a:spAutoFit/>
            <a:scene3d>
              <a:camera prst="orthographicFront"/>
              <a:lightRig rig="threePt" dir="t"/>
            </a:scene3d>
            <a:sp3d extrusionH="57150">
              <a:bevelT h="25400" prst="softRound"/>
            </a:sp3d>
          </a:bodyPr>
          <a:lstStyle/>
          <a:p>
            <a:r>
              <a:rPr lang="en-US" sz="8800" dirty="0">
                <a:ln w="0"/>
                <a:solidFill>
                  <a:schemeClr val="accent1">
                    <a:lumMod val="75000"/>
                  </a:schemeClr>
                </a:solidFill>
                <a:effectLst>
                  <a:outerShdw blurRad="38100" dist="25400" dir="5400000" algn="ctr" rotWithShape="0">
                    <a:srgbClr val="6E747A">
                      <a:alpha val="43000"/>
                    </a:srgbClr>
                  </a:outerShdw>
                </a:effectLst>
              </a:rPr>
              <a:t>AI Headlines the Good</a:t>
            </a:r>
          </a:p>
        </p:txBody>
      </p:sp>
    </p:spTree>
    <p:extLst>
      <p:ext uri="{BB962C8B-B14F-4D97-AF65-F5344CB8AC3E}">
        <p14:creationId xmlns:p14="http://schemas.microsoft.com/office/powerpoint/2010/main" val="428908148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21135-F05B-8C20-BADE-78B91C7B9F48}"/>
              </a:ext>
            </a:extLst>
          </p:cNvPr>
          <p:cNvPicPr>
            <a:picLocks noChangeAspect="1"/>
          </p:cNvPicPr>
          <p:nvPr/>
        </p:nvPicPr>
        <p:blipFill>
          <a:blip r:embed="rId3"/>
          <a:stretch>
            <a:fillRect/>
          </a:stretch>
        </p:blipFill>
        <p:spPr>
          <a:xfrm>
            <a:off x="-125985" y="48434"/>
            <a:ext cx="7467600" cy="398862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317500"/>
          </a:effectLst>
        </p:spPr>
      </p:pic>
      <p:pic>
        <p:nvPicPr>
          <p:cNvPr id="4" name="Picture 3">
            <a:extLst>
              <a:ext uri="{FF2B5EF4-FFF2-40B4-BE49-F238E27FC236}">
                <a16:creationId xmlns:a16="http://schemas.microsoft.com/office/drawing/2014/main" id="{210F3C32-53AC-B184-B586-CA9685E7D98F}"/>
              </a:ext>
            </a:extLst>
          </p:cNvPr>
          <p:cNvPicPr>
            <a:picLocks noChangeAspect="1"/>
          </p:cNvPicPr>
          <p:nvPr/>
        </p:nvPicPr>
        <p:blipFill>
          <a:blip r:embed="rId4"/>
          <a:stretch>
            <a:fillRect/>
          </a:stretch>
        </p:blipFill>
        <p:spPr>
          <a:xfrm>
            <a:off x="1905000" y="1379561"/>
            <a:ext cx="7788247" cy="3733800"/>
          </a:xfrm>
          <a:prstGeom prst="rect">
            <a:avLst/>
          </a:prstGeom>
        </p:spPr>
      </p:pic>
      <p:pic>
        <p:nvPicPr>
          <p:cNvPr id="5" name="Picture 4">
            <a:extLst>
              <a:ext uri="{FF2B5EF4-FFF2-40B4-BE49-F238E27FC236}">
                <a16:creationId xmlns:a16="http://schemas.microsoft.com/office/drawing/2014/main" id="{5F4FEE95-7E39-EF4A-8A9F-776E41168D0F}"/>
              </a:ext>
            </a:extLst>
          </p:cNvPr>
          <p:cNvPicPr>
            <a:picLocks noChangeAspect="1"/>
          </p:cNvPicPr>
          <p:nvPr/>
        </p:nvPicPr>
        <p:blipFill>
          <a:blip r:embed="rId5"/>
          <a:stretch>
            <a:fillRect/>
          </a:stretch>
        </p:blipFill>
        <p:spPr>
          <a:xfrm>
            <a:off x="5257800" y="970206"/>
            <a:ext cx="7440063" cy="2877894"/>
          </a:xfrm>
          <a:prstGeom prst="rect">
            <a:avLst/>
          </a:prstGeom>
          <a:effectLst>
            <a:softEdge rad="50800"/>
          </a:effectLst>
        </p:spPr>
      </p:pic>
      <p:pic>
        <p:nvPicPr>
          <p:cNvPr id="6" name="Picture 5">
            <a:extLst>
              <a:ext uri="{FF2B5EF4-FFF2-40B4-BE49-F238E27FC236}">
                <a16:creationId xmlns:a16="http://schemas.microsoft.com/office/drawing/2014/main" id="{A639CAC0-D518-7A6B-F63F-C3DAF345415A}"/>
              </a:ext>
            </a:extLst>
          </p:cNvPr>
          <p:cNvPicPr>
            <a:picLocks noChangeAspect="1"/>
          </p:cNvPicPr>
          <p:nvPr/>
        </p:nvPicPr>
        <p:blipFill>
          <a:blip r:embed="rId6"/>
          <a:stretch>
            <a:fillRect/>
          </a:stretch>
        </p:blipFill>
        <p:spPr>
          <a:xfrm>
            <a:off x="3947929" y="3390562"/>
            <a:ext cx="10059804" cy="2791215"/>
          </a:xfrm>
          <a:prstGeom prst="rect">
            <a:avLst/>
          </a:prstGeom>
        </p:spPr>
      </p:pic>
      <p:pic>
        <p:nvPicPr>
          <p:cNvPr id="7" name="Picture 6">
            <a:extLst>
              <a:ext uri="{FF2B5EF4-FFF2-40B4-BE49-F238E27FC236}">
                <a16:creationId xmlns:a16="http://schemas.microsoft.com/office/drawing/2014/main" id="{DBFD46D6-0FE3-EAF5-8945-47125080050C}"/>
              </a:ext>
            </a:extLst>
          </p:cNvPr>
          <p:cNvPicPr>
            <a:picLocks noChangeAspect="1"/>
          </p:cNvPicPr>
          <p:nvPr/>
        </p:nvPicPr>
        <p:blipFill>
          <a:blip r:embed="rId7"/>
          <a:stretch>
            <a:fillRect/>
          </a:stretch>
        </p:blipFill>
        <p:spPr>
          <a:xfrm>
            <a:off x="5479664" y="3789627"/>
            <a:ext cx="10278909" cy="2857899"/>
          </a:xfrm>
          <a:prstGeom prst="rect">
            <a:avLst/>
          </a:prstGeom>
        </p:spPr>
      </p:pic>
      <p:grpSp>
        <p:nvGrpSpPr>
          <p:cNvPr id="8" name="Group 7">
            <a:extLst>
              <a:ext uri="{FF2B5EF4-FFF2-40B4-BE49-F238E27FC236}">
                <a16:creationId xmlns:a16="http://schemas.microsoft.com/office/drawing/2014/main" id="{3F7B959D-140B-076C-7191-5BEE880D6934}"/>
              </a:ext>
            </a:extLst>
          </p:cNvPr>
          <p:cNvGrpSpPr/>
          <p:nvPr/>
        </p:nvGrpSpPr>
        <p:grpSpPr>
          <a:xfrm>
            <a:off x="469221" y="5189060"/>
            <a:ext cx="8267288" cy="3074647"/>
            <a:chOff x="5905912" y="5200484"/>
            <a:chExt cx="8267288" cy="3074646"/>
          </a:xfrm>
        </p:grpSpPr>
        <p:pic>
          <p:nvPicPr>
            <p:cNvPr id="9" name="Picture 8">
              <a:extLst>
                <a:ext uri="{FF2B5EF4-FFF2-40B4-BE49-F238E27FC236}">
                  <a16:creationId xmlns:a16="http://schemas.microsoft.com/office/drawing/2014/main" id="{327CE97A-4C5C-958D-0A56-D30D4881F6A8}"/>
                </a:ext>
              </a:extLst>
            </p:cNvPr>
            <p:cNvPicPr>
              <a:picLocks noChangeAspect="1"/>
            </p:cNvPicPr>
            <p:nvPr/>
          </p:nvPicPr>
          <p:blipFill>
            <a:blip r:embed="rId8"/>
            <a:stretch>
              <a:fillRect/>
            </a:stretch>
          </p:blipFill>
          <p:spPr>
            <a:xfrm>
              <a:off x="5905912" y="5200484"/>
              <a:ext cx="7612914" cy="3074646"/>
            </a:xfrm>
            <a:prstGeom prst="rect">
              <a:avLst/>
            </a:prstGeom>
          </p:spPr>
        </p:pic>
        <p:pic>
          <p:nvPicPr>
            <p:cNvPr id="10" name="Picture 9">
              <a:extLst>
                <a:ext uri="{FF2B5EF4-FFF2-40B4-BE49-F238E27FC236}">
                  <a16:creationId xmlns:a16="http://schemas.microsoft.com/office/drawing/2014/main" id="{4E09EEE9-8336-5B01-1782-9E17FFACE5B3}"/>
                </a:ext>
              </a:extLst>
            </p:cNvPr>
            <p:cNvPicPr>
              <a:picLocks noChangeAspect="1"/>
            </p:cNvPicPr>
            <p:nvPr/>
          </p:nvPicPr>
          <p:blipFill>
            <a:blip r:embed="rId9"/>
            <a:stretch>
              <a:fillRect/>
            </a:stretch>
          </p:blipFill>
          <p:spPr>
            <a:xfrm>
              <a:off x="11383413" y="5662080"/>
              <a:ext cx="2789787" cy="1462620"/>
            </a:xfrm>
            <a:prstGeom prst="rect">
              <a:avLst/>
            </a:prstGeom>
          </p:spPr>
        </p:pic>
      </p:grpSp>
      <p:pic>
        <p:nvPicPr>
          <p:cNvPr id="11" name="Picture 10">
            <a:extLst>
              <a:ext uri="{FF2B5EF4-FFF2-40B4-BE49-F238E27FC236}">
                <a16:creationId xmlns:a16="http://schemas.microsoft.com/office/drawing/2014/main" id="{1FBFFDE7-8C37-E868-FF04-B300CC8A4BB0}"/>
              </a:ext>
            </a:extLst>
          </p:cNvPr>
          <p:cNvPicPr>
            <a:picLocks noChangeAspect="1"/>
          </p:cNvPicPr>
          <p:nvPr/>
        </p:nvPicPr>
        <p:blipFill>
          <a:blip r:embed="rId10"/>
          <a:stretch>
            <a:fillRect/>
          </a:stretch>
        </p:blipFill>
        <p:spPr>
          <a:xfrm>
            <a:off x="13911345" y="342427"/>
            <a:ext cx="3921854" cy="6274964"/>
          </a:xfrm>
          <a:prstGeom prst="rect">
            <a:avLst/>
          </a:prstGeom>
        </p:spPr>
      </p:pic>
      <p:pic>
        <p:nvPicPr>
          <p:cNvPr id="12" name="Picture 11">
            <a:extLst>
              <a:ext uri="{FF2B5EF4-FFF2-40B4-BE49-F238E27FC236}">
                <a16:creationId xmlns:a16="http://schemas.microsoft.com/office/drawing/2014/main" id="{BBE2E165-4100-FBEA-5390-E240910F3758}"/>
              </a:ext>
            </a:extLst>
          </p:cNvPr>
          <p:cNvPicPr>
            <a:picLocks noChangeAspect="1"/>
          </p:cNvPicPr>
          <p:nvPr/>
        </p:nvPicPr>
        <p:blipFill>
          <a:blip r:embed="rId11"/>
          <a:stretch>
            <a:fillRect/>
          </a:stretch>
        </p:blipFill>
        <p:spPr>
          <a:xfrm>
            <a:off x="6637912" y="6829994"/>
            <a:ext cx="10183647" cy="2867425"/>
          </a:xfrm>
          <a:prstGeom prst="rect">
            <a:avLst/>
          </a:prstGeom>
        </p:spPr>
      </p:pic>
      <p:pic>
        <p:nvPicPr>
          <p:cNvPr id="13" name="Picture 12">
            <a:extLst>
              <a:ext uri="{FF2B5EF4-FFF2-40B4-BE49-F238E27FC236}">
                <a16:creationId xmlns:a16="http://schemas.microsoft.com/office/drawing/2014/main" id="{EEAA7739-A489-F6C2-2A1D-B63A41A5A402}"/>
              </a:ext>
            </a:extLst>
          </p:cNvPr>
          <p:cNvPicPr>
            <a:picLocks noChangeAspect="1"/>
          </p:cNvPicPr>
          <p:nvPr/>
        </p:nvPicPr>
        <p:blipFill>
          <a:blip r:embed="rId12"/>
          <a:stretch>
            <a:fillRect/>
          </a:stretch>
        </p:blipFill>
        <p:spPr>
          <a:xfrm>
            <a:off x="2785067" y="391969"/>
            <a:ext cx="10659219" cy="2931908"/>
          </a:xfrm>
          <a:prstGeom prst="rect">
            <a:avLst/>
          </a:prstGeom>
        </p:spPr>
      </p:pic>
      <p:pic>
        <p:nvPicPr>
          <p:cNvPr id="14" name="Picture 13">
            <a:extLst>
              <a:ext uri="{FF2B5EF4-FFF2-40B4-BE49-F238E27FC236}">
                <a16:creationId xmlns:a16="http://schemas.microsoft.com/office/drawing/2014/main" id="{00AA23D0-B0C1-64D9-4690-2DE28EAC1D65}"/>
              </a:ext>
            </a:extLst>
          </p:cNvPr>
          <p:cNvPicPr>
            <a:picLocks noChangeAspect="1"/>
          </p:cNvPicPr>
          <p:nvPr/>
        </p:nvPicPr>
        <p:blipFill>
          <a:blip r:embed="rId13"/>
          <a:stretch>
            <a:fillRect/>
          </a:stretch>
        </p:blipFill>
        <p:spPr>
          <a:xfrm>
            <a:off x="252766" y="3051030"/>
            <a:ext cx="6982799" cy="2353003"/>
          </a:xfrm>
          <a:prstGeom prst="rect">
            <a:avLst/>
          </a:prstGeom>
        </p:spPr>
      </p:pic>
    </p:spTree>
    <p:extLst>
      <p:ext uri="{BB962C8B-B14F-4D97-AF65-F5344CB8AC3E}">
        <p14:creationId xmlns:p14="http://schemas.microsoft.com/office/powerpoint/2010/main" val="16319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087FD9-9353-FDE4-803E-A02455A53A63}"/>
              </a:ext>
            </a:extLst>
          </p:cNvPr>
          <p:cNvSpPr txBox="1"/>
          <p:nvPr/>
        </p:nvSpPr>
        <p:spPr>
          <a:xfrm>
            <a:off x="4165714" y="266700"/>
            <a:ext cx="9956572" cy="1446550"/>
          </a:xfrm>
          <a:prstGeom prst="rect">
            <a:avLst/>
          </a:prstGeom>
          <a:noFill/>
        </p:spPr>
        <p:txBody>
          <a:bodyPr wrap="none" rtlCol="0">
            <a:spAutoFit/>
            <a:scene3d>
              <a:camera prst="orthographicFront"/>
              <a:lightRig rig="threePt" dir="t"/>
            </a:scene3d>
            <a:sp3d extrusionH="57150">
              <a:bevelT h="25400" prst="softRound"/>
            </a:sp3d>
          </a:bodyPr>
          <a:lstStyle/>
          <a:p>
            <a:r>
              <a:rPr lang="en-US" sz="8800" dirty="0">
                <a:ln w="0"/>
                <a:solidFill>
                  <a:schemeClr val="accent1">
                    <a:lumMod val="75000"/>
                  </a:schemeClr>
                </a:solidFill>
                <a:effectLst>
                  <a:outerShdw blurRad="38100" dist="25400" dir="5400000" algn="ctr" rotWithShape="0">
                    <a:srgbClr val="6E747A">
                      <a:alpha val="43000"/>
                    </a:srgbClr>
                  </a:outerShdw>
                </a:effectLst>
              </a:rPr>
              <a:t>AI Headlines the Ugly</a:t>
            </a:r>
          </a:p>
        </p:txBody>
      </p:sp>
      <p:pic>
        <p:nvPicPr>
          <p:cNvPr id="4" name="Picture 3">
            <a:extLst>
              <a:ext uri="{FF2B5EF4-FFF2-40B4-BE49-F238E27FC236}">
                <a16:creationId xmlns:a16="http://schemas.microsoft.com/office/drawing/2014/main" id="{E400C57A-6D6A-9687-C004-BB33DFA49BC5}"/>
              </a:ext>
            </a:extLst>
          </p:cNvPr>
          <p:cNvPicPr>
            <a:picLocks noChangeAspect="1"/>
          </p:cNvPicPr>
          <p:nvPr/>
        </p:nvPicPr>
        <p:blipFill>
          <a:blip r:embed="rId2"/>
          <a:stretch>
            <a:fillRect/>
          </a:stretch>
        </p:blipFill>
        <p:spPr>
          <a:xfrm>
            <a:off x="457200" y="1713250"/>
            <a:ext cx="5639587" cy="3982007"/>
          </a:xfrm>
          <a:prstGeom prst="rect">
            <a:avLst/>
          </a:prstGeom>
        </p:spPr>
      </p:pic>
      <p:pic>
        <p:nvPicPr>
          <p:cNvPr id="5" name="Picture 4">
            <a:extLst>
              <a:ext uri="{FF2B5EF4-FFF2-40B4-BE49-F238E27FC236}">
                <a16:creationId xmlns:a16="http://schemas.microsoft.com/office/drawing/2014/main" id="{1FD75896-C9C8-E290-000F-8F32F1DC7586}"/>
              </a:ext>
            </a:extLst>
          </p:cNvPr>
          <p:cNvPicPr>
            <a:picLocks noChangeAspect="1"/>
          </p:cNvPicPr>
          <p:nvPr/>
        </p:nvPicPr>
        <p:blipFill>
          <a:blip r:embed="rId3"/>
          <a:stretch>
            <a:fillRect/>
          </a:stretch>
        </p:blipFill>
        <p:spPr>
          <a:xfrm>
            <a:off x="4572000" y="2552700"/>
            <a:ext cx="6592220" cy="1829055"/>
          </a:xfrm>
          <a:prstGeom prst="rect">
            <a:avLst/>
          </a:prstGeom>
        </p:spPr>
      </p:pic>
      <p:pic>
        <p:nvPicPr>
          <p:cNvPr id="6" name="Picture 5">
            <a:extLst>
              <a:ext uri="{FF2B5EF4-FFF2-40B4-BE49-F238E27FC236}">
                <a16:creationId xmlns:a16="http://schemas.microsoft.com/office/drawing/2014/main" id="{2396002C-E593-0C89-2534-5EF2C7DC3252}"/>
              </a:ext>
            </a:extLst>
          </p:cNvPr>
          <p:cNvPicPr>
            <a:picLocks noChangeAspect="1"/>
          </p:cNvPicPr>
          <p:nvPr/>
        </p:nvPicPr>
        <p:blipFill>
          <a:blip r:embed="rId4"/>
          <a:stretch>
            <a:fillRect/>
          </a:stretch>
        </p:blipFill>
        <p:spPr>
          <a:xfrm>
            <a:off x="5847890" y="4503900"/>
            <a:ext cx="6592220" cy="1848108"/>
          </a:xfrm>
          <a:prstGeom prst="rect">
            <a:avLst/>
          </a:prstGeom>
        </p:spPr>
      </p:pic>
      <p:pic>
        <p:nvPicPr>
          <p:cNvPr id="9" name="Picture 8">
            <a:extLst>
              <a:ext uri="{FF2B5EF4-FFF2-40B4-BE49-F238E27FC236}">
                <a16:creationId xmlns:a16="http://schemas.microsoft.com/office/drawing/2014/main" id="{4533C6A6-F36E-F090-209E-79FE5D8A7670}"/>
              </a:ext>
            </a:extLst>
          </p:cNvPr>
          <p:cNvPicPr>
            <a:picLocks noChangeAspect="1"/>
          </p:cNvPicPr>
          <p:nvPr/>
        </p:nvPicPr>
        <p:blipFill>
          <a:blip r:embed="rId5"/>
          <a:stretch>
            <a:fillRect/>
          </a:stretch>
        </p:blipFill>
        <p:spPr>
          <a:xfrm>
            <a:off x="665113" y="6289638"/>
            <a:ext cx="7001201" cy="2853020"/>
          </a:xfrm>
          <a:prstGeom prst="rect">
            <a:avLst/>
          </a:prstGeom>
        </p:spPr>
      </p:pic>
      <p:pic>
        <p:nvPicPr>
          <p:cNvPr id="10" name="Picture 9">
            <a:extLst>
              <a:ext uri="{FF2B5EF4-FFF2-40B4-BE49-F238E27FC236}">
                <a16:creationId xmlns:a16="http://schemas.microsoft.com/office/drawing/2014/main" id="{093F6162-258A-0949-DBB4-3F891B46B017}"/>
              </a:ext>
            </a:extLst>
          </p:cNvPr>
          <p:cNvPicPr>
            <a:picLocks noChangeAspect="1"/>
          </p:cNvPicPr>
          <p:nvPr/>
        </p:nvPicPr>
        <p:blipFill>
          <a:blip r:embed="rId6"/>
          <a:stretch>
            <a:fillRect/>
          </a:stretch>
        </p:blipFill>
        <p:spPr>
          <a:xfrm>
            <a:off x="11164220" y="1739977"/>
            <a:ext cx="6563641" cy="1867161"/>
          </a:xfrm>
          <a:prstGeom prst="rect">
            <a:avLst/>
          </a:prstGeom>
        </p:spPr>
      </p:pic>
      <p:pic>
        <p:nvPicPr>
          <p:cNvPr id="11" name="Picture 10">
            <a:extLst>
              <a:ext uri="{FF2B5EF4-FFF2-40B4-BE49-F238E27FC236}">
                <a16:creationId xmlns:a16="http://schemas.microsoft.com/office/drawing/2014/main" id="{34CDA690-80B2-604A-EA11-CEB89CBFB49D}"/>
              </a:ext>
            </a:extLst>
          </p:cNvPr>
          <p:cNvPicPr>
            <a:picLocks noChangeAspect="1"/>
          </p:cNvPicPr>
          <p:nvPr/>
        </p:nvPicPr>
        <p:blipFill>
          <a:blip r:embed="rId7"/>
          <a:stretch>
            <a:fillRect/>
          </a:stretch>
        </p:blipFill>
        <p:spPr>
          <a:xfrm>
            <a:off x="7918512" y="6134100"/>
            <a:ext cx="6544588" cy="1781424"/>
          </a:xfrm>
          <a:prstGeom prst="rect">
            <a:avLst/>
          </a:prstGeom>
        </p:spPr>
      </p:pic>
      <p:pic>
        <p:nvPicPr>
          <p:cNvPr id="12" name="Picture 11">
            <a:extLst>
              <a:ext uri="{FF2B5EF4-FFF2-40B4-BE49-F238E27FC236}">
                <a16:creationId xmlns:a16="http://schemas.microsoft.com/office/drawing/2014/main" id="{E92C93F0-5E10-18A4-D83C-11616E296DAD}"/>
              </a:ext>
            </a:extLst>
          </p:cNvPr>
          <p:cNvPicPr>
            <a:picLocks noChangeAspect="1"/>
          </p:cNvPicPr>
          <p:nvPr/>
        </p:nvPicPr>
        <p:blipFill>
          <a:blip r:embed="rId8"/>
          <a:stretch>
            <a:fillRect/>
          </a:stretch>
        </p:blipFill>
        <p:spPr>
          <a:xfrm>
            <a:off x="10620551" y="7665837"/>
            <a:ext cx="6430272" cy="1762371"/>
          </a:xfrm>
          <a:prstGeom prst="rect">
            <a:avLst/>
          </a:prstGeom>
        </p:spPr>
      </p:pic>
    </p:spTree>
    <p:extLst>
      <p:ext uri="{BB962C8B-B14F-4D97-AF65-F5344CB8AC3E}">
        <p14:creationId xmlns:p14="http://schemas.microsoft.com/office/powerpoint/2010/main" val="2128994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F67-4AEB-E73E-67C3-B9097A296184}"/>
              </a:ext>
            </a:extLst>
          </p:cNvPr>
          <p:cNvSpPr>
            <a:spLocks noGrp="1"/>
          </p:cNvSpPr>
          <p:nvPr>
            <p:ph type="title"/>
          </p:nvPr>
        </p:nvSpPr>
        <p:spPr>
          <a:xfrm>
            <a:off x="457200" y="274638"/>
            <a:ext cx="16383000" cy="1143000"/>
          </a:xfrm>
        </p:spPr>
        <p:txBody>
          <a:bodyPr/>
          <a:lstStyle/>
          <a:p>
            <a:r>
              <a:rPr lang="en-US" i="1" dirty="0"/>
              <a:t>2001: A Space Odyssey</a:t>
            </a:r>
            <a:endParaRPr lang="en-US" dirty="0"/>
          </a:p>
        </p:txBody>
      </p:sp>
      <p:sp>
        <p:nvSpPr>
          <p:cNvPr id="3" name="Content Placeholder 2">
            <a:extLst>
              <a:ext uri="{FF2B5EF4-FFF2-40B4-BE49-F238E27FC236}">
                <a16:creationId xmlns:a16="http://schemas.microsoft.com/office/drawing/2014/main" id="{12E92DF0-E5D0-4FB9-4652-1373689EB9FD}"/>
              </a:ext>
            </a:extLst>
          </p:cNvPr>
          <p:cNvSpPr>
            <a:spLocks noGrp="1"/>
          </p:cNvSpPr>
          <p:nvPr>
            <p:ph idx="1"/>
          </p:nvPr>
        </p:nvSpPr>
        <p:spPr>
          <a:xfrm>
            <a:off x="457200" y="1600202"/>
            <a:ext cx="16230600" cy="1143000"/>
          </a:xfrm>
        </p:spPr>
        <p:txBody>
          <a:bodyPr/>
          <a:lstStyle/>
          <a:p>
            <a:pPr marL="0" indent="0">
              <a:buNone/>
            </a:pPr>
            <a:r>
              <a:rPr lang="en-US" i="1" dirty="0"/>
              <a:t>2001: A Space Odyssey</a:t>
            </a:r>
            <a:r>
              <a:rPr lang="en-US" dirty="0"/>
              <a:t> is a 1968 science fiction film directed by </a:t>
            </a:r>
            <a:r>
              <a:rPr lang="en-US" b="1" dirty="0"/>
              <a:t>Stanley Kubrick</a:t>
            </a:r>
            <a:r>
              <a:rPr lang="en-US" dirty="0"/>
              <a:t>. It's considered one of the most influential and groundbreaking films in cinema history.</a:t>
            </a:r>
          </a:p>
        </p:txBody>
      </p:sp>
      <p:sp>
        <p:nvSpPr>
          <p:cNvPr id="10" name="Rectangle 3">
            <a:extLst>
              <a:ext uri="{FF2B5EF4-FFF2-40B4-BE49-F238E27FC236}">
                <a16:creationId xmlns:a16="http://schemas.microsoft.com/office/drawing/2014/main" id="{5D5F6DF0-88A1-BF5B-490F-B8F94660AF46}"/>
              </a:ext>
            </a:extLst>
          </p:cNvPr>
          <p:cNvSpPr>
            <a:spLocks noChangeArrowheads="1"/>
          </p:cNvSpPr>
          <p:nvPr/>
        </p:nvSpPr>
        <p:spPr bwMode="auto">
          <a:xfrm>
            <a:off x="1371600" y="2958591"/>
            <a:ext cx="103632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US" altLang="en-US" sz="3200" dirty="0"/>
              <a:t>Theme of the Movie</a:t>
            </a:r>
          </a:p>
          <a:p>
            <a:pPr lvl="1" eaLnBrk="0" fontAlgn="base" hangingPunct="0">
              <a:spcBef>
                <a:spcPct val="0"/>
              </a:spcBef>
              <a:spcAft>
                <a:spcPct val="0"/>
              </a:spcAft>
              <a:buFontTx/>
              <a:buChar char="•"/>
            </a:pPr>
            <a:r>
              <a:rPr lang="en-US" altLang="en-US" sz="3200" dirty="0"/>
              <a:t> Human evolution</a:t>
            </a:r>
          </a:p>
          <a:p>
            <a:pPr lvl="1" eaLnBrk="0" fontAlgn="base" hangingPunct="0">
              <a:spcBef>
                <a:spcPct val="0"/>
              </a:spcBef>
              <a:spcAft>
                <a:spcPct val="0"/>
              </a:spcAft>
              <a:buFontTx/>
              <a:buChar char="•"/>
            </a:pPr>
            <a:r>
              <a:rPr lang="en-US" altLang="en-US" sz="3200" dirty="0"/>
              <a:t> Artificial intelligence</a:t>
            </a:r>
          </a:p>
          <a:p>
            <a:pPr lvl="1" eaLnBrk="0" fontAlgn="base" hangingPunct="0">
              <a:spcBef>
                <a:spcPct val="0"/>
              </a:spcBef>
              <a:spcAft>
                <a:spcPct val="0"/>
              </a:spcAft>
              <a:buFontTx/>
              <a:buChar char="•"/>
            </a:pPr>
            <a:r>
              <a:rPr lang="en-US" altLang="en-US" sz="3200" dirty="0"/>
              <a:t> Space exploration</a:t>
            </a:r>
          </a:p>
          <a:p>
            <a:pPr lvl="1" eaLnBrk="0" fontAlgn="base" hangingPunct="0">
              <a:spcBef>
                <a:spcPct val="0"/>
              </a:spcBef>
              <a:spcAft>
                <a:spcPct val="0"/>
              </a:spcAft>
              <a:buFontTx/>
              <a:buChar char="•"/>
            </a:pPr>
            <a:r>
              <a:rPr lang="en-US" altLang="en-US" sz="3200" dirty="0"/>
              <a:t> Relationship between humanity and technology</a:t>
            </a:r>
          </a:p>
          <a:p>
            <a:pPr eaLnBrk="0" fontAlgn="base" hangingPunct="0">
              <a:spcBef>
                <a:spcPct val="0"/>
              </a:spcBef>
              <a:spcAft>
                <a:spcPct val="0"/>
              </a:spcAft>
            </a:pPr>
            <a:endParaRPr lang="en-US" altLang="en-US" sz="3200" dirty="0"/>
          </a:p>
          <a:p>
            <a:pPr eaLnBrk="0" fontAlgn="base" hangingPunct="0">
              <a:spcBef>
                <a:spcPct val="0"/>
              </a:spcBef>
              <a:spcAft>
                <a:spcPct val="0"/>
              </a:spcAft>
            </a:pPr>
            <a:r>
              <a:rPr lang="en-US" altLang="en-US" sz="3200" dirty="0"/>
              <a:t>Hal Malfunctions</a:t>
            </a:r>
          </a:p>
          <a:p>
            <a:pPr eaLnBrk="0" fontAlgn="base" hangingPunct="0">
              <a:spcBef>
                <a:spcPct val="0"/>
              </a:spcBef>
              <a:spcAft>
                <a:spcPct val="0"/>
              </a:spcAft>
            </a:pPr>
            <a:r>
              <a:rPr lang="en-US" altLang="en-US" sz="3200" dirty="0"/>
              <a:t>	Beings to take over the spaceship and sees humans as a 	threat.</a:t>
            </a:r>
          </a:p>
          <a:p>
            <a:pPr eaLnBrk="0" fontAlgn="base" hangingPunct="0">
              <a:spcBef>
                <a:spcPct val="0"/>
              </a:spcBef>
              <a:spcAft>
                <a:spcPct val="0"/>
              </a:spcAft>
            </a:pPr>
            <a:r>
              <a:rPr lang="en-US" altLang="en-US" sz="3200" dirty="0"/>
              <a:t>Dave says: “Open the pod bay doors, Hal”</a:t>
            </a:r>
          </a:p>
          <a:p>
            <a:pPr eaLnBrk="0" fontAlgn="base" hangingPunct="0">
              <a:spcBef>
                <a:spcPct val="0"/>
              </a:spcBef>
              <a:spcAft>
                <a:spcPct val="0"/>
              </a:spcAft>
            </a:pPr>
            <a:r>
              <a:rPr lang="en-US" altLang="en-US" sz="3200" dirty="0"/>
              <a:t>Hal says: “I’m sorry Dave I’m afraid I can’t do that.”</a:t>
            </a:r>
          </a:p>
          <a:p>
            <a:pPr eaLnBrk="0" fontAlgn="base" hangingPunct="0">
              <a:spcBef>
                <a:spcPct val="0"/>
              </a:spcBef>
              <a:spcAft>
                <a:spcPct val="0"/>
              </a:spcAft>
            </a:pPr>
            <a:r>
              <a:rPr lang="en-US" altLang="en-US" sz="3200" dirty="0"/>
              <a:t>	</a:t>
            </a:r>
          </a:p>
        </p:txBody>
      </p:sp>
      <p:pic>
        <p:nvPicPr>
          <p:cNvPr id="1029" name="Picture 5" descr="Generated image">
            <a:extLst>
              <a:ext uri="{FF2B5EF4-FFF2-40B4-BE49-F238E27FC236}">
                <a16:creationId xmlns:a16="http://schemas.microsoft.com/office/drawing/2014/main" id="{0C809ED2-63BC-CF9C-32A6-6955C5665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6800" y="2925766"/>
            <a:ext cx="4648200" cy="697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239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3"/>
          <p:cNvSpPr txBox="1"/>
          <p:nvPr/>
        </p:nvSpPr>
        <p:spPr>
          <a:xfrm>
            <a:off x="5181601" y="4762501"/>
            <a:ext cx="8227219" cy="1263103"/>
          </a:xfrm>
          <a:prstGeom prst="rect">
            <a:avLst/>
          </a:prstGeom>
        </p:spPr>
        <p:txBody>
          <a:bodyPr lIns="0" tIns="0" rIns="0" bIns="0" rtlCol="0" anchor="t">
            <a:spAutoFit/>
          </a:bodyPr>
          <a:lstStyle/>
          <a:p>
            <a:pPr algn="ctr">
              <a:lnSpc>
                <a:spcPts val="10638"/>
              </a:lnSpc>
            </a:pPr>
            <a:r>
              <a:rPr lang="en-US" sz="7598" spc="607" dirty="0">
                <a:solidFill>
                  <a:srgbClr val="F7F7F7"/>
                </a:solidFill>
                <a:latin typeface="Glacial Indifference"/>
              </a:rPr>
              <a:t>WHY DO I CARE?</a:t>
            </a:r>
          </a:p>
        </p:txBody>
      </p:sp>
      <p:pic>
        <p:nvPicPr>
          <p:cNvPr id="7" name="Picture 6" descr="A finger touching a screen&#10;&#10;Description automatically generated">
            <a:extLst>
              <a:ext uri="{FF2B5EF4-FFF2-40B4-BE49-F238E27FC236}">
                <a16:creationId xmlns:a16="http://schemas.microsoft.com/office/drawing/2014/main" id="{52D6BD3C-8D61-AB03-2A3D-8A500FB28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703" y="1579206"/>
            <a:ext cx="14500595" cy="8593495"/>
          </a:xfrm>
          <a:prstGeom prst="rect">
            <a:avLst/>
          </a:prstGeom>
          <a:effectLst>
            <a:softEdge rad="317500"/>
          </a:effectLst>
        </p:spPr>
      </p:pic>
      <p:sp>
        <p:nvSpPr>
          <p:cNvPr id="8" name="TextBox 7">
            <a:extLst>
              <a:ext uri="{FF2B5EF4-FFF2-40B4-BE49-F238E27FC236}">
                <a16:creationId xmlns:a16="http://schemas.microsoft.com/office/drawing/2014/main" id="{6C087FD9-9353-FDE4-803E-A02455A53A63}"/>
              </a:ext>
            </a:extLst>
          </p:cNvPr>
          <p:cNvSpPr txBox="1"/>
          <p:nvPr/>
        </p:nvSpPr>
        <p:spPr>
          <a:xfrm>
            <a:off x="5411119" y="0"/>
            <a:ext cx="7720640" cy="1446550"/>
          </a:xfrm>
          <a:prstGeom prst="rect">
            <a:avLst/>
          </a:prstGeom>
          <a:noFill/>
        </p:spPr>
        <p:txBody>
          <a:bodyPr wrap="none" rtlCol="0">
            <a:spAutoFit/>
            <a:scene3d>
              <a:camera prst="orthographicFront"/>
              <a:lightRig rig="threePt" dir="t"/>
            </a:scene3d>
            <a:sp3d extrusionH="57150">
              <a:bevelT h="25400" prst="softRound"/>
            </a:sp3d>
          </a:bodyPr>
          <a:lstStyle/>
          <a:p>
            <a:r>
              <a:rPr lang="en-US" sz="8800" dirty="0">
                <a:ln w="0"/>
                <a:solidFill>
                  <a:schemeClr val="accent1">
                    <a:lumMod val="75000"/>
                  </a:schemeClr>
                </a:solidFill>
                <a:effectLst>
                  <a:outerShdw blurRad="38100" dist="25400" dir="5400000" algn="ctr" rotWithShape="0">
                    <a:srgbClr val="6E747A">
                      <a:alpha val="43000"/>
                    </a:srgbClr>
                  </a:outerShdw>
                </a:effectLst>
              </a:rPr>
              <a:t>The Bottom Line</a:t>
            </a:r>
          </a:p>
        </p:txBody>
      </p:sp>
    </p:spTree>
    <p:extLst>
      <p:ext uri="{BB962C8B-B14F-4D97-AF65-F5344CB8AC3E}">
        <p14:creationId xmlns:p14="http://schemas.microsoft.com/office/powerpoint/2010/main" val="186327551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087FD9-9353-FDE4-803E-A02455A53A63}"/>
              </a:ext>
            </a:extLst>
          </p:cNvPr>
          <p:cNvSpPr txBox="1"/>
          <p:nvPr/>
        </p:nvSpPr>
        <p:spPr>
          <a:xfrm>
            <a:off x="5411119" y="0"/>
            <a:ext cx="7720640" cy="2554545"/>
          </a:xfrm>
          <a:prstGeom prst="rect">
            <a:avLst/>
          </a:prstGeom>
          <a:noFill/>
        </p:spPr>
        <p:txBody>
          <a:bodyPr wrap="none" rtlCol="0">
            <a:spAutoFit/>
            <a:scene3d>
              <a:camera prst="orthographicFront"/>
              <a:lightRig rig="threePt" dir="t"/>
            </a:scene3d>
            <a:sp3d extrusionH="57150">
              <a:bevelT h="25400" prst="softRound"/>
            </a:sp3d>
          </a:bodyPr>
          <a:lstStyle/>
          <a:p>
            <a:r>
              <a:rPr lang="en-US" sz="8800" dirty="0">
                <a:ln w="0"/>
                <a:solidFill>
                  <a:schemeClr val="accent1">
                    <a:lumMod val="75000"/>
                  </a:schemeClr>
                </a:solidFill>
                <a:effectLst>
                  <a:outerShdw blurRad="38100" dist="25400" dir="5400000" algn="ctr" rotWithShape="0">
                    <a:srgbClr val="6E747A">
                      <a:alpha val="43000"/>
                    </a:srgbClr>
                  </a:outerShdw>
                </a:effectLst>
              </a:rPr>
              <a:t>The Bottom Line</a:t>
            </a:r>
          </a:p>
          <a:p>
            <a:pPr algn="ctr"/>
            <a:r>
              <a:rPr lang="en-US" sz="6600" dirty="0">
                <a:ln w="0"/>
                <a:solidFill>
                  <a:schemeClr val="accent1">
                    <a:lumMod val="75000"/>
                  </a:schemeClr>
                </a:solidFill>
                <a:effectLst>
                  <a:outerShdw blurRad="38100" dist="25400" dir="5400000" algn="ctr" rotWithShape="0">
                    <a:srgbClr val="6E747A">
                      <a:alpha val="43000"/>
                    </a:srgbClr>
                  </a:outerShdw>
                </a:effectLst>
              </a:rPr>
              <a:t>AI is here to stay</a:t>
            </a:r>
            <a:endParaRPr lang="en-US" sz="8800" dirty="0">
              <a:ln w="0"/>
              <a:solidFill>
                <a:schemeClr val="accent1">
                  <a:lumMod val="75000"/>
                </a:schemeClr>
              </a:solidFill>
              <a:effectLst>
                <a:outerShdw blurRad="38100" dist="25400" dir="5400000" algn="ctr" rotWithShape="0">
                  <a:srgbClr val="6E747A">
                    <a:alpha val="43000"/>
                  </a:srgbClr>
                </a:outerShdw>
              </a:effectLst>
            </a:endParaRPr>
          </a:p>
        </p:txBody>
      </p:sp>
      <p:sp>
        <p:nvSpPr>
          <p:cNvPr id="2" name="TextBox 1">
            <a:extLst>
              <a:ext uri="{FF2B5EF4-FFF2-40B4-BE49-F238E27FC236}">
                <a16:creationId xmlns:a16="http://schemas.microsoft.com/office/drawing/2014/main" id="{07039BA8-2138-1835-6F40-DE1D7A351EBC}"/>
              </a:ext>
            </a:extLst>
          </p:cNvPr>
          <p:cNvSpPr txBox="1"/>
          <p:nvPr/>
        </p:nvSpPr>
        <p:spPr>
          <a:xfrm>
            <a:off x="2514600" y="3018805"/>
            <a:ext cx="8077200" cy="4524315"/>
          </a:xfrm>
          <a:prstGeom prst="rect">
            <a:avLst/>
          </a:prstGeom>
          <a:noFill/>
        </p:spPr>
        <p:txBody>
          <a:bodyPr wrap="square" rtlCol="0">
            <a:spAutoFit/>
          </a:bodyPr>
          <a:lstStyle/>
          <a:p>
            <a:pPr marL="571500" indent="-571500">
              <a:buFont typeface="Arial" panose="020B0604020202020204" pitchFamily="34" charset="0"/>
              <a:buChar char="•"/>
            </a:pPr>
            <a:r>
              <a:rPr lang="en-US" sz="3600" dirty="0"/>
              <a:t>Need to overcome Fear Factor</a:t>
            </a:r>
          </a:p>
          <a:p>
            <a:pPr marL="571500" indent="-571500">
              <a:buFont typeface="Arial" panose="020B0604020202020204" pitchFamily="34" charset="0"/>
              <a:buChar char="•"/>
            </a:pPr>
            <a:r>
              <a:rPr lang="en-US" sz="3600" dirty="0"/>
              <a:t>Reduces Human Error</a:t>
            </a:r>
          </a:p>
          <a:p>
            <a:pPr marL="571500" indent="-571500">
              <a:buFont typeface="Arial" panose="020B0604020202020204" pitchFamily="34" charset="0"/>
              <a:buChar char="•"/>
            </a:pPr>
            <a:r>
              <a:rPr lang="en-US" sz="3600" dirty="0"/>
              <a:t>Boost Outcomes </a:t>
            </a:r>
          </a:p>
          <a:p>
            <a:pPr marL="571500" indent="-571500">
              <a:buFont typeface="Arial" panose="020B0604020202020204" pitchFamily="34" charset="0"/>
              <a:buChar char="•"/>
            </a:pPr>
            <a:r>
              <a:rPr lang="en-US" sz="3600" dirty="0"/>
              <a:t>Improves Access</a:t>
            </a:r>
          </a:p>
          <a:p>
            <a:pPr marL="571500" indent="-571500">
              <a:buFont typeface="Arial" panose="020B0604020202020204" pitchFamily="34" charset="0"/>
              <a:buChar char="•"/>
            </a:pPr>
            <a:r>
              <a:rPr lang="en-US" sz="3600" dirty="0"/>
              <a:t>Data Privacy Challenges</a:t>
            </a:r>
          </a:p>
          <a:p>
            <a:pPr marL="571500" indent="-571500">
              <a:buFont typeface="Arial" panose="020B0604020202020204" pitchFamily="34" charset="0"/>
              <a:buChar char="•"/>
            </a:pPr>
            <a:r>
              <a:rPr lang="en-US" sz="3600" dirty="0"/>
              <a:t>Improves ROI</a:t>
            </a:r>
          </a:p>
          <a:p>
            <a:pPr marL="571500" indent="-571500">
              <a:buFont typeface="Arial" panose="020B0604020202020204" pitchFamily="34" charset="0"/>
              <a:buChar char="•"/>
            </a:pPr>
            <a:endParaRPr lang="en-US" sz="3600" dirty="0"/>
          </a:p>
          <a:p>
            <a:endParaRPr lang="en-US" sz="3600" dirty="0"/>
          </a:p>
        </p:txBody>
      </p:sp>
      <p:sp>
        <p:nvSpPr>
          <p:cNvPr id="4" name="TextBox 3">
            <a:extLst>
              <a:ext uri="{FF2B5EF4-FFF2-40B4-BE49-F238E27FC236}">
                <a16:creationId xmlns:a16="http://schemas.microsoft.com/office/drawing/2014/main" id="{6B409EFC-5709-139B-B22E-E93C025FBF12}"/>
              </a:ext>
            </a:extLst>
          </p:cNvPr>
          <p:cNvSpPr txBox="1"/>
          <p:nvPr/>
        </p:nvSpPr>
        <p:spPr>
          <a:xfrm>
            <a:off x="3276600" y="7429500"/>
            <a:ext cx="11582400" cy="954107"/>
          </a:xfrm>
          <a:prstGeom prst="rect">
            <a:avLst/>
          </a:prstGeom>
          <a:noFill/>
        </p:spPr>
        <p:txBody>
          <a:bodyPr wrap="square" rtlCol="0">
            <a:spAutoFit/>
          </a:bodyPr>
          <a:lstStyle/>
          <a:p>
            <a:r>
              <a:rPr lang="en-US" sz="2800" b="1" dirty="0"/>
              <a:t>In medicine there is no universal method for all applications of AI, instead a large number of possible solutions for everyday problems no matter the size.</a:t>
            </a:r>
          </a:p>
        </p:txBody>
      </p:sp>
    </p:spTree>
    <p:extLst>
      <p:ext uri="{BB962C8B-B14F-4D97-AF65-F5344CB8AC3E}">
        <p14:creationId xmlns:p14="http://schemas.microsoft.com/office/powerpoint/2010/main" val="189867288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2D0A88-0703-A3A6-07BD-F15CD1CADC37}"/>
              </a:ext>
            </a:extLst>
          </p:cNvPr>
          <p:cNvPicPr>
            <a:picLocks noChangeAspect="1"/>
          </p:cNvPicPr>
          <p:nvPr/>
        </p:nvPicPr>
        <p:blipFill>
          <a:blip r:embed="rId2"/>
          <a:stretch>
            <a:fillRect/>
          </a:stretch>
        </p:blipFill>
        <p:spPr>
          <a:xfrm>
            <a:off x="685800" y="902215"/>
            <a:ext cx="16611599" cy="8482569"/>
          </a:xfrm>
          <a:prstGeom prst="rect">
            <a:avLst/>
          </a:prstGeom>
          <a:effectLst>
            <a:softEdge rad="63500"/>
          </a:effectLst>
        </p:spPr>
      </p:pic>
    </p:spTree>
    <p:extLst>
      <p:ext uri="{BB962C8B-B14F-4D97-AF65-F5344CB8AC3E}">
        <p14:creationId xmlns:p14="http://schemas.microsoft.com/office/powerpoint/2010/main" val="2190095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B8A81-1AB3-2E23-6938-53B50FD0F77A}"/>
              </a:ext>
            </a:extLst>
          </p:cNvPr>
          <p:cNvPicPr>
            <a:picLocks noChangeAspect="1"/>
          </p:cNvPicPr>
          <p:nvPr/>
        </p:nvPicPr>
        <p:blipFill>
          <a:blip r:embed="rId2"/>
          <a:stretch>
            <a:fillRect/>
          </a:stretch>
        </p:blipFill>
        <p:spPr>
          <a:xfrm>
            <a:off x="2127858" y="1223415"/>
            <a:ext cx="14032283" cy="7840169"/>
          </a:xfrm>
          <a:prstGeom prst="rect">
            <a:avLst/>
          </a:prstGeom>
          <a:effectLst>
            <a:softEdge rad="63500"/>
          </a:effectLst>
        </p:spPr>
      </p:pic>
    </p:spTree>
    <p:extLst>
      <p:ext uri="{BB962C8B-B14F-4D97-AF65-F5344CB8AC3E}">
        <p14:creationId xmlns:p14="http://schemas.microsoft.com/office/powerpoint/2010/main" val="3779593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73D1266-90B6-4C24-80C2-29868E714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24650" cy="32385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5C5D52B-7389-0713-7ADB-37D5076C43AA}"/>
              </a:ext>
            </a:extLst>
          </p:cNvPr>
          <p:cNvPicPr>
            <a:picLocks noChangeAspect="1"/>
          </p:cNvPicPr>
          <p:nvPr/>
        </p:nvPicPr>
        <p:blipFill>
          <a:blip r:embed="rId2"/>
          <a:srcRect r="7361" b="-1"/>
          <a:stretch>
            <a:fillRect/>
          </a:stretch>
        </p:blipFill>
        <p:spPr>
          <a:xfrm>
            <a:off x="6994396" y="-4561"/>
            <a:ext cx="11301990" cy="6862570"/>
          </a:xfrm>
          <a:prstGeom prst="rect">
            <a:avLst/>
          </a:prstGeom>
          <a:effectLst/>
        </p:spPr>
      </p:pic>
      <p:pic>
        <p:nvPicPr>
          <p:cNvPr id="5" name="Picture 4">
            <a:extLst>
              <a:ext uri="{FF2B5EF4-FFF2-40B4-BE49-F238E27FC236}">
                <a16:creationId xmlns:a16="http://schemas.microsoft.com/office/drawing/2014/main" id="{6462A4E0-AA0F-C214-C4EC-5C0C85ECB632}"/>
              </a:ext>
            </a:extLst>
          </p:cNvPr>
          <p:cNvPicPr>
            <a:picLocks noChangeAspect="1"/>
          </p:cNvPicPr>
          <p:nvPr/>
        </p:nvPicPr>
        <p:blipFill>
          <a:blip r:embed="rId3"/>
          <a:srcRect r="330" b="1"/>
          <a:stretch>
            <a:fillRect/>
          </a:stretch>
        </p:blipFill>
        <p:spPr>
          <a:xfrm>
            <a:off x="20" y="3479800"/>
            <a:ext cx="12271816" cy="6802529"/>
          </a:xfrm>
          <a:custGeom>
            <a:avLst/>
            <a:gdLst/>
            <a:ahLst/>
            <a:cxnLst/>
            <a:rect l="l" t="t" r="r" b="b"/>
            <a:pathLst>
              <a:path w="8181224" h="4535019">
                <a:moveTo>
                  <a:pt x="0" y="0"/>
                </a:moveTo>
                <a:lnTo>
                  <a:pt x="4483100" y="0"/>
                </a:lnTo>
                <a:lnTo>
                  <a:pt x="4483100" y="2404532"/>
                </a:lnTo>
                <a:lnTo>
                  <a:pt x="8181224" y="2404532"/>
                </a:lnTo>
                <a:lnTo>
                  <a:pt x="8181224" y="4535019"/>
                </a:lnTo>
                <a:lnTo>
                  <a:pt x="0" y="4535019"/>
                </a:lnTo>
                <a:close/>
              </a:path>
            </a:pathLst>
          </a:custGeom>
        </p:spPr>
      </p:pic>
      <p:sp>
        <p:nvSpPr>
          <p:cNvPr id="12" name="Rectangle 11">
            <a:extLst>
              <a:ext uri="{FF2B5EF4-FFF2-40B4-BE49-F238E27FC236}">
                <a16:creationId xmlns:a16="http://schemas.microsoft.com/office/drawing/2014/main" id="{D2CBF7C7-CEB6-4485-BB17-6931944B9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00436" y="7091269"/>
            <a:ext cx="5795944" cy="3195731"/>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107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C8502-D95D-BB16-7292-A8B2075272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669F43-4C70-845F-97E7-D44827A380A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01293EA-5AA0-F18E-5C72-7AC195DC0D89}"/>
              </a:ext>
            </a:extLst>
          </p:cNvPr>
          <p:cNvPicPr>
            <a:picLocks noChangeAspect="1"/>
          </p:cNvPicPr>
          <p:nvPr/>
        </p:nvPicPr>
        <p:blipFill>
          <a:blip r:embed="rId2"/>
          <a:stretch>
            <a:fillRect/>
          </a:stretch>
        </p:blipFill>
        <p:spPr>
          <a:xfrm>
            <a:off x="228600" y="380339"/>
            <a:ext cx="12354884" cy="6965687"/>
          </a:xfrm>
          <a:prstGeom prst="rect">
            <a:avLst/>
          </a:prstGeom>
          <a:effectLst>
            <a:softEdge rad="63500"/>
          </a:effectLst>
        </p:spPr>
      </p:pic>
      <p:pic>
        <p:nvPicPr>
          <p:cNvPr id="4" name="Picture 3">
            <a:extLst>
              <a:ext uri="{FF2B5EF4-FFF2-40B4-BE49-F238E27FC236}">
                <a16:creationId xmlns:a16="http://schemas.microsoft.com/office/drawing/2014/main" id="{E7EF2CC7-2EF0-F3C5-5018-78A0D47AB9A5}"/>
              </a:ext>
            </a:extLst>
          </p:cNvPr>
          <p:cNvPicPr>
            <a:picLocks noChangeAspect="1"/>
          </p:cNvPicPr>
          <p:nvPr/>
        </p:nvPicPr>
        <p:blipFill>
          <a:blip r:embed="rId3"/>
          <a:stretch>
            <a:fillRect/>
          </a:stretch>
        </p:blipFill>
        <p:spPr>
          <a:xfrm>
            <a:off x="6212270" y="3404610"/>
            <a:ext cx="11654816" cy="6536522"/>
          </a:xfrm>
          <a:prstGeom prst="rect">
            <a:avLst/>
          </a:prstGeom>
          <a:effectLst>
            <a:softEdge rad="63500"/>
          </a:effectLst>
        </p:spPr>
      </p:pic>
    </p:spTree>
    <p:extLst>
      <p:ext uri="{BB962C8B-B14F-4D97-AF65-F5344CB8AC3E}">
        <p14:creationId xmlns:p14="http://schemas.microsoft.com/office/powerpoint/2010/main" val="4152580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8703129" cy="10287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3F46DD-2F78-8CAB-13DC-7104C807B544}"/>
              </a:ext>
            </a:extLst>
          </p:cNvPr>
          <p:cNvSpPr>
            <a:spLocks noGrp="1"/>
          </p:cNvSpPr>
          <p:nvPr>
            <p:ph type="title"/>
          </p:nvPr>
        </p:nvSpPr>
        <p:spPr>
          <a:xfrm>
            <a:off x="1160112" y="1488141"/>
            <a:ext cx="5425369" cy="4192740"/>
          </a:xfrm>
        </p:spPr>
        <p:txBody>
          <a:bodyPr vert="horz" lIns="91440" tIns="45720" rIns="91440" bIns="45720" rtlCol="0" anchor="b">
            <a:normAutofit/>
          </a:bodyPr>
          <a:lstStyle/>
          <a:p>
            <a:pPr defTabSz="914400">
              <a:lnSpc>
                <a:spcPct val="90000"/>
              </a:lnSpc>
            </a:pPr>
            <a:r>
              <a:rPr lang="en-US" sz="13800" kern="1200" dirty="0">
                <a:solidFill>
                  <a:schemeClr val="tx1"/>
                </a:solidFill>
                <a:latin typeface="+mj-lt"/>
                <a:ea typeface="+mj-ea"/>
                <a:cs typeface="+mj-cs"/>
              </a:rPr>
              <a:t>AI In Action</a:t>
            </a:r>
          </a:p>
        </p:txBody>
      </p:sp>
      <p:pic>
        <p:nvPicPr>
          <p:cNvPr id="6" name="Content Placeholder 5">
            <a:extLst>
              <a:ext uri="{FF2B5EF4-FFF2-40B4-BE49-F238E27FC236}">
                <a16:creationId xmlns:a16="http://schemas.microsoft.com/office/drawing/2014/main" id="{16A11A5B-CBCD-F035-9309-B4EF8FF26D5B}"/>
              </a:ext>
            </a:extLst>
          </p:cNvPr>
          <p:cNvPicPr>
            <a:picLocks noGrp="1" noChangeAspect="1"/>
          </p:cNvPicPr>
          <p:nvPr>
            <p:ph idx="1"/>
          </p:nvPr>
        </p:nvPicPr>
        <p:blipFill>
          <a:blip r:embed="rId2"/>
          <a:stretch>
            <a:fillRect/>
          </a:stretch>
        </p:blipFill>
        <p:spPr>
          <a:xfrm>
            <a:off x="7762929" y="546735"/>
            <a:ext cx="9938951" cy="9193529"/>
          </a:xfrm>
          <a:prstGeom prst="rect">
            <a:avLst/>
          </a:prstGeom>
        </p:spPr>
      </p:pic>
    </p:spTree>
    <p:extLst>
      <p:ext uri="{BB962C8B-B14F-4D97-AF65-F5344CB8AC3E}">
        <p14:creationId xmlns:p14="http://schemas.microsoft.com/office/powerpoint/2010/main" val="3090920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5CE68-71A1-0E57-B95E-56F7673D7058}"/>
              </a:ext>
            </a:extLst>
          </p:cNvPr>
          <p:cNvSpPr>
            <a:spLocks noGrp="1"/>
          </p:cNvSpPr>
          <p:nvPr>
            <p:ph type="title"/>
          </p:nvPr>
        </p:nvSpPr>
        <p:spPr>
          <a:xfrm>
            <a:off x="959484" y="66975"/>
            <a:ext cx="16364460" cy="2052921"/>
          </a:xfrm>
        </p:spPr>
        <p:txBody>
          <a:bodyPr vert="horz" lIns="91440" tIns="45720" rIns="91440" bIns="45720" rtlCol="0" anchor="ctr">
            <a:normAutofit/>
          </a:bodyPr>
          <a:lstStyle/>
          <a:p>
            <a:pPr defTabSz="914400">
              <a:lnSpc>
                <a:spcPct val="90000"/>
              </a:lnSpc>
            </a:pPr>
            <a:r>
              <a:rPr lang="en-US" sz="9900" dirty="0"/>
              <a:t>AI </a:t>
            </a:r>
            <a:r>
              <a:rPr lang="en-US" sz="9900" dirty="0" err="1"/>
              <a:t>BluePrint</a:t>
            </a:r>
            <a:r>
              <a:rPr lang="en-US" sz="9900" dirty="0"/>
              <a:t> Tool</a:t>
            </a:r>
          </a:p>
        </p:txBody>
      </p:sp>
      <p:sp>
        <p:nvSpPr>
          <p:cNvPr id="4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5120" y="2776024"/>
            <a:ext cx="4937760" cy="27432"/>
          </a:xfrm>
          <a:custGeom>
            <a:avLst/>
            <a:gdLst>
              <a:gd name="connsiteX0" fmla="*/ 0 w 4937760"/>
              <a:gd name="connsiteY0" fmla="*/ 0 h 27432"/>
              <a:gd name="connsiteX1" fmla="*/ 567842 w 4937760"/>
              <a:gd name="connsiteY1" fmla="*/ 0 h 27432"/>
              <a:gd name="connsiteX2" fmla="*/ 1135685 w 4937760"/>
              <a:gd name="connsiteY2" fmla="*/ 0 h 27432"/>
              <a:gd name="connsiteX3" fmla="*/ 1851660 w 4937760"/>
              <a:gd name="connsiteY3" fmla="*/ 0 h 27432"/>
              <a:gd name="connsiteX4" fmla="*/ 2370125 w 4937760"/>
              <a:gd name="connsiteY4" fmla="*/ 0 h 27432"/>
              <a:gd name="connsiteX5" fmla="*/ 2888590 w 4937760"/>
              <a:gd name="connsiteY5" fmla="*/ 0 h 27432"/>
              <a:gd name="connsiteX6" fmla="*/ 3505810 w 4937760"/>
              <a:gd name="connsiteY6" fmla="*/ 0 h 27432"/>
              <a:gd name="connsiteX7" fmla="*/ 4024274 w 4937760"/>
              <a:gd name="connsiteY7" fmla="*/ 0 h 27432"/>
              <a:gd name="connsiteX8" fmla="*/ 4937760 w 4937760"/>
              <a:gd name="connsiteY8" fmla="*/ 0 h 27432"/>
              <a:gd name="connsiteX9" fmla="*/ 4937760 w 4937760"/>
              <a:gd name="connsiteY9" fmla="*/ 27432 h 27432"/>
              <a:gd name="connsiteX10" fmla="*/ 4419295 w 4937760"/>
              <a:gd name="connsiteY10" fmla="*/ 27432 h 27432"/>
              <a:gd name="connsiteX11" fmla="*/ 3900830 w 4937760"/>
              <a:gd name="connsiteY11" fmla="*/ 27432 h 27432"/>
              <a:gd name="connsiteX12" fmla="*/ 3283610 w 4937760"/>
              <a:gd name="connsiteY12" fmla="*/ 27432 h 27432"/>
              <a:gd name="connsiteX13" fmla="*/ 2765146 w 4937760"/>
              <a:gd name="connsiteY13" fmla="*/ 27432 h 27432"/>
              <a:gd name="connsiteX14" fmla="*/ 2296058 w 4937760"/>
              <a:gd name="connsiteY14" fmla="*/ 27432 h 27432"/>
              <a:gd name="connsiteX15" fmla="*/ 1678838 w 4937760"/>
              <a:gd name="connsiteY15" fmla="*/ 27432 h 27432"/>
              <a:gd name="connsiteX16" fmla="*/ 1061618 w 4937760"/>
              <a:gd name="connsiteY16" fmla="*/ 27432 h 27432"/>
              <a:gd name="connsiteX17" fmla="*/ 0 w 4937760"/>
              <a:gd name="connsiteY17" fmla="*/ 27432 h 27432"/>
              <a:gd name="connsiteX18" fmla="*/ 0 w 493776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37760" h="27432" fill="none" extrusionOk="0">
                <a:moveTo>
                  <a:pt x="0" y="0"/>
                </a:moveTo>
                <a:cubicBezTo>
                  <a:pt x="151071" y="898"/>
                  <a:pt x="414304" y="10355"/>
                  <a:pt x="567842" y="0"/>
                </a:cubicBezTo>
                <a:cubicBezTo>
                  <a:pt x="721380" y="-10355"/>
                  <a:pt x="913955" y="23592"/>
                  <a:pt x="1135685" y="0"/>
                </a:cubicBezTo>
                <a:cubicBezTo>
                  <a:pt x="1357415" y="-23592"/>
                  <a:pt x="1656179" y="-14359"/>
                  <a:pt x="1851660" y="0"/>
                </a:cubicBezTo>
                <a:cubicBezTo>
                  <a:pt x="2047142" y="14359"/>
                  <a:pt x="2259566" y="-14455"/>
                  <a:pt x="2370125" y="0"/>
                </a:cubicBezTo>
                <a:cubicBezTo>
                  <a:pt x="2480684" y="14455"/>
                  <a:pt x="2753992" y="22579"/>
                  <a:pt x="2888590" y="0"/>
                </a:cubicBezTo>
                <a:cubicBezTo>
                  <a:pt x="3023188" y="-22579"/>
                  <a:pt x="3354327" y="24296"/>
                  <a:pt x="3505810" y="0"/>
                </a:cubicBezTo>
                <a:cubicBezTo>
                  <a:pt x="3657293" y="-24296"/>
                  <a:pt x="3767649" y="3652"/>
                  <a:pt x="4024274" y="0"/>
                </a:cubicBezTo>
                <a:cubicBezTo>
                  <a:pt x="4280899" y="-3652"/>
                  <a:pt x="4541928" y="-14384"/>
                  <a:pt x="4937760" y="0"/>
                </a:cubicBezTo>
                <a:cubicBezTo>
                  <a:pt x="4938470" y="9050"/>
                  <a:pt x="4937122" y="21151"/>
                  <a:pt x="4937760" y="27432"/>
                </a:cubicBezTo>
                <a:cubicBezTo>
                  <a:pt x="4792365" y="10076"/>
                  <a:pt x="4528041" y="17663"/>
                  <a:pt x="4419295" y="27432"/>
                </a:cubicBezTo>
                <a:cubicBezTo>
                  <a:pt x="4310549" y="37201"/>
                  <a:pt x="4126500" y="10618"/>
                  <a:pt x="3900830" y="27432"/>
                </a:cubicBezTo>
                <a:cubicBezTo>
                  <a:pt x="3675160" y="44246"/>
                  <a:pt x="3409924" y="31425"/>
                  <a:pt x="3283610" y="27432"/>
                </a:cubicBezTo>
                <a:cubicBezTo>
                  <a:pt x="3157296" y="23439"/>
                  <a:pt x="3011610" y="15782"/>
                  <a:pt x="2765146" y="27432"/>
                </a:cubicBezTo>
                <a:cubicBezTo>
                  <a:pt x="2518682" y="39082"/>
                  <a:pt x="2505970" y="40710"/>
                  <a:pt x="2296058" y="27432"/>
                </a:cubicBezTo>
                <a:cubicBezTo>
                  <a:pt x="2086146" y="14154"/>
                  <a:pt x="1890404" y="35142"/>
                  <a:pt x="1678838" y="27432"/>
                </a:cubicBezTo>
                <a:cubicBezTo>
                  <a:pt x="1467272" y="19722"/>
                  <a:pt x="1210839" y="46081"/>
                  <a:pt x="1061618" y="27432"/>
                </a:cubicBezTo>
                <a:cubicBezTo>
                  <a:pt x="912397" y="8783"/>
                  <a:pt x="424920" y="11180"/>
                  <a:pt x="0" y="27432"/>
                </a:cubicBezTo>
                <a:cubicBezTo>
                  <a:pt x="-1228" y="21145"/>
                  <a:pt x="-815" y="8816"/>
                  <a:pt x="0" y="0"/>
                </a:cubicBezTo>
                <a:close/>
              </a:path>
              <a:path w="4937760" h="27432" stroke="0" extrusionOk="0">
                <a:moveTo>
                  <a:pt x="0" y="0"/>
                </a:moveTo>
                <a:cubicBezTo>
                  <a:pt x="158580" y="-21299"/>
                  <a:pt x="375366" y="-9205"/>
                  <a:pt x="518465" y="0"/>
                </a:cubicBezTo>
                <a:cubicBezTo>
                  <a:pt x="661564" y="9205"/>
                  <a:pt x="901414" y="-31895"/>
                  <a:pt x="1234440" y="0"/>
                </a:cubicBezTo>
                <a:cubicBezTo>
                  <a:pt x="1567467" y="31895"/>
                  <a:pt x="1525818" y="3722"/>
                  <a:pt x="1703527" y="0"/>
                </a:cubicBezTo>
                <a:cubicBezTo>
                  <a:pt x="1881236" y="-3722"/>
                  <a:pt x="1964350" y="10238"/>
                  <a:pt x="2172614" y="0"/>
                </a:cubicBezTo>
                <a:cubicBezTo>
                  <a:pt x="2380878" y="-10238"/>
                  <a:pt x="2652196" y="-22475"/>
                  <a:pt x="2789834" y="0"/>
                </a:cubicBezTo>
                <a:cubicBezTo>
                  <a:pt x="2927472" y="22475"/>
                  <a:pt x="3160003" y="7911"/>
                  <a:pt x="3357677" y="0"/>
                </a:cubicBezTo>
                <a:cubicBezTo>
                  <a:pt x="3555351" y="-7911"/>
                  <a:pt x="3723575" y="-14515"/>
                  <a:pt x="4024274" y="0"/>
                </a:cubicBezTo>
                <a:cubicBezTo>
                  <a:pt x="4324973" y="14515"/>
                  <a:pt x="4666192" y="-31217"/>
                  <a:pt x="4937760" y="0"/>
                </a:cubicBezTo>
                <a:cubicBezTo>
                  <a:pt x="4937817" y="6776"/>
                  <a:pt x="4936595" y="20935"/>
                  <a:pt x="4937760" y="27432"/>
                </a:cubicBezTo>
                <a:cubicBezTo>
                  <a:pt x="4605662" y="51747"/>
                  <a:pt x="4434779" y="15280"/>
                  <a:pt x="4221785" y="27432"/>
                </a:cubicBezTo>
                <a:cubicBezTo>
                  <a:pt x="4008791" y="39584"/>
                  <a:pt x="3840732" y="43619"/>
                  <a:pt x="3653942" y="27432"/>
                </a:cubicBezTo>
                <a:cubicBezTo>
                  <a:pt x="3467152" y="11245"/>
                  <a:pt x="3368269" y="7352"/>
                  <a:pt x="3086100" y="27432"/>
                </a:cubicBezTo>
                <a:cubicBezTo>
                  <a:pt x="2803931" y="47512"/>
                  <a:pt x="2806928" y="31440"/>
                  <a:pt x="2567635" y="27432"/>
                </a:cubicBezTo>
                <a:cubicBezTo>
                  <a:pt x="2328342" y="23424"/>
                  <a:pt x="2237209" y="34202"/>
                  <a:pt x="1999793" y="27432"/>
                </a:cubicBezTo>
                <a:cubicBezTo>
                  <a:pt x="1762377" y="20662"/>
                  <a:pt x="1753212" y="30829"/>
                  <a:pt x="1530706" y="27432"/>
                </a:cubicBezTo>
                <a:cubicBezTo>
                  <a:pt x="1308200" y="24035"/>
                  <a:pt x="1164917" y="444"/>
                  <a:pt x="962863" y="27432"/>
                </a:cubicBezTo>
                <a:cubicBezTo>
                  <a:pt x="760809" y="54420"/>
                  <a:pt x="232406" y="72726"/>
                  <a:pt x="0" y="27432"/>
                </a:cubicBezTo>
                <a:cubicBezTo>
                  <a:pt x="-234" y="21031"/>
                  <a:pt x="-921" y="632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6C2819-0E0F-E6F7-2A1B-4FC0A7C49C50}"/>
              </a:ext>
            </a:extLst>
          </p:cNvPr>
          <p:cNvPicPr>
            <a:picLocks noChangeAspect="1"/>
          </p:cNvPicPr>
          <p:nvPr/>
        </p:nvPicPr>
        <p:blipFill>
          <a:blip r:embed="rId2"/>
          <a:srcRect r="12872" b="2"/>
          <a:stretch>
            <a:fillRect/>
          </a:stretch>
        </p:blipFill>
        <p:spPr>
          <a:xfrm>
            <a:off x="175122" y="1499621"/>
            <a:ext cx="11752376" cy="6238365"/>
          </a:xfrm>
          <a:prstGeom prst="rect">
            <a:avLst/>
          </a:prstGeom>
        </p:spPr>
      </p:pic>
      <p:pic>
        <p:nvPicPr>
          <p:cNvPr id="7" name="Picture 6">
            <a:extLst>
              <a:ext uri="{FF2B5EF4-FFF2-40B4-BE49-F238E27FC236}">
                <a16:creationId xmlns:a16="http://schemas.microsoft.com/office/drawing/2014/main" id="{56111495-4E3A-3FD3-7F39-7AC4DB08C0BF}"/>
              </a:ext>
            </a:extLst>
          </p:cNvPr>
          <p:cNvPicPr>
            <a:picLocks noChangeAspect="1"/>
          </p:cNvPicPr>
          <p:nvPr/>
        </p:nvPicPr>
        <p:blipFill>
          <a:blip r:embed="rId3"/>
          <a:srcRect r="621" b="-1"/>
          <a:stretch>
            <a:fillRect/>
          </a:stretch>
        </p:blipFill>
        <p:spPr>
          <a:xfrm>
            <a:off x="7162800" y="3968342"/>
            <a:ext cx="10950078" cy="5812320"/>
          </a:xfrm>
          <a:prstGeom prst="rect">
            <a:avLst/>
          </a:prstGeom>
        </p:spPr>
      </p:pic>
    </p:spTree>
    <p:extLst>
      <p:ext uri="{BB962C8B-B14F-4D97-AF65-F5344CB8AC3E}">
        <p14:creationId xmlns:p14="http://schemas.microsoft.com/office/powerpoint/2010/main" val="2796068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2E38A-1F53-FC16-732B-DD3248798646}"/>
              </a:ext>
            </a:extLst>
          </p:cNvPr>
          <p:cNvPicPr>
            <a:picLocks noChangeAspect="1"/>
          </p:cNvPicPr>
          <p:nvPr/>
        </p:nvPicPr>
        <p:blipFill>
          <a:blip r:embed="rId2"/>
          <a:stretch>
            <a:fillRect/>
          </a:stretch>
        </p:blipFill>
        <p:spPr>
          <a:xfrm>
            <a:off x="304800" y="342900"/>
            <a:ext cx="17739662" cy="9372600"/>
          </a:xfrm>
          <a:prstGeom prst="rect">
            <a:avLst/>
          </a:prstGeom>
        </p:spPr>
      </p:pic>
    </p:spTree>
    <p:extLst>
      <p:ext uri="{BB962C8B-B14F-4D97-AF65-F5344CB8AC3E}">
        <p14:creationId xmlns:p14="http://schemas.microsoft.com/office/powerpoint/2010/main" val="1517440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A4BAC4-7B42-A906-DBA6-14517181DD2B}"/>
              </a:ext>
            </a:extLst>
          </p:cNvPr>
          <p:cNvPicPr>
            <a:picLocks noChangeAspect="1"/>
          </p:cNvPicPr>
          <p:nvPr/>
        </p:nvPicPr>
        <p:blipFill>
          <a:blip r:embed="rId2"/>
          <a:stretch>
            <a:fillRect/>
          </a:stretch>
        </p:blipFill>
        <p:spPr>
          <a:xfrm>
            <a:off x="304800" y="342900"/>
            <a:ext cx="17526000" cy="9561942"/>
          </a:xfrm>
          <a:prstGeom prst="rect">
            <a:avLst/>
          </a:prstGeom>
        </p:spPr>
      </p:pic>
    </p:spTree>
    <p:extLst>
      <p:ext uri="{BB962C8B-B14F-4D97-AF65-F5344CB8AC3E}">
        <p14:creationId xmlns:p14="http://schemas.microsoft.com/office/powerpoint/2010/main" val="1954680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8" name="Picture 4" descr="Future of AI in Healthcare | How AI Revolutionizing Healthcare | Qualitrix">
            <a:extLst>
              <a:ext uri="{FF2B5EF4-FFF2-40B4-BE49-F238E27FC236}">
                <a16:creationId xmlns:a16="http://schemas.microsoft.com/office/drawing/2014/main" id="{75B9F6E7-1417-14A0-8A39-0427B707B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571500"/>
            <a:ext cx="17047028" cy="929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95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093AB0-8A69-2E07-B1A9-562752B49EA7}"/>
              </a:ext>
            </a:extLst>
          </p:cNvPr>
          <p:cNvPicPr>
            <a:picLocks noChangeAspect="1"/>
          </p:cNvPicPr>
          <p:nvPr/>
        </p:nvPicPr>
        <p:blipFill>
          <a:blip r:embed="rId2"/>
          <a:stretch>
            <a:fillRect/>
          </a:stretch>
        </p:blipFill>
        <p:spPr>
          <a:xfrm>
            <a:off x="457200" y="419100"/>
            <a:ext cx="16215645" cy="8763000"/>
          </a:xfrm>
          <a:prstGeom prst="rect">
            <a:avLst/>
          </a:prstGeom>
        </p:spPr>
      </p:pic>
    </p:spTree>
    <p:extLst>
      <p:ext uri="{BB962C8B-B14F-4D97-AF65-F5344CB8AC3E}">
        <p14:creationId xmlns:p14="http://schemas.microsoft.com/office/powerpoint/2010/main" val="745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06F81D-7CC3-7803-0E11-B4F5BD87B33C}"/>
              </a:ext>
            </a:extLst>
          </p:cNvPr>
          <p:cNvPicPr>
            <a:picLocks noChangeAspect="1"/>
          </p:cNvPicPr>
          <p:nvPr/>
        </p:nvPicPr>
        <p:blipFill>
          <a:blip r:embed="rId2"/>
          <a:stretch>
            <a:fillRect/>
          </a:stretch>
        </p:blipFill>
        <p:spPr>
          <a:xfrm>
            <a:off x="838200" y="495300"/>
            <a:ext cx="16919629" cy="8763000"/>
          </a:xfrm>
          <a:prstGeom prst="rect">
            <a:avLst/>
          </a:prstGeom>
        </p:spPr>
      </p:pic>
    </p:spTree>
    <p:extLst>
      <p:ext uri="{BB962C8B-B14F-4D97-AF65-F5344CB8AC3E}">
        <p14:creationId xmlns:p14="http://schemas.microsoft.com/office/powerpoint/2010/main" val="3458724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857842-EFB3-E725-430F-EC963EBF1707}"/>
              </a:ext>
            </a:extLst>
          </p:cNvPr>
          <p:cNvPicPr>
            <a:picLocks noChangeAspect="1"/>
          </p:cNvPicPr>
          <p:nvPr/>
        </p:nvPicPr>
        <p:blipFill>
          <a:blip r:embed="rId2"/>
          <a:stretch>
            <a:fillRect/>
          </a:stretch>
        </p:blipFill>
        <p:spPr>
          <a:xfrm>
            <a:off x="654528" y="647700"/>
            <a:ext cx="15415113" cy="8163437"/>
          </a:xfrm>
          <a:prstGeom prst="rect">
            <a:avLst/>
          </a:prstGeom>
        </p:spPr>
      </p:pic>
    </p:spTree>
    <p:extLst>
      <p:ext uri="{BB962C8B-B14F-4D97-AF65-F5344CB8AC3E}">
        <p14:creationId xmlns:p14="http://schemas.microsoft.com/office/powerpoint/2010/main" val="257516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person with a mustache wearing glasses&#10;&#10;Description automatically generated">
            <a:extLst>
              <a:ext uri="{FF2B5EF4-FFF2-40B4-BE49-F238E27FC236}">
                <a16:creationId xmlns:a16="http://schemas.microsoft.com/office/drawing/2014/main" id="{ADF8110C-17D3-6C9F-2662-17BEBFEE3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95300"/>
            <a:ext cx="5486400" cy="7242048"/>
          </a:xfrm>
          <a:prstGeom prst="rect">
            <a:avLst/>
          </a:prstGeom>
          <a:effectLst>
            <a:softEdge rad="317500"/>
          </a:effectLst>
        </p:spPr>
      </p:pic>
      <p:sp>
        <p:nvSpPr>
          <p:cNvPr id="5" name="TextBox 4">
            <a:extLst>
              <a:ext uri="{FF2B5EF4-FFF2-40B4-BE49-F238E27FC236}">
                <a16:creationId xmlns:a16="http://schemas.microsoft.com/office/drawing/2014/main" id="{03D16D4D-7CE5-5F16-5CC3-261CF2A7126E}"/>
              </a:ext>
            </a:extLst>
          </p:cNvPr>
          <p:cNvSpPr txBox="1"/>
          <p:nvPr/>
        </p:nvSpPr>
        <p:spPr>
          <a:xfrm>
            <a:off x="6019800" y="2933700"/>
            <a:ext cx="11658600" cy="5262979"/>
          </a:xfrm>
          <a:prstGeom prst="rect">
            <a:avLst/>
          </a:prstGeom>
          <a:noFill/>
        </p:spPr>
        <p:txBody>
          <a:bodyPr wrap="square" rtlCol="0">
            <a:spAutoFit/>
          </a:bodyPr>
          <a:lstStyle/>
          <a:p>
            <a:r>
              <a:rPr lang="en-US" sz="2800" dirty="0"/>
              <a:t>“It is not the critic who counts; not the man who points out how the strong man stumbles, or where the doer of deeds could have done them better. </a:t>
            </a:r>
            <a:r>
              <a:rPr lang="en-US" sz="2800" b="1" dirty="0"/>
              <a:t>The credit belongs to the man who is actually in the arena, whose face is marred by dust and sweat and blood; who strives valiantly; who errs, who comes short again and again, because there is no effort without error and shortcoming</a:t>
            </a:r>
            <a:r>
              <a:rPr lang="en-US" sz="2800" dirty="0"/>
              <a:t>; but who does actually strive to do the deeds; who knows great enthusiasms, the great devotions; who spends himself in a worthy cause; who at the best knows in the end the triumph of high achievement, and who at the worst, if he fails, at least fails while daring greatly, so that his place shall never be with those cold and timid souls who neither know victory nor defeat.”</a:t>
            </a:r>
          </a:p>
          <a:p>
            <a:r>
              <a:rPr lang="en-US" sz="2800" dirty="0"/>
              <a:t>― Theodore Roosevelt</a:t>
            </a:r>
          </a:p>
          <a:p>
            <a:endParaRPr lang="en-US" sz="28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488EDF-BA06-0903-56DD-2299BD797EC6}"/>
              </a:ext>
            </a:extLst>
          </p:cNvPr>
          <p:cNvSpPr txBox="1"/>
          <p:nvPr/>
        </p:nvSpPr>
        <p:spPr>
          <a:xfrm>
            <a:off x="2667000" y="3238500"/>
            <a:ext cx="12954000" cy="3139321"/>
          </a:xfrm>
          <a:prstGeom prst="rect">
            <a:avLst/>
          </a:prstGeom>
          <a:noFill/>
        </p:spPr>
        <p:txBody>
          <a:bodyPr wrap="square" rtlCol="0">
            <a:spAutoFit/>
          </a:bodyPr>
          <a:lstStyle/>
          <a:p>
            <a:pPr algn="ctr"/>
            <a:r>
              <a:rPr lang="en-US" sz="6600" dirty="0"/>
              <a:t>THE WHY!</a:t>
            </a:r>
          </a:p>
          <a:p>
            <a:pPr algn="ctr"/>
            <a:r>
              <a:rPr lang="en-US" sz="6600" dirty="0"/>
              <a:t>REMEMBER WHY WE DO WHAT WE </a:t>
            </a:r>
          </a:p>
          <a:p>
            <a:pPr algn="ctr"/>
            <a:r>
              <a:rPr lang="en-US" sz="6600" dirty="0"/>
              <a:t>DO AND WHY WE ARE ALL HERE !!!!</a:t>
            </a:r>
          </a:p>
        </p:txBody>
      </p:sp>
    </p:spTree>
    <p:extLst>
      <p:ext uri="{BB962C8B-B14F-4D97-AF65-F5344CB8AC3E}">
        <p14:creationId xmlns:p14="http://schemas.microsoft.com/office/powerpoint/2010/main" val="3108053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159" y="198341"/>
            <a:ext cx="15027641" cy="997892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637653" y="1428302"/>
            <a:ext cx="7369478" cy="552710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75740" y="1736790"/>
            <a:ext cx="6159892" cy="4619920"/>
          </a:xfrm>
          <a:prstGeom prst="rect">
            <a:avLst/>
          </a:prstGeom>
        </p:spPr>
      </p:pic>
      <p:pic>
        <p:nvPicPr>
          <p:cNvPr id="3" name="Picture 2" descr="A person lying in a hospital bed with blood on his face&#10;&#10;Description automatically generated">
            <a:extLst>
              <a:ext uri="{FF2B5EF4-FFF2-40B4-BE49-F238E27FC236}">
                <a16:creationId xmlns:a16="http://schemas.microsoft.com/office/drawing/2014/main" id="{09FC9C24-3B7E-50B9-9ED2-CE9C03EBE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00" y="3002154"/>
            <a:ext cx="5372100" cy="7162800"/>
          </a:xfrm>
          <a:prstGeom prst="rect">
            <a:avLst/>
          </a:prstGeom>
        </p:spPr>
      </p:pic>
      <p:pic>
        <p:nvPicPr>
          <p:cNvPr id="4" name="Picture 3" descr="A person and person posing for a picture">
            <a:extLst>
              <a:ext uri="{FF2B5EF4-FFF2-40B4-BE49-F238E27FC236}">
                <a16:creationId xmlns:a16="http://schemas.microsoft.com/office/drawing/2014/main" id="{DB3E9E91-1E3C-5E7D-72F5-29466B3806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4330700"/>
            <a:ext cx="4267200" cy="5689600"/>
          </a:xfrm>
          <a:prstGeom prst="rect">
            <a:avLst/>
          </a:prstGeom>
        </p:spPr>
      </p:pic>
    </p:spTree>
    <p:extLst>
      <p:ext uri="{BB962C8B-B14F-4D97-AF65-F5344CB8AC3E}">
        <p14:creationId xmlns:p14="http://schemas.microsoft.com/office/powerpoint/2010/main" val="25656628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family sitting on steps in front of a house&#10;&#10;AI-generated content may be incorrect.">
            <a:extLst>
              <a:ext uri="{FF2B5EF4-FFF2-40B4-BE49-F238E27FC236}">
                <a16:creationId xmlns:a16="http://schemas.microsoft.com/office/drawing/2014/main" id="{969A4AD8-E3D3-785A-50B3-A59248481829}"/>
              </a:ext>
            </a:extLst>
          </p:cNvPr>
          <p:cNvPicPr>
            <a:picLocks noChangeAspect="1"/>
          </p:cNvPicPr>
          <p:nvPr/>
        </p:nvPicPr>
        <p:blipFill>
          <a:blip r:embed="rId2"/>
          <a:srcRect t="23702" r="-2" b="26615"/>
          <a:stretch>
            <a:fillRect/>
          </a:stretch>
        </p:blipFill>
        <p:spPr>
          <a:xfrm>
            <a:off x="482601" y="482599"/>
            <a:ext cx="8512341" cy="4546263"/>
          </a:xfrm>
          <a:prstGeom prst="rect">
            <a:avLst/>
          </a:prstGeom>
        </p:spPr>
      </p:pic>
      <p:pic>
        <p:nvPicPr>
          <p:cNvPr id="3" name="Picture 2" descr="A child standing in a kitchen">
            <a:extLst>
              <a:ext uri="{FF2B5EF4-FFF2-40B4-BE49-F238E27FC236}">
                <a16:creationId xmlns:a16="http://schemas.microsoft.com/office/drawing/2014/main" id="{2C9ECED8-01B9-4E12-1E9F-F51FA03EBD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24" b="-4"/>
          <a:stretch>
            <a:fillRect/>
          </a:stretch>
        </p:blipFill>
        <p:spPr>
          <a:xfrm>
            <a:off x="482602" y="5286433"/>
            <a:ext cx="4014869" cy="4164776"/>
          </a:xfrm>
          <a:prstGeom prst="rect">
            <a:avLst/>
          </a:prstGeom>
        </p:spPr>
      </p:pic>
      <p:pic>
        <p:nvPicPr>
          <p:cNvPr id="8" name="Picture 7" descr="A person and person with two children&#10;&#10;Description automatically generated">
            <a:extLst>
              <a:ext uri="{FF2B5EF4-FFF2-40B4-BE49-F238E27FC236}">
                <a16:creationId xmlns:a16="http://schemas.microsoft.com/office/drawing/2014/main" id="{8966D092-032C-84D8-296E-04CF1DACA0C6}"/>
              </a:ext>
            </a:extLst>
          </p:cNvPr>
          <p:cNvPicPr>
            <a:picLocks noChangeAspect="1"/>
          </p:cNvPicPr>
          <p:nvPr/>
        </p:nvPicPr>
        <p:blipFill>
          <a:blip r:embed="rId4">
            <a:extLst>
              <a:ext uri="{28A0092B-C50C-407E-A947-70E740481C1C}">
                <a14:useLocalDpi xmlns:a14="http://schemas.microsoft.com/office/drawing/2010/main" val="0"/>
              </a:ext>
            </a:extLst>
          </a:blip>
          <a:srcRect t="9413" r="-3" b="16936"/>
          <a:stretch>
            <a:fillRect/>
          </a:stretch>
        </p:blipFill>
        <p:spPr>
          <a:xfrm>
            <a:off x="4739329" y="5272282"/>
            <a:ext cx="4255614" cy="4178927"/>
          </a:xfrm>
          <a:prstGeom prst="rect">
            <a:avLst/>
          </a:prstGeom>
        </p:spPr>
      </p:pic>
      <p:pic>
        <p:nvPicPr>
          <p:cNvPr id="6" name="Picture 5" descr="A child with her hand on her face&#10;&#10;AI-generated content may be incorrect.">
            <a:extLst>
              <a:ext uri="{FF2B5EF4-FFF2-40B4-BE49-F238E27FC236}">
                <a16:creationId xmlns:a16="http://schemas.microsoft.com/office/drawing/2014/main" id="{5DA1A0F0-A1FB-7AC3-5D2A-090AFD91F8C5}"/>
              </a:ext>
            </a:extLst>
          </p:cNvPr>
          <p:cNvPicPr>
            <a:picLocks noChangeAspect="1"/>
          </p:cNvPicPr>
          <p:nvPr/>
        </p:nvPicPr>
        <p:blipFill>
          <a:blip r:embed="rId5"/>
          <a:srcRect t="6740" r="-1" b="21614"/>
          <a:stretch>
            <a:fillRect/>
          </a:stretch>
        </p:blipFill>
        <p:spPr>
          <a:xfrm>
            <a:off x="9293059" y="482599"/>
            <a:ext cx="8512338" cy="8968611"/>
          </a:xfrm>
          <a:prstGeom prst="rect">
            <a:avLst/>
          </a:prstGeom>
        </p:spPr>
      </p:pic>
    </p:spTree>
    <p:extLst>
      <p:ext uri="{BB962C8B-B14F-4D97-AF65-F5344CB8AC3E}">
        <p14:creationId xmlns:p14="http://schemas.microsoft.com/office/powerpoint/2010/main" val="3911455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488EDF-BA06-0903-56DD-2299BD797EC6}"/>
              </a:ext>
            </a:extLst>
          </p:cNvPr>
          <p:cNvSpPr txBox="1"/>
          <p:nvPr/>
        </p:nvSpPr>
        <p:spPr>
          <a:xfrm>
            <a:off x="3048000" y="2171700"/>
            <a:ext cx="12039599" cy="2554545"/>
          </a:xfrm>
          <a:prstGeom prst="rect">
            <a:avLst/>
          </a:prstGeom>
          <a:noFill/>
        </p:spPr>
        <p:txBody>
          <a:bodyPr wrap="square" rtlCol="0">
            <a:spAutoFit/>
          </a:bodyPr>
          <a:lstStyle/>
          <a:p>
            <a:pPr algn="ctr"/>
            <a:r>
              <a:rPr lang="en-US" sz="8000" dirty="0"/>
              <a:t>MAKE A NEW FRIEND AND SUPPORT EACH OTHER </a:t>
            </a:r>
          </a:p>
        </p:txBody>
      </p:sp>
      <p:pic>
        <p:nvPicPr>
          <p:cNvPr id="3" name="we are family">
            <a:hlinkClick r:id="" action="ppaction://media"/>
            <a:extLst>
              <a:ext uri="{FF2B5EF4-FFF2-40B4-BE49-F238E27FC236}">
                <a16:creationId xmlns:a16="http://schemas.microsoft.com/office/drawing/2014/main" id="{24FFEBC3-6F25-A84C-2303-4714BF4D26C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839200" y="4838700"/>
            <a:ext cx="609600" cy="609600"/>
          </a:xfrm>
          <a:prstGeom prst="rect">
            <a:avLst/>
          </a:prstGeom>
        </p:spPr>
      </p:pic>
    </p:spTree>
    <p:extLst>
      <p:ext uri="{BB962C8B-B14F-4D97-AF65-F5344CB8AC3E}">
        <p14:creationId xmlns:p14="http://schemas.microsoft.com/office/powerpoint/2010/main" val="2197988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180" name="Rectangle 717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2" name="Rectangle 718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4" name="Rectangle 718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6" name="Rectangle 718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Questions Images – Browse 1,073,460 Stock Photos, Vectors, and Video |  Adobe Stock">
            <a:extLst>
              <a:ext uri="{FF2B5EF4-FFF2-40B4-BE49-F238E27FC236}">
                <a16:creationId xmlns:a16="http://schemas.microsoft.com/office/drawing/2014/main" id="{9F81D14E-4140-0D77-0E3D-2E4E346A7C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5800" y="1971675"/>
            <a:ext cx="16916400" cy="63436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998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668E84-63F3-F9A8-CDEC-B9F8D1A6ABAF}"/>
              </a:ext>
            </a:extLst>
          </p:cNvPr>
          <p:cNvSpPr txBox="1"/>
          <p:nvPr/>
        </p:nvSpPr>
        <p:spPr>
          <a:xfrm>
            <a:off x="3276599" y="2173426"/>
            <a:ext cx="11277600" cy="5078313"/>
          </a:xfrm>
          <a:prstGeom prst="rect">
            <a:avLst/>
          </a:prstGeom>
          <a:noFill/>
        </p:spPr>
        <p:txBody>
          <a:bodyPr wrap="square" rtlCol="0">
            <a:spAutoFit/>
          </a:bodyPr>
          <a:lstStyle/>
          <a:p>
            <a:r>
              <a:rPr lang="en-US" sz="3600" dirty="0"/>
              <a:t>• Any pictures, images, short videos or trade names of equipment, companies or services should not be construed to indicate an endorsement by the MAMSS of any product or service derived from same. </a:t>
            </a:r>
          </a:p>
          <a:p>
            <a:endParaRPr lang="en-US" sz="3600" dirty="0"/>
          </a:p>
          <a:p>
            <a:r>
              <a:rPr lang="en-US" sz="3600" dirty="0"/>
              <a:t>• The information within this presentation is slated to facilitate discussions on various topics and related to the processing of credentialing applications and potential development for process improvements. </a:t>
            </a:r>
          </a:p>
        </p:txBody>
      </p:sp>
      <p:sp>
        <p:nvSpPr>
          <p:cNvPr id="2" name="TextBox 1">
            <a:extLst>
              <a:ext uri="{FF2B5EF4-FFF2-40B4-BE49-F238E27FC236}">
                <a16:creationId xmlns:a16="http://schemas.microsoft.com/office/drawing/2014/main" id="{CB57D1B4-B4BE-113D-C005-CE47DE392B8C}"/>
              </a:ext>
            </a:extLst>
          </p:cNvPr>
          <p:cNvSpPr txBox="1"/>
          <p:nvPr/>
        </p:nvSpPr>
        <p:spPr>
          <a:xfrm>
            <a:off x="1528524" y="419100"/>
            <a:ext cx="14773751" cy="1754326"/>
          </a:xfrm>
          <a:prstGeom prst="rect">
            <a:avLst/>
          </a:prstGeom>
          <a:noFill/>
        </p:spPr>
        <p:txBody>
          <a:bodyPr wrap="square" rtlCol="0">
            <a:spAutoFit/>
          </a:bodyPr>
          <a:lstStyle/>
          <a:p>
            <a:pPr algn="ctr"/>
            <a:r>
              <a:rPr lang="en-US" sz="5400" dirty="0"/>
              <a:t>GENERAL DISCLAIMER FOR THIS PRESENTATION </a:t>
            </a:r>
          </a:p>
          <a:p>
            <a:pPr algn="ctr"/>
            <a:endParaRPr lang="en-US" sz="5400" dirty="0"/>
          </a:p>
        </p:txBody>
      </p:sp>
    </p:spTree>
    <p:extLst>
      <p:ext uri="{BB962C8B-B14F-4D97-AF65-F5344CB8AC3E}">
        <p14:creationId xmlns:p14="http://schemas.microsoft.com/office/powerpoint/2010/main" val="891856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218" name="Picture 2" descr="Flash Back Images – Browse 28,577 Stock Photos, Vectors, and ...">
            <a:extLst>
              <a:ext uri="{FF2B5EF4-FFF2-40B4-BE49-F238E27FC236}">
                <a16:creationId xmlns:a16="http://schemas.microsoft.com/office/drawing/2014/main" id="{142D1BEF-FFAB-5958-76CC-CBF257581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47700"/>
            <a:ext cx="16764000" cy="8991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22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0A7B2-96C9-2CAE-CF51-BA5A978B2B23}"/>
              </a:ext>
            </a:extLst>
          </p:cNvPr>
          <p:cNvSpPr>
            <a:spLocks noGrp="1"/>
          </p:cNvSpPr>
          <p:nvPr>
            <p:ph type="title"/>
          </p:nvPr>
        </p:nvSpPr>
        <p:spPr>
          <a:xfrm>
            <a:off x="685800" y="2933700"/>
            <a:ext cx="6324600" cy="4069555"/>
          </a:xfrm>
        </p:spPr>
        <p:txBody>
          <a:bodyPr vert="horz" lIns="137160" tIns="68580" rIns="137160" bIns="68580" rtlCol="0" anchor="b">
            <a:noAutofit/>
          </a:bodyPr>
          <a:lstStyle/>
          <a:p>
            <a:pPr algn="l" defTabSz="1371600"/>
            <a:r>
              <a:rPr lang="en-US" sz="3600"/>
              <a:t>Introduced: August 12, 1981</a:t>
            </a:r>
            <a:br>
              <a:rPr lang="en-US" sz="3600"/>
            </a:br>
            <a:r>
              <a:rPr lang="en-US" sz="3600"/>
              <a:t>IBM PC</a:t>
            </a:r>
            <a:br>
              <a:rPr lang="en-US" sz="3600"/>
            </a:br>
            <a:r>
              <a:rPr lang="en-US" sz="3600"/>
              <a:t>Twelve months of development Pricing started at $1,565 </a:t>
            </a:r>
            <a:br>
              <a:rPr lang="en-US" sz="3600"/>
            </a:br>
            <a:r>
              <a:rPr lang="en-US" sz="3600"/>
              <a:t>             with 16 KB RAM</a:t>
            </a:r>
            <a:br>
              <a:rPr lang="en-US" sz="3600"/>
            </a:br>
            <a:r>
              <a:rPr lang="en-US" sz="3600"/>
              <a:t>	5Mb Hard Disk</a:t>
            </a:r>
            <a:br>
              <a:rPr lang="en-US" sz="3600"/>
            </a:br>
            <a:r>
              <a:rPr lang="en-US" sz="3600"/>
              <a:t>	Color Graphics Adapter	and keyboard</a:t>
            </a:r>
            <a:endParaRPr lang="en-US" sz="3600" dirty="0"/>
          </a:p>
        </p:txBody>
      </p:sp>
      <p:pic>
        <p:nvPicPr>
          <p:cNvPr id="1026" name="Picture 2" descr="DOS Days - IBM PC-XT (1983)">
            <a:extLst>
              <a:ext uri="{FF2B5EF4-FFF2-40B4-BE49-F238E27FC236}">
                <a16:creationId xmlns:a16="http://schemas.microsoft.com/office/drawing/2014/main" id="{9000C06B-253E-E6BA-87A8-68F7C53255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615238" y="671513"/>
            <a:ext cx="10558463" cy="9115425"/>
          </a:xfrm>
          <a:prstGeom prst="rect">
            <a:avLst/>
          </a:prstGeom>
          <a:noFill/>
          <a:effectLst>
            <a:outerShdw blurRad="50800" dist="38100" dir="13500000" algn="b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E69594-EAAF-7CC5-6985-3AFFE1F3CFC4}"/>
              </a:ext>
            </a:extLst>
          </p:cNvPr>
          <p:cNvSpPr txBox="1"/>
          <p:nvPr/>
        </p:nvSpPr>
        <p:spPr>
          <a:xfrm>
            <a:off x="1143000" y="876300"/>
            <a:ext cx="5022209" cy="1015663"/>
          </a:xfrm>
          <a:prstGeom prst="rect">
            <a:avLst/>
          </a:prstGeom>
        </p:spPr>
        <p:txBody>
          <a:bodyPr vert="horz" lIns="137160" tIns="68580" rIns="137160" bIns="68580" rtlCol="0" anchor="ctr">
            <a:normAutofit fontScale="70000" lnSpcReduction="20000"/>
          </a:bodyPr>
          <a:lstStyle>
            <a:defPPr>
              <a:defRPr lang="en-US"/>
            </a:defPPr>
            <a:lvl1pPr indent="0" algn="ctr" defTabSz="685800">
              <a:lnSpc>
                <a:spcPct val="100000"/>
              </a:lnSpc>
              <a:spcBef>
                <a:spcPts val="750"/>
              </a:spcBef>
              <a:buFont typeface="Arial" panose="020B0604020202020204" pitchFamily="34" charset="0"/>
              <a:buNone/>
              <a:defRPr sz="7200">
                <a:latin typeface="Proxima Nova" panose="02000506030000020004" pitchFamily="2" charset="0"/>
              </a:defRPr>
            </a:lvl1pPr>
            <a:lvl2pPr marL="514350" indent="-171450" defTabSz="685800">
              <a:lnSpc>
                <a:spcPct val="90000"/>
              </a:lnSpc>
              <a:spcBef>
                <a:spcPts val="375"/>
              </a:spcBef>
              <a:buFont typeface="Arial" panose="020B0604020202020204" pitchFamily="34" charset="0"/>
              <a:buChar char="•"/>
              <a:defRPr>
                <a:latin typeface="Proxima Nova" panose="02000506030000020004" pitchFamily="2" charset="0"/>
              </a:defRPr>
            </a:lvl2pPr>
            <a:lvl3pPr marL="857250" indent="-171450" defTabSz="685800">
              <a:lnSpc>
                <a:spcPct val="90000"/>
              </a:lnSpc>
              <a:spcBef>
                <a:spcPts val="375"/>
              </a:spcBef>
              <a:buFont typeface="Arial" panose="020B0604020202020204" pitchFamily="34" charset="0"/>
              <a:buChar char="•"/>
              <a:defRPr sz="1500">
                <a:latin typeface="Proxima Nova" panose="02000506030000020004" pitchFamily="2" charset="0"/>
              </a:defRPr>
            </a:lvl3pPr>
            <a:lvl4pPr marL="1200150" indent="-171450" defTabSz="685800">
              <a:lnSpc>
                <a:spcPct val="90000"/>
              </a:lnSpc>
              <a:spcBef>
                <a:spcPts val="375"/>
              </a:spcBef>
              <a:buFont typeface="Arial" panose="020B0604020202020204" pitchFamily="34" charset="0"/>
              <a:buChar char="•"/>
              <a:defRPr sz="1350">
                <a:latin typeface="Proxima Nova" panose="02000506030000020004" pitchFamily="2" charset="0"/>
              </a:defRPr>
            </a:lvl4pPr>
            <a:lvl5pPr marL="1543050" indent="-171450" defTabSz="685800">
              <a:lnSpc>
                <a:spcPct val="90000"/>
              </a:lnSpc>
              <a:spcBef>
                <a:spcPts val="375"/>
              </a:spcBef>
              <a:buFont typeface="Arial" panose="020B0604020202020204" pitchFamily="34" charset="0"/>
              <a:buChar char="•"/>
              <a:defRPr sz="1350">
                <a:latin typeface="Proxima Nova" panose="02000506030000020004" pitchFamily="2"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a:t>MY COMPUTER</a:t>
            </a:r>
            <a:endParaRPr lang="en-US" dirty="0"/>
          </a:p>
        </p:txBody>
      </p:sp>
    </p:spTree>
    <p:extLst>
      <p:ext uri="{BB962C8B-B14F-4D97-AF65-F5344CB8AC3E}">
        <p14:creationId xmlns:p14="http://schemas.microsoft.com/office/powerpoint/2010/main" val="1336636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2" name="Picture 4" descr="iMac turned to the side, screen facing right, in green">
            <a:extLst>
              <a:ext uri="{FF2B5EF4-FFF2-40B4-BE49-F238E27FC236}">
                <a16:creationId xmlns:a16="http://schemas.microsoft.com/office/drawing/2014/main" id="{7C3B1811-4527-FBDC-6301-0E9ECFFEF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8394" y="1771648"/>
            <a:ext cx="2736056" cy="5586413"/>
          </a:xfrm>
          <a:prstGeom prst="rect">
            <a:avLst/>
          </a:prstGeom>
          <a:noFill/>
          <a:effectLst>
            <a:outerShdw blurRad="50800" dist="38100" dir="13500000" algn="b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F633E78-9627-DF94-6CEF-165B538C492C}"/>
              </a:ext>
            </a:extLst>
          </p:cNvPr>
          <p:cNvSpPr>
            <a:spLocks noGrp="1"/>
          </p:cNvSpPr>
          <p:nvPr>
            <p:ph idx="1"/>
          </p:nvPr>
        </p:nvSpPr>
        <p:spPr>
          <a:xfrm>
            <a:off x="4096047" y="322219"/>
            <a:ext cx="9220796" cy="1787185"/>
          </a:xfrm>
        </p:spPr>
        <p:txBody>
          <a:bodyPr vert="horz" lIns="137160" tIns="68580" rIns="137160" bIns="68580" rtlCol="0" anchor="ctr">
            <a:normAutofit/>
          </a:bodyPr>
          <a:lstStyle/>
          <a:p>
            <a:pPr marL="0" indent="0" algn="ctr" defTabSz="685800">
              <a:spcBef>
                <a:spcPts val="750"/>
              </a:spcBef>
              <a:buNone/>
            </a:pPr>
            <a:r>
              <a:rPr lang="en-US" sz="7200" dirty="0">
                <a:latin typeface="Proxima Nova" panose="02000506030000020004" pitchFamily="2" charset="0"/>
              </a:rPr>
              <a:t>TODAY’S COMPUTER</a:t>
            </a:r>
          </a:p>
        </p:txBody>
      </p:sp>
      <p:pic>
        <p:nvPicPr>
          <p:cNvPr id="2050" name="Picture 2" descr="iMac, screen facing front, in green">
            <a:extLst>
              <a:ext uri="{FF2B5EF4-FFF2-40B4-BE49-F238E27FC236}">
                <a16:creationId xmlns:a16="http://schemas.microsoft.com/office/drawing/2014/main" id="{C78986BE-6993-7757-7DE6-671B7800F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4450" y="2207418"/>
            <a:ext cx="5200650" cy="4714875"/>
          </a:xfrm>
          <a:prstGeom prst="rect">
            <a:avLst/>
          </a:prstGeom>
          <a:noFill/>
          <a:effectLst>
            <a:outerShdw blurRad="50800" dist="38100" dir="13500000" algn="b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2054" name="Picture 6" descr="MacBook Air, closed,  left side, showing MagSafe and two Thunderbolt ports">
            <a:extLst>
              <a:ext uri="{FF2B5EF4-FFF2-40B4-BE49-F238E27FC236}">
                <a16:creationId xmlns:a16="http://schemas.microsoft.com/office/drawing/2014/main" id="{367D836B-50AA-CDAB-7372-9CFC9E847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364581"/>
            <a:ext cx="7315200" cy="2200275"/>
          </a:xfrm>
          <a:prstGeom prst="rect">
            <a:avLst/>
          </a:prstGeom>
          <a:noFill/>
          <a:effectLst>
            <a:outerShdw blurRad="50800" dist="38100" dir="13500000" algn="b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2056" name="Picture 8" descr="MacBook Air, closed, right side, showing headphone jack">
            <a:extLst>
              <a:ext uri="{FF2B5EF4-FFF2-40B4-BE49-F238E27FC236}">
                <a16:creationId xmlns:a16="http://schemas.microsoft.com/office/drawing/2014/main" id="{97329884-CB9A-55DF-8B69-187934386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713" y="3793331"/>
            <a:ext cx="6872288" cy="1543050"/>
          </a:xfrm>
          <a:prstGeom prst="rect">
            <a:avLst/>
          </a:prstGeom>
          <a:noFill/>
          <a:effectLst>
            <a:outerShdw blurRad="50800" dist="38100" dir="13500000" algn="b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2058" name="Picture 10" descr="MacBook Air 13-inch, showcasing Liquid Retina display">
            <a:extLst>
              <a:ext uri="{FF2B5EF4-FFF2-40B4-BE49-F238E27FC236}">
                <a16:creationId xmlns:a16="http://schemas.microsoft.com/office/drawing/2014/main" id="{456AF698-C752-C30D-79D1-6A0E7566F0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733" y="6446811"/>
            <a:ext cx="4858712" cy="2951217"/>
          </a:xfrm>
          <a:prstGeom prst="rect">
            <a:avLst/>
          </a:prstGeom>
          <a:noFill/>
          <a:effectLst>
            <a:outerShdw blurRad="50800" dist="38100" dir="13500000" algn="b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2060" name="Picture 12" descr="Front view of 13-inch MacBook Air, closed">
            <a:extLst>
              <a:ext uri="{FF2B5EF4-FFF2-40B4-BE49-F238E27FC236}">
                <a16:creationId xmlns:a16="http://schemas.microsoft.com/office/drawing/2014/main" id="{9A229B5F-53B7-808C-72F6-57B4099992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13" y="5591558"/>
            <a:ext cx="6886575" cy="30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278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descr="rotary phone alphanumeric dial">
            <a:extLst>
              <a:ext uri="{FF2B5EF4-FFF2-40B4-BE49-F238E27FC236}">
                <a16:creationId xmlns:a16="http://schemas.microsoft.com/office/drawing/2014/main" id="{26315B48-5051-E4FE-1653-02AD3E5F5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110006" y="2476500"/>
            <a:ext cx="9267302" cy="6466999"/>
          </a:xfrm>
          <a:prstGeom prst="rect">
            <a:avLst/>
          </a:prstGeom>
          <a:noFill/>
          <a:effectLst>
            <a:outerShdw blurRad="50800" dist="38100" dir="13500000" algn="b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D7E7A6B2-7906-E00C-FDDF-26CD9FB085E4}"/>
              </a:ext>
            </a:extLst>
          </p:cNvPr>
          <p:cNvSpPr>
            <a:spLocks noGrp="1"/>
          </p:cNvSpPr>
          <p:nvPr>
            <p:ph idx="1"/>
          </p:nvPr>
        </p:nvSpPr>
        <p:spPr>
          <a:xfrm>
            <a:off x="4419600" y="27549"/>
            <a:ext cx="8235966" cy="1919996"/>
          </a:xfrm>
        </p:spPr>
        <p:txBody>
          <a:bodyPr vert="horz" lIns="137160" tIns="68580" rIns="137160" bIns="68580" rtlCol="0" anchor="ctr">
            <a:normAutofit/>
          </a:bodyPr>
          <a:lstStyle/>
          <a:p>
            <a:pPr marL="0" indent="0" algn="ctr" defTabSz="685800">
              <a:spcBef>
                <a:spcPts val="750"/>
              </a:spcBef>
              <a:buNone/>
            </a:pPr>
            <a:r>
              <a:rPr lang="en-US" sz="7200" dirty="0">
                <a:latin typeface="Proxima Nova" panose="02000506030000020004" pitchFamily="2" charset="0"/>
              </a:rPr>
              <a:t>MY PHONE</a:t>
            </a:r>
          </a:p>
        </p:txBody>
      </p:sp>
      <p:sp>
        <p:nvSpPr>
          <p:cNvPr id="2" name="TextBox 1">
            <a:extLst>
              <a:ext uri="{FF2B5EF4-FFF2-40B4-BE49-F238E27FC236}">
                <a16:creationId xmlns:a16="http://schemas.microsoft.com/office/drawing/2014/main" id="{0CB20498-1FE2-3DC9-16FE-48EED1B0DED1}"/>
              </a:ext>
            </a:extLst>
          </p:cNvPr>
          <p:cNvSpPr txBox="1"/>
          <p:nvPr/>
        </p:nvSpPr>
        <p:spPr>
          <a:xfrm>
            <a:off x="776514" y="1945731"/>
            <a:ext cx="5715000" cy="6124754"/>
          </a:xfrm>
          <a:prstGeom prst="rect">
            <a:avLst/>
          </a:prstGeom>
          <a:noFill/>
        </p:spPr>
        <p:txBody>
          <a:bodyPr wrap="square" rtlCol="0">
            <a:spAutoFit/>
          </a:bodyPr>
          <a:lstStyle/>
          <a:p>
            <a:r>
              <a:rPr lang="en-US" sz="2800" b="1" dirty="0"/>
              <a:t>Invented</a:t>
            </a:r>
            <a:r>
              <a:rPr lang="en-US" sz="2800" dirty="0"/>
              <a:t>: </a:t>
            </a:r>
          </a:p>
          <a:p>
            <a:r>
              <a:rPr lang="en-US" sz="2800" dirty="0"/>
              <a:t>1877: Bell Telephone Company is founded.</a:t>
            </a:r>
          </a:p>
          <a:p>
            <a:endParaRPr lang="en-US" sz="2800" dirty="0"/>
          </a:p>
          <a:p>
            <a:r>
              <a:rPr lang="en-US" sz="2800" b="1" dirty="0"/>
              <a:t>1878–1890s</a:t>
            </a:r>
            <a:r>
              <a:rPr lang="en-US" sz="2800" dirty="0"/>
              <a:t>: Telephone exchanges are established in cities, allowing multiple users to connect via operators. Manual switchboards were used to route calls.</a:t>
            </a:r>
          </a:p>
          <a:p>
            <a:endParaRPr lang="en-US" sz="2800" b="1" dirty="0"/>
          </a:p>
          <a:p>
            <a:r>
              <a:rPr lang="en-US" sz="2800" b="1" dirty="0"/>
              <a:t>1890s</a:t>
            </a:r>
            <a:r>
              <a:rPr lang="en-US" sz="2800" dirty="0"/>
              <a:t>: Candlestick telephones and rotary dials appear. Long-distance calling begins improving with better lines and amplifiers.</a:t>
            </a:r>
          </a:p>
        </p:txBody>
      </p:sp>
    </p:spTree>
    <p:extLst>
      <p:ext uri="{BB962C8B-B14F-4D97-AF65-F5344CB8AC3E}">
        <p14:creationId xmlns:p14="http://schemas.microsoft.com/office/powerpoint/2010/main" val="3644227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2337</Words>
  <Application>Microsoft Office PowerPoint</Application>
  <PresentationFormat>Custom</PresentationFormat>
  <Paragraphs>280</Paragraphs>
  <Slides>59</Slides>
  <Notes>19</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Calibri</vt:lpstr>
      <vt:lpstr>Proxima Nova</vt:lpstr>
      <vt:lpstr>Söhne</vt:lpstr>
      <vt:lpstr>TAN Pearl</vt:lpstr>
      <vt:lpstr>Arial Italics</vt:lpstr>
      <vt:lpstr>Canva Sans Bold</vt:lpstr>
      <vt:lpstr>Canva Sans</vt:lpstr>
      <vt:lpstr>Glacial Indifference</vt:lpstr>
      <vt:lpstr>Adobe Caslon Pro Bold</vt:lpstr>
      <vt:lpstr>Helvetica Neue</vt:lpstr>
      <vt:lpstr>Google Sans</vt:lpstr>
      <vt:lpstr>Arial</vt:lpstr>
      <vt:lpstr>Office Theme</vt:lpstr>
      <vt:lpstr>PowerPoint Presentation</vt:lpstr>
      <vt:lpstr>PowerPoint Presentation</vt:lpstr>
      <vt:lpstr>PowerPoint Presentation</vt:lpstr>
      <vt:lpstr>2001: A Space Odyssey</vt:lpstr>
      <vt:lpstr>PowerPoint Presentation</vt:lpstr>
      <vt:lpstr>PowerPoint Presentation</vt:lpstr>
      <vt:lpstr>Introduced: August 12, 1981 IBM PC Twelve months of development Pricing started at $1,565               with 16 KB RAM  5Mb Hard Disk  Color Graphics Adapter and keyboard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In Action</vt:lpstr>
      <vt:lpstr>AI BluePrint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2025-05-08T14:34:58Z</dcterms:created>
  <dcterms:modified xsi:type="dcterms:W3CDTF">2025-05-15T00:09:34Z</dcterms:modified>
  <dc:identifier/>
</cp:coreProperties>
</file>