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9"/>
  </p:notesMasterIdLst>
  <p:handoutMasterIdLst>
    <p:handoutMasterId r:id="rId50"/>
  </p:handoutMasterIdLst>
  <p:sldIdLst>
    <p:sldId id="257" r:id="rId2"/>
    <p:sldId id="258" r:id="rId3"/>
    <p:sldId id="607" r:id="rId4"/>
    <p:sldId id="622" r:id="rId5"/>
    <p:sldId id="680" r:id="rId6"/>
    <p:sldId id="687" r:id="rId7"/>
    <p:sldId id="625" r:id="rId8"/>
    <p:sldId id="626" r:id="rId9"/>
    <p:sldId id="688" r:id="rId10"/>
    <p:sldId id="624" r:id="rId11"/>
    <p:sldId id="689" r:id="rId12"/>
    <p:sldId id="623" r:id="rId13"/>
    <p:sldId id="681" r:id="rId14"/>
    <p:sldId id="682" r:id="rId15"/>
    <p:sldId id="690" r:id="rId16"/>
    <p:sldId id="692" r:id="rId17"/>
    <p:sldId id="610" r:id="rId18"/>
    <p:sldId id="683" r:id="rId19"/>
    <p:sldId id="684" r:id="rId20"/>
    <p:sldId id="685" r:id="rId21"/>
    <p:sldId id="686" r:id="rId22"/>
    <p:sldId id="691" r:id="rId23"/>
    <p:sldId id="611" r:id="rId24"/>
    <p:sldId id="694" r:id="rId25"/>
    <p:sldId id="693" r:id="rId26"/>
    <p:sldId id="695" r:id="rId27"/>
    <p:sldId id="696" r:id="rId28"/>
    <p:sldId id="541" r:id="rId29"/>
    <p:sldId id="630" r:id="rId30"/>
    <p:sldId id="631" r:id="rId31"/>
    <p:sldId id="628" r:id="rId32"/>
    <p:sldId id="652" r:id="rId33"/>
    <p:sldId id="700" r:id="rId34"/>
    <p:sldId id="634" r:id="rId35"/>
    <p:sldId id="635" r:id="rId36"/>
    <p:sldId id="663" r:id="rId37"/>
    <p:sldId id="665" r:id="rId38"/>
    <p:sldId id="697" r:id="rId39"/>
    <p:sldId id="698" r:id="rId40"/>
    <p:sldId id="667" r:id="rId41"/>
    <p:sldId id="666" r:id="rId42"/>
    <p:sldId id="699" r:id="rId43"/>
    <p:sldId id="638" r:id="rId44"/>
    <p:sldId id="668" r:id="rId45"/>
    <p:sldId id="540" r:id="rId46"/>
    <p:sldId id="574" r:id="rId47"/>
    <p:sldId id="426" r:id="rId48"/>
  </p:sldIdLst>
  <p:sldSz cx="9144000" cy="6858000" type="screen4x3"/>
  <p:notesSz cx="7010400" cy="9236075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14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14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14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14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14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4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14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14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14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09" userDrawn="1">
          <p15:clr>
            <a:srgbClr val="A4A3A4"/>
          </p15:clr>
        </p15:guide>
        <p15:guide id="2" pos="220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FCC"/>
    <a:srgbClr val="CCFFFF"/>
    <a:srgbClr val="FFFFCC"/>
    <a:srgbClr val="FFCCCC"/>
    <a:srgbClr val="CCCCFF"/>
    <a:srgbClr val="6600CC"/>
    <a:srgbClr val="9900CC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883" autoAdjust="0"/>
    <p:restoredTop sz="81798" autoAdjust="0"/>
  </p:normalViewPr>
  <p:slideViewPr>
    <p:cSldViewPr>
      <p:cViewPr varScale="1">
        <p:scale>
          <a:sx n="56" d="100"/>
          <a:sy n="56" d="100"/>
        </p:scale>
        <p:origin x="1568" y="4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5784"/>
    </p:cViewPr>
  </p:sorterViewPr>
  <p:notesViewPr>
    <p:cSldViewPr>
      <p:cViewPr varScale="1">
        <p:scale>
          <a:sx n="65" d="100"/>
          <a:sy n="65" d="100"/>
        </p:scale>
        <p:origin x="3154" y="62"/>
      </p:cViewPr>
      <p:guideLst>
        <p:guide orient="horz" pos="2909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8393331A-62C3-470B-A320-9491118C59E0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816773" cy="4618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600" b="0">
                <a:latin typeface="Californian FB" panose="0207040306080B030204" pitchFamily="18" charset="0"/>
              </a:defRPr>
            </a:lvl1pPr>
          </a:lstStyle>
          <a:p>
            <a:r>
              <a:rPr lang="en-US" altLang="en-US"/>
              <a:t>2025 NCQA CR Changes</a:t>
            </a:r>
            <a:endParaRPr lang="en-US" altLang="en-US" dirty="0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1B11FDAF-A345-4C7F-B6C6-113C806FF9A5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774271"/>
            <a:ext cx="3037840" cy="4618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b="0"/>
            </a:lvl1pPr>
          </a:lstStyle>
          <a:p>
            <a:endParaRPr lang="en-US" altLang="en-US"/>
          </a:p>
        </p:txBody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FF2277BD-25EB-4610-9F31-28EC0B0AB58B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452533" y="8774271"/>
            <a:ext cx="1557867" cy="4618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AvantGarde Bk BT" pitchFamily="34" charset="0"/>
              </a:defRPr>
            </a:lvl1pPr>
          </a:lstStyle>
          <a:p>
            <a:fld id="{6BAF3B19-9A9E-4803-B9A7-917BDB06EF81}" type="slidenum">
              <a:rPr lang="en-US" altLang="en-US"/>
              <a:pPr/>
              <a:t>‹#›</a:t>
            </a:fld>
            <a:endParaRPr lang="en-US" altLang="en-US"/>
          </a:p>
        </p:txBody>
      </p:sp>
      <p:pic>
        <p:nvPicPr>
          <p:cNvPr id="3078" name="Picture 6" descr="Tashidy Text logo">
            <a:extLst>
              <a:ext uri="{FF2B5EF4-FFF2-40B4-BE49-F238E27FC236}">
                <a16:creationId xmlns:a16="http://schemas.microsoft.com/office/drawing/2014/main" id="{F545BDEC-A515-48B5-9A21-B50BB4EFD78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5255" y="8601094"/>
            <a:ext cx="1744487" cy="6349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79" name="Text Box 7">
            <a:extLst>
              <a:ext uri="{FF2B5EF4-FFF2-40B4-BE49-F238E27FC236}">
                <a16:creationId xmlns:a16="http://schemas.microsoft.com/office/drawing/2014/main" id="{084273A6-8D0A-4403-868A-73C0EAC094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80520" y="0"/>
            <a:ext cx="1496201" cy="4618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6600CC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 altLang="en-US" sz="2400" b="0"/>
          </a:p>
        </p:txBody>
      </p:sp>
      <p:sp>
        <p:nvSpPr>
          <p:cNvPr id="3080" name="Text Box 8">
            <a:extLst>
              <a:ext uri="{FF2B5EF4-FFF2-40B4-BE49-F238E27FC236}">
                <a16:creationId xmlns:a16="http://schemas.microsoft.com/office/drawing/2014/main" id="{D495D8AF-1A83-4BBF-8C43-2386624975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24734" y="0"/>
            <a:ext cx="1574094" cy="4618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6600CC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 altLang="en-US" sz="2400" b="0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E2E412D9-1711-4BAB-BE5D-CD42FB357AD6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840" cy="4618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 b="0"/>
            </a:lvl1pPr>
          </a:lstStyle>
          <a:p>
            <a:r>
              <a:rPr lang="en-US" altLang="en-US"/>
              <a:t>2025 NCQA CR Changes</a:t>
            </a:r>
            <a:endParaRPr lang="en-US" altLang="en-US" dirty="0"/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FFA2B6AE-94D6-4538-AE62-BACF103F4B30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972560" y="0"/>
            <a:ext cx="3037840" cy="4618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endParaRPr lang="en-US" altLang="en-US"/>
          </a:p>
        </p:txBody>
      </p:sp>
      <p:sp>
        <p:nvSpPr>
          <p:cNvPr id="5124" name="Rectangle 4">
            <a:extLst>
              <a:ext uri="{FF2B5EF4-FFF2-40B4-BE49-F238E27FC236}">
                <a16:creationId xmlns:a16="http://schemas.microsoft.com/office/drawing/2014/main" id="{1C4EEAEA-B054-468A-BFD1-D288B9148FF0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95388" y="692150"/>
            <a:ext cx="4619625" cy="34639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125" name="Rectangle 5">
            <a:extLst>
              <a:ext uri="{FF2B5EF4-FFF2-40B4-BE49-F238E27FC236}">
                <a16:creationId xmlns:a16="http://schemas.microsoft.com/office/drawing/2014/main" id="{9BCD4BE5-0481-4EB4-876F-F9F8EE1FF504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720" y="4387136"/>
            <a:ext cx="5140960" cy="41562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5126" name="Rectangle 6">
            <a:extLst>
              <a:ext uri="{FF2B5EF4-FFF2-40B4-BE49-F238E27FC236}">
                <a16:creationId xmlns:a16="http://schemas.microsoft.com/office/drawing/2014/main" id="{9BEBBD80-5BC8-4ACC-9FB2-22A699113A35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74271"/>
            <a:ext cx="3037840" cy="4618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b="0"/>
            </a:lvl1pPr>
          </a:lstStyle>
          <a:p>
            <a:endParaRPr lang="en-US" altLang="en-US"/>
          </a:p>
        </p:txBody>
      </p:sp>
      <p:sp>
        <p:nvSpPr>
          <p:cNvPr id="5127" name="Rectangle 7">
            <a:extLst>
              <a:ext uri="{FF2B5EF4-FFF2-40B4-BE49-F238E27FC236}">
                <a16:creationId xmlns:a16="http://schemas.microsoft.com/office/drawing/2014/main" id="{0610634B-2A32-4363-9DEE-92B3F64ED84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560" y="8774271"/>
            <a:ext cx="3037840" cy="4618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fld id="{9E33B45E-B0EA-4921-92E0-B1B98CF062A8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:a16="http://schemas.microsoft.com/office/drawing/2014/main" id="{9C7AED45-2778-4B5C-BEAF-619F23FE8624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 altLang="en-US"/>
              <a:t>2025 NCQA CR Changes</a:t>
            </a:r>
            <a:endParaRPr lang="en-US" altLang="en-US" dirty="0"/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8A9E07EF-41C0-463E-B307-F0E0210148E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87660E9-76EC-4104-B55A-420F5DACE97C}" type="slidenum">
              <a:rPr lang="en-US" altLang="en-US"/>
              <a:pPr/>
              <a:t>1</a:t>
            </a:fld>
            <a:endParaRPr lang="en-US" altLang="en-US"/>
          </a:p>
        </p:txBody>
      </p:sp>
      <p:sp>
        <p:nvSpPr>
          <p:cNvPr id="86018" name="Rectangle 2">
            <a:extLst>
              <a:ext uri="{FF2B5EF4-FFF2-40B4-BE49-F238E27FC236}">
                <a16:creationId xmlns:a16="http://schemas.microsoft.com/office/drawing/2014/main" id="{C0A187A3-4563-4B2A-A30F-11368B7DBF6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19" name="Rectangle 3">
            <a:extLst>
              <a:ext uri="{FF2B5EF4-FFF2-40B4-BE49-F238E27FC236}">
                <a16:creationId xmlns:a16="http://schemas.microsoft.com/office/drawing/2014/main" id="{7DC3980D-88DF-4691-BDC7-C6BE252A6AC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US" altLang="en-US"/>
              <a:t>2025 NCQA CR Changes</a:t>
            </a:r>
            <a:endParaRPr lang="en-US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E33B45E-B0EA-4921-92E0-B1B98CF062A8}" type="slidenum">
              <a:rPr lang="en-US" altLang="en-US" smtClean="0"/>
              <a:pPr/>
              <a:t>10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769529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4829DF-063B-6339-F2AC-3C3BDE219C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A275370-AB23-0E9F-49AB-79D463434CD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AF532A3-7424-700A-2D2F-2241851B7D8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>
            <a:extLst>
              <a:ext uri="{FF2B5EF4-FFF2-40B4-BE49-F238E27FC236}">
                <a16:creationId xmlns:a16="http://schemas.microsoft.com/office/drawing/2014/main" id="{44BF478F-801A-F9B2-9D49-AB84C64AA748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US" altLang="en-US"/>
              <a:t>2025 NCQA CR Changes</a:t>
            </a:r>
            <a:endParaRPr lang="en-US" alt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DF0FD1F-5814-8807-6AF8-DCD0620B0B8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E33B45E-B0EA-4921-92E0-B1B98CF062A8}" type="slidenum">
              <a:rPr lang="en-US" altLang="en-US" smtClean="0"/>
              <a:pPr/>
              <a:t>11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9223798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endParaRPr lang="en-US" i="1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US" altLang="en-US"/>
              <a:t>2025 NCQA CR Changes</a:t>
            </a:r>
            <a:endParaRPr lang="en-US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E33B45E-B0EA-4921-92E0-B1B98CF062A8}" type="slidenum">
              <a:rPr lang="en-US" altLang="en-US" smtClean="0"/>
              <a:pPr/>
              <a:t>12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7528204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B6DBFE-C328-37D7-566D-907D54B664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BF3A7C5-9BD2-D7B2-3ACA-86FD49A5146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C4593C7-5C25-86D8-C8C0-F89AD8AA7D5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endParaRPr lang="en-US" i="1" dirty="0"/>
          </a:p>
        </p:txBody>
      </p:sp>
      <p:sp>
        <p:nvSpPr>
          <p:cNvPr id="4" name="Header Placeholder 3">
            <a:extLst>
              <a:ext uri="{FF2B5EF4-FFF2-40B4-BE49-F238E27FC236}">
                <a16:creationId xmlns:a16="http://schemas.microsoft.com/office/drawing/2014/main" id="{B5FDAACC-50DB-15B4-CDEB-55A8D426C1DA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US" altLang="en-US"/>
              <a:t>2025 NCQA CR Changes</a:t>
            </a:r>
            <a:endParaRPr lang="en-US" alt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BFD9C25-C11A-2CBF-5CE5-187095AEE91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E33B45E-B0EA-4921-92E0-B1B98CF062A8}" type="slidenum">
              <a:rPr lang="en-US" altLang="en-US" smtClean="0"/>
              <a:pPr/>
              <a:t>13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5773940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9346E1-73D1-A249-BE89-62D50843AD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4166ACF-06E5-5D58-A172-23582048B50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BD4BDE8-4EDF-8554-561D-614E2C9764D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endParaRPr lang="en-US" i="1" dirty="0"/>
          </a:p>
        </p:txBody>
      </p:sp>
      <p:sp>
        <p:nvSpPr>
          <p:cNvPr id="4" name="Header Placeholder 3">
            <a:extLst>
              <a:ext uri="{FF2B5EF4-FFF2-40B4-BE49-F238E27FC236}">
                <a16:creationId xmlns:a16="http://schemas.microsoft.com/office/drawing/2014/main" id="{56BEA4FC-40D2-064A-E62E-11A054D15A68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US" altLang="en-US"/>
              <a:t>2025 NCQA CR Changes</a:t>
            </a:r>
            <a:endParaRPr lang="en-US" alt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D841246-8A6F-8FCE-B468-B0D9147DCF9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E33B45E-B0EA-4921-92E0-B1B98CF062A8}" type="slidenum">
              <a:rPr lang="en-US" altLang="en-US" smtClean="0"/>
              <a:pPr/>
              <a:t>14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6320468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B23521-2FC7-8C3A-E140-27EDF6B6FC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2724690-491E-603F-9BAA-84429F0266B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479FACF-E26F-5853-49DA-D556E74DAAF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>
            <a:extLst>
              <a:ext uri="{FF2B5EF4-FFF2-40B4-BE49-F238E27FC236}">
                <a16:creationId xmlns:a16="http://schemas.microsoft.com/office/drawing/2014/main" id="{7B89A334-FA5D-C776-319B-1B1F272D1ED3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US" altLang="en-US"/>
              <a:t>2025 NCQA CR Changes</a:t>
            </a:r>
            <a:endParaRPr lang="en-US" alt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98AE190-BF01-E5A6-B009-1A084A44BDF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E33B45E-B0EA-4921-92E0-B1B98CF062A8}" type="slidenum">
              <a:rPr lang="en-US" altLang="en-US" smtClean="0"/>
              <a:pPr/>
              <a:t>15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8433189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68592D-DAE5-8726-AED8-E4E1155288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AC2787E-45C4-D15A-F1D4-4A9E3D21BA7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E6B17F6-3F84-3FD9-D6C5-69A127B0101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>
            <a:extLst>
              <a:ext uri="{FF2B5EF4-FFF2-40B4-BE49-F238E27FC236}">
                <a16:creationId xmlns:a16="http://schemas.microsoft.com/office/drawing/2014/main" id="{6305FF58-CD6C-B943-B625-31552F016AFC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US" altLang="en-US"/>
              <a:t>2025 NCQA CR Changes</a:t>
            </a:r>
            <a:endParaRPr lang="en-US" alt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9CEAA70-4FBC-7B2B-4D1A-36F78384BCE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E33B45E-B0EA-4921-92E0-B1B98CF062A8}" type="slidenum">
              <a:rPr lang="en-US" altLang="en-US" smtClean="0"/>
              <a:pPr/>
              <a:t>16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5185043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US" altLang="en-US"/>
              <a:t>2025 NCQA CR Changes</a:t>
            </a:r>
            <a:endParaRPr lang="en-US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E33B45E-B0EA-4921-92E0-B1B98CF062A8}" type="slidenum">
              <a:rPr lang="en-US" altLang="en-US" smtClean="0"/>
              <a:pPr/>
              <a:t>17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1318364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D7A4BD-A158-0E88-216F-DD3D3A6794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76EAAF0-9EC0-D9C3-FCC9-C9E17ED6AAA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568D075-86FF-B1CD-B9EE-33A1607BDC4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>
            <a:extLst>
              <a:ext uri="{FF2B5EF4-FFF2-40B4-BE49-F238E27FC236}">
                <a16:creationId xmlns:a16="http://schemas.microsoft.com/office/drawing/2014/main" id="{2EF56E91-9E03-27CD-5A6A-1B96014208E0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US" altLang="en-US"/>
              <a:t>2025 NCQA CR Changes</a:t>
            </a:r>
            <a:endParaRPr lang="en-US" alt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97344DB-5589-6D11-A7F3-EED15999819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E33B45E-B0EA-4921-92E0-B1B98CF062A8}" type="slidenum">
              <a:rPr lang="en-US" altLang="en-US" smtClean="0"/>
              <a:pPr/>
              <a:t>18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6657472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7F3AE3-9C28-24E3-DCA6-179F31D9C2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AFAF023-D0A7-65EF-2B9F-C04F0FA65B9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1A60AD9-7A0A-5CAD-78FF-A14B800E9DA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>
            <a:extLst>
              <a:ext uri="{FF2B5EF4-FFF2-40B4-BE49-F238E27FC236}">
                <a16:creationId xmlns:a16="http://schemas.microsoft.com/office/drawing/2014/main" id="{E2D94AF4-F704-392B-81E3-CF6B30DDDDE6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US" altLang="en-US"/>
              <a:t>2025 NCQA CR Changes</a:t>
            </a:r>
            <a:endParaRPr lang="en-US" alt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24F57D9-F329-457E-03E3-0CCEE2F4563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E33B45E-B0EA-4921-92E0-B1B98CF062A8}" type="slidenum">
              <a:rPr lang="en-US" altLang="en-US" smtClean="0"/>
              <a:pPr/>
              <a:t>19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015758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US" altLang="en-US"/>
              <a:t>2025 NCQA CR Changes</a:t>
            </a:r>
            <a:endParaRPr lang="en-US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E33B45E-B0EA-4921-92E0-B1B98CF062A8}" type="slidenum">
              <a:rPr lang="en-US" altLang="en-US" smtClean="0"/>
              <a:pPr/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3692040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8DF7B3-919D-9A70-8340-025DC9B643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28A6812-8502-DA30-480B-06C95C5ABA8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B5EF1EA-D1B3-0133-9AE8-60AB3556CEA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>
            <a:extLst>
              <a:ext uri="{FF2B5EF4-FFF2-40B4-BE49-F238E27FC236}">
                <a16:creationId xmlns:a16="http://schemas.microsoft.com/office/drawing/2014/main" id="{8470B387-CDF1-0511-755D-9D51E7132A85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US" altLang="en-US"/>
              <a:t>2025 NCQA CR Changes</a:t>
            </a:r>
            <a:endParaRPr lang="en-US" alt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1F48C16-ADA1-6B9D-D048-9F4F35DEFEA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E33B45E-B0EA-4921-92E0-B1B98CF062A8}" type="slidenum">
              <a:rPr lang="en-US" altLang="en-US" smtClean="0"/>
              <a:pPr/>
              <a:t>20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83650114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D385CA-88F9-D4D5-235C-196C82B696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440DB45-7588-3E60-60D4-CA0ED10EFA5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F700FF4-D2D4-2ED3-DBD3-48E89EEA187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>
            <a:extLst>
              <a:ext uri="{FF2B5EF4-FFF2-40B4-BE49-F238E27FC236}">
                <a16:creationId xmlns:a16="http://schemas.microsoft.com/office/drawing/2014/main" id="{0458B770-6540-4AD8-C00B-4126DEC83989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US" altLang="en-US"/>
              <a:t>2025 NCQA CR Changes</a:t>
            </a:r>
            <a:endParaRPr lang="en-US" alt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A3EC6B4-AF21-4C48-10A8-952CC898D30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E33B45E-B0EA-4921-92E0-B1B98CF062A8}" type="slidenum">
              <a:rPr lang="en-US" altLang="en-US" smtClean="0"/>
              <a:pPr/>
              <a:t>21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4667444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422257-B2FB-6AD5-0E3A-D37061579B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19CFC1A-4110-0A40-43C0-355F0BF4FC8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36CADD7-B32B-40F3-EA12-A21B1983C1C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>
            <a:extLst>
              <a:ext uri="{FF2B5EF4-FFF2-40B4-BE49-F238E27FC236}">
                <a16:creationId xmlns:a16="http://schemas.microsoft.com/office/drawing/2014/main" id="{A1D18AA4-57DA-F793-05E2-E5266B8AD1A9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US" altLang="en-US"/>
              <a:t>2025 NCQA CR Changes</a:t>
            </a:r>
            <a:endParaRPr lang="en-US" alt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284F04E-AE45-0344-E29D-C998DCD76F2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E33B45E-B0EA-4921-92E0-B1B98CF062A8}" type="slidenum">
              <a:rPr lang="en-US" altLang="en-US" smtClean="0"/>
              <a:pPr/>
              <a:t>22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5185027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i="1" dirty="0">
              <a:solidFill>
                <a:srgbClr val="FF0000"/>
              </a:solidFill>
            </a:endParaRPr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US" altLang="en-US"/>
              <a:t>2025 NCQA CR Changes</a:t>
            </a:r>
            <a:endParaRPr lang="en-US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E33B45E-B0EA-4921-92E0-B1B98CF062A8}" type="slidenum">
              <a:rPr lang="en-US" altLang="en-US" smtClean="0"/>
              <a:pPr/>
              <a:t>23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33718613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endParaRPr lang="en-US" i="1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US" altLang="en-US"/>
              <a:t>2025 NCQA CR Changes</a:t>
            </a:r>
            <a:endParaRPr lang="en-US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E33B45E-B0EA-4921-92E0-B1B98CF062A8}" type="slidenum">
              <a:rPr lang="en-US" altLang="en-US" smtClean="0"/>
              <a:pPr/>
              <a:t>24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75282044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US" altLang="en-US"/>
              <a:t>2025 NCQA CR Changes</a:t>
            </a:r>
            <a:endParaRPr lang="en-US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E33B45E-B0EA-4921-92E0-B1B98CF062A8}" type="slidenum">
              <a:rPr lang="en-US" altLang="en-US" smtClean="0"/>
              <a:pPr/>
              <a:t>25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13183649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64A7BC-4F80-C126-AC09-AF0CCD75FB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2679034-1038-67DD-876F-4E2AC335F20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24BFE7E-8BC4-F3B5-3D5F-D8FA1521F50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>
            <a:extLst>
              <a:ext uri="{FF2B5EF4-FFF2-40B4-BE49-F238E27FC236}">
                <a16:creationId xmlns:a16="http://schemas.microsoft.com/office/drawing/2014/main" id="{09C757DC-6CCF-C1AC-412F-20C8DD8E7A31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US" altLang="en-US"/>
              <a:t>2025 NCQA CR Changes</a:t>
            </a:r>
            <a:endParaRPr lang="en-US" alt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C5A97D4-D3D9-9D1A-F25B-2DFA1621607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E33B45E-B0EA-4921-92E0-B1B98CF062A8}" type="slidenum">
              <a:rPr lang="en-US" altLang="en-US" smtClean="0"/>
              <a:pPr/>
              <a:t>26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29239152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5D6AAA-8896-0EA8-8651-726A9C9197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CDD790E-4992-3173-48EA-BFE7566F976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E495819-8F69-41B3-7CC4-B3B8492CAD9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>
            <a:extLst>
              <a:ext uri="{FF2B5EF4-FFF2-40B4-BE49-F238E27FC236}">
                <a16:creationId xmlns:a16="http://schemas.microsoft.com/office/drawing/2014/main" id="{36C236A9-56FA-30A9-1AF8-B1F2F87EDCF9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US" altLang="en-US"/>
              <a:t>2025 NCQA CR Changes</a:t>
            </a:r>
            <a:endParaRPr lang="en-US" alt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87C14ED-B30E-D57E-CCAD-3D10498FC5F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E33B45E-B0EA-4921-92E0-B1B98CF062A8}" type="slidenum">
              <a:rPr lang="en-US" altLang="en-US" smtClean="0"/>
              <a:pPr/>
              <a:t>27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76804080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US" altLang="en-US"/>
              <a:t>2025 NCQA CR Changes</a:t>
            </a:r>
            <a:endParaRPr lang="en-US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E33B45E-B0EA-4921-92E0-B1B98CF062A8}" type="slidenum">
              <a:rPr lang="en-US" altLang="en-US" smtClean="0"/>
              <a:pPr/>
              <a:t>28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8816117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US" altLang="en-US"/>
              <a:t>2025 NCQA CR Changes</a:t>
            </a:r>
            <a:endParaRPr lang="en-US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E33B45E-B0EA-4921-92E0-B1B98CF062A8}" type="slidenum">
              <a:rPr lang="en-US" altLang="en-US" smtClean="0"/>
              <a:pPr/>
              <a:t>29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5841106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US" altLang="en-US"/>
              <a:t>2025 NCQA CR Changes</a:t>
            </a:r>
            <a:endParaRPr lang="en-US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E33B45E-B0EA-4921-92E0-B1B98CF062A8}" type="slidenum">
              <a:rPr lang="en-US" altLang="en-US" smtClean="0"/>
              <a:pPr/>
              <a:t>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32583746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US" altLang="en-US"/>
              <a:t>2025 NCQA CR Changes</a:t>
            </a:r>
            <a:endParaRPr lang="en-US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E33B45E-B0EA-4921-92E0-B1B98CF062A8}" type="slidenum">
              <a:rPr lang="en-US" altLang="en-US" smtClean="0"/>
              <a:pPr/>
              <a:t>30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82408604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US" altLang="en-US"/>
              <a:t>2025 NCQA CR Changes</a:t>
            </a:r>
            <a:endParaRPr lang="en-US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E33B45E-B0EA-4921-92E0-B1B98CF062A8}" type="slidenum">
              <a:rPr lang="en-US" altLang="en-US" smtClean="0"/>
              <a:pPr/>
              <a:t>31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4560176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altLang="en-US" sz="1200" dirty="0"/>
          </a:p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US" altLang="en-US"/>
              <a:t>2025 NCQA CR Changes</a:t>
            </a:r>
            <a:endParaRPr lang="en-US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E33B45E-B0EA-4921-92E0-B1B98CF062A8}" type="slidenum">
              <a:rPr lang="en-US" altLang="en-US" smtClean="0"/>
              <a:pPr/>
              <a:t>32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48759347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AFD8C0-3308-A0A7-AC93-CC02CF0494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063554F-7CCB-2879-F435-A9C4C7F0E5F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3C0991E-8A7E-A98B-827F-683A634FB33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>
            <a:extLst>
              <a:ext uri="{FF2B5EF4-FFF2-40B4-BE49-F238E27FC236}">
                <a16:creationId xmlns:a16="http://schemas.microsoft.com/office/drawing/2014/main" id="{4E44D027-893B-39C4-AB92-AC113DD8A1C4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US" altLang="en-US"/>
              <a:t>2025 NCQA CR Changes</a:t>
            </a:r>
            <a:endParaRPr lang="en-US" alt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32541FA-1CFC-D9AA-BDCE-54C125BD789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E33B45E-B0EA-4921-92E0-B1B98CF062A8}" type="slidenum">
              <a:rPr lang="en-US" altLang="en-US" smtClean="0"/>
              <a:pPr/>
              <a:t>33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18907502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US" altLang="en-US"/>
              <a:t>2025 NCQA CR Changes</a:t>
            </a:r>
            <a:endParaRPr lang="en-US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E33B45E-B0EA-4921-92E0-B1B98CF062A8}" type="slidenum">
              <a:rPr lang="en-US" altLang="en-US" smtClean="0"/>
              <a:pPr/>
              <a:t>34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29948064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i="1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US" altLang="en-US"/>
              <a:t>2025 NCQA CR Changes</a:t>
            </a:r>
            <a:endParaRPr lang="en-US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E33B45E-B0EA-4921-92E0-B1B98CF062A8}" type="slidenum">
              <a:rPr lang="en-US" altLang="en-US" smtClean="0"/>
              <a:pPr/>
              <a:t>35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542637174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i="1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US" altLang="en-US"/>
              <a:t>2025 NCQA CR Changes</a:t>
            </a:r>
            <a:endParaRPr lang="en-US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E33B45E-B0EA-4921-92E0-B1B98CF062A8}" type="slidenum">
              <a:rPr lang="en-US" altLang="en-US" smtClean="0"/>
              <a:pPr/>
              <a:t>36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940372823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i="1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US" altLang="en-US"/>
              <a:t>2025 NCQA CR Changes</a:t>
            </a:r>
            <a:endParaRPr lang="en-US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E33B45E-B0EA-4921-92E0-B1B98CF062A8}" type="slidenum">
              <a:rPr lang="en-US" altLang="en-US" smtClean="0"/>
              <a:pPr/>
              <a:t>37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238471392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081E19-155B-73F9-DE0B-03386A3F72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FB3AFB6-7A27-A062-D32E-F4971F05F27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3E55600-7A00-3980-F190-2807835A034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i="1" dirty="0"/>
          </a:p>
        </p:txBody>
      </p:sp>
      <p:sp>
        <p:nvSpPr>
          <p:cNvPr id="4" name="Header Placeholder 3">
            <a:extLst>
              <a:ext uri="{FF2B5EF4-FFF2-40B4-BE49-F238E27FC236}">
                <a16:creationId xmlns:a16="http://schemas.microsoft.com/office/drawing/2014/main" id="{15974522-7BC5-517A-2557-07792C73DBD9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US" altLang="en-US"/>
              <a:t>2025 NCQA CR Changes</a:t>
            </a:r>
            <a:endParaRPr lang="en-US" alt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B78BDBB-A480-AF1B-56F5-6960FC6ACF1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E33B45E-B0EA-4921-92E0-B1B98CF062A8}" type="slidenum">
              <a:rPr lang="en-US" altLang="en-US" smtClean="0"/>
              <a:pPr/>
              <a:t>38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639999664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8D4771-40E4-A3BB-B74F-F37E3E6569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2B8FADA-A047-1E58-8286-57F730E1952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C4E6A4C-7B3B-2DDC-9B42-AE549F70C21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i="1" dirty="0"/>
          </a:p>
        </p:txBody>
      </p:sp>
      <p:sp>
        <p:nvSpPr>
          <p:cNvPr id="4" name="Header Placeholder 3">
            <a:extLst>
              <a:ext uri="{FF2B5EF4-FFF2-40B4-BE49-F238E27FC236}">
                <a16:creationId xmlns:a16="http://schemas.microsoft.com/office/drawing/2014/main" id="{38346381-BB0F-3E6E-B763-76D2CDCC3D6E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US" altLang="en-US"/>
              <a:t>2025 NCQA CR Changes</a:t>
            </a:r>
            <a:endParaRPr lang="en-US" alt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3019026-C594-7B05-2B4A-DBBA08E4DCD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E33B45E-B0EA-4921-92E0-B1B98CF062A8}" type="slidenum">
              <a:rPr lang="en-US" altLang="en-US" smtClean="0"/>
              <a:pPr/>
              <a:t>39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95306174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US" altLang="en-US"/>
              <a:t>2025 NCQA CR Changes</a:t>
            </a:r>
            <a:endParaRPr lang="en-US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E33B45E-B0EA-4921-92E0-B1B98CF062A8}" type="slidenum">
              <a:rPr lang="en-US" altLang="en-US" smtClean="0"/>
              <a:pPr/>
              <a:t>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27896195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i="1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US" altLang="en-US"/>
              <a:t>2025 NCQA CR Changes</a:t>
            </a:r>
            <a:endParaRPr lang="en-US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E33B45E-B0EA-4921-92E0-B1B98CF062A8}" type="slidenum">
              <a:rPr lang="en-US" altLang="en-US" smtClean="0"/>
              <a:pPr/>
              <a:t>40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009086782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US" altLang="en-US"/>
              <a:t>2025 NCQA CR Changes</a:t>
            </a:r>
            <a:endParaRPr lang="en-US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E33B45E-B0EA-4921-92E0-B1B98CF062A8}" type="slidenum">
              <a:rPr lang="en-US" altLang="en-US" smtClean="0"/>
              <a:pPr/>
              <a:t>41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018874883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DDE4F5-821C-9E89-FB55-114A843B24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F191E49-DC01-F3B7-9A2E-535B6971FB9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C3103A1-4BA4-BB52-628A-C986E0CAB6D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>
            <a:extLst>
              <a:ext uri="{FF2B5EF4-FFF2-40B4-BE49-F238E27FC236}">
                <a16:creationId xmlns:a16="http://schemas.microsoft.com/office/drawing/2014/main" id="{8A62DD36-22A0-EF18-7676-38FB0712E01F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US" altLang="en-US"/>
              <a:t>2025 NCQA CR Changes</a:t>
            </a:r>
            <a:endParaRPr lang="en-US" alt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23EE72B-357F-AD36-5CC8-5EA796D8317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E33B45E-B0EA-4921-92E0-B1B98CF062A8}" type="slidenum">
              <a:rPr lang="en-US" altLang="en-US" smtClean="0"/>
              <a:pPr/>
              <a:t>42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842900503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US" altLang="en-US"/>
              <a:t>2025 NCQA CR Changes</a:t>
            </a:r>
            <a:endParaRPr lang="en-US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E33B45E-B0EA-4921-92E0-B1B98CF062A8}" type="slidenum">
              <a:rPr lang="en-US" altLang="en-US" smtClean="0"/>
              <a:pPr/>
              <a:t>43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45835477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US" altLang="en-US"/>
              <a:t>2025 NCQA CR Changes</a:t>
            </a:r>
            <a:endParaRPr lang="en-US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E33B45E-B0EA-4921-92E0-B1B98CF062A8}" type="slidenum">
              <a:rPr lang="en-US" altLang="en-US" smtClean="0"/>
              <a:pPr/>
              <a:t>44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5180208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US" altLang="en-US"/>
              <a:t>2025 NCQA CR Changes</a:t>
            </a:r>
            <a:endParaRPr lang="en-US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E33B45E-B0EA-4921-92E0-B1B98CF062A8}" type="slidenum">
              <a:rPr lang="en-US" altLang="en-US" smtClean="0"/>
              <a:pPr/>
              <a:t>45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8740426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US" altLang="en-US"/>
              <a:t>2025 NCQA CR Changes</a:t>
            </a:r>
            <a:endParaRPr lang="en-US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E33B45E-B0EA-4921-92E0-B1B98CF062A8}" type="slidenum">
              <a:rPr lang="en-US" altLang="en-US" smtClean="0"/>
              <a:pPr/>
              <a:t>46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0357226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US" altLang="en-US"/>
              <a:t>2025 NCQA CR Changes</a:t>
            </a:r>
            <a:endParaRPr lang="en-US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E33B45E-B0EA-4921-92E0-B1B98CF062A8}" type="slidenum">
              <a:rPr lang="en-US" altLang="en-US" smtClean="0"/>
              <a:pPr/>
              <a:t>47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5788637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3ADAAB-3549-B12A-F0A3-32180063F9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1FCE090-9C21-B8D3-2AB3-AD1B6EC804F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EE78853-D53F-05B1-DDAF-336DB33AF5E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>
            <a:extLst>
              <a:ext uri="{FF2B5EF4-FFF2-40B4-BE49-F238E27FC236}">
                <a16:creationId xmlns:a16="http://schemas.microsoft.com/office/drawing/2014/main" id="{BA404A10-6B4F-E5DA-57D3-2B365B34706F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US" altLang="en-US"/>
              <a:t>2025 NCQA CR Changes</a:t>
            </a:r>
            <a:endParaRPr lang="en-US" alt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98F8767-E21B-C9D4-F5B1-7AFCB89A09F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E33B45E-B0EA-4921-92E0-B1B98CF062A8}" type="slidenum">
              <a:rPr lang="en-US" altLang="en-US" smtClean="0"/>
              <a:pPr/>
              <a:t>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0188186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49AFB2-1F69-F665-50AC-BC5BF0C27C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CC51AC1-C068-593C-DF29-049582BF681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D87B1D5-4147-2819-0862-205C647D9EC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>
            <a:extLst>
              <a:ext uri="{FF2B5EF4-FFF2-40B4-BE49-F238E27FC236}">
                <a16:creationId xmlns:a16="http://schemas.microsoft.com/office/drawing/2014/main" id="{FC944238-18AF-3109-DDC1-E9377F03CB8A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US" altLang="en-US"/>
              <a:t>2025 NCQA CR Changes</a:t>
            </a:r>
            <a:endParaRPr lang="en-US" alt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5D471C6-B2FA-8D65-09E7-CA544043713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E33B45E-B0EA-4921-92E0-B1B98CF062A8}" type="slidenum">
              <a:rPr lang="en-US" altLang="en-US" smtClean="0"/>
              <a:pPr/>
              <a:t>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1382389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US" altLang="en-US"/>
              <a:t>2025 NCQA CR Changes</a:t>
            </a:r>
            <a:endParaRPr lang="en-US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E33B45E-B0EA-4921-92E0-B1B98CF062A8}" type="slidenum">
              <a:rPr lang="en-US" altLang="en-US" smtClean="0"/>
              <a:pPr/>
              <a:t>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9762852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US" altLang="en-US"/>
              <a:t>2025 NCQA CR Changes</a:t>
            </a:r>
            <a:endParaRPr lang="en-US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E33B45E-B0EA-4921-92E0-B1B98CF062A8}" type="slidenum">
              <a:rPr lang="en-US" altLang="en-US" smtClean="0"/>
              <a:pPr/>
              <a:t>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8462981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F7C164-2BFD-E801-3B45-6F83E849CB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73D82C8-0595-5F21-0EAC-BCA7AE05D88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7519D05-2F39-0943-1DEB-4DBB0496297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>
            <a:extLst>
              <a:ext uri="{FF2B5EF4-FFF2-40B4-BE49-F238E27FC236}">
                <a16:creationId xmlns:a16="http://schemas.microsoft.com/office/drawing/2014/main" id="{B49CF1C9-E4FD-3446-BC0E-0F0C88DF4079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US" altLang="en-US"/>
              <a:t>2025 NCQA CR Changes</a:t>
            </a:r>
            <a:endParaRPr lang="en-US" alt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550A45D-989C-57CE-BD47-4CEE906B963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E33B45E-B0EA-4921-92E0-B1B98CF062A8}" type="slidenum">
              <a:rPr lang="en-US" altLang="en-US" smtClean="0"/>
              <a:pPr/>
              <a:t>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036660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>
            <a:extLst>
              <a:ext uri="{FF2B5EF4-FFF2-40B4-BE49-F238E27FC236}">
                <a16:creationId xmlns:a16="http://schemas.microsoft.com/office/drawing/2014/main" id="{4FE3631F-8D20-4EC3-855D-30DA5F274572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Tashidy here</a:t>
            </a:r>
          </a:p>
          <a:p>
            <a:endParaRPr lang="en-US" altLang="en-US"/>
          </a:p>
        </p:txBody>
      </p:sp>
      <p:sp>
        <p:nvSpPr>
          <p:cNvPr id="6148" name="Rectangle 4">
            <a:extLst>
              <a:ext uri="{FF2B5EF4-FFF2-40B4-BE49-F238E27FC236}">
                <a16:creationId xmlns:a16="http://schemas.microsoft.com/office/drawing/2014/main" id="{0FB9B66D-CC56-4D1B-A259-B18482BC3504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en-US" dirty="0"/>
              <a:t>© Tashidy Corporation, 2021</a:t>
            </a:r>
            <a:br>
              <a:rPr lang="en-US" altLang="en-US" dirty="0"/>
            </a:br>
            <a:r>
              <a:rPr lang="en-US" altLang="en-US" dirty="0"/>
              <a:t>All rights reserved</a:t>
            </a:r>
          </a:p>
        </p:txBody>
      </p:sp>
      <p:sp>
        <p:nvSpPr>
          <p:cNvPr id="6149" name="Rectangle 5">
            <a:extLst>
              <a:ext uri="{FF2B5EF4-FFF2-40B4-BE49-F238E27FC236}">
                <a16:creationId xmlns:a16="http://schemas.microsoft.com/office/drawing/2014/main" id="{F219C4D0-62CC-4FF1-95E8-CC25EED2F0F2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6D6A1F11-9898-477E-B163-06CBAF39DCC4}" type="slidenum">
              <a:rPr lang="en-US" altLang="en-US"/>
              <a:pPr/>
              <a:t>‹#›</a:t>
            </a:fld>
            <a:endParaRPr lang="en-US" altLang="en-US"/>
          </a:p>
        </p:txBody>
      </p:sp>
      <p:pic>
        <p:nvPicPr>
          <p:cNvPr id="6150" name="Picture 6" descr="Flame artwork">
            <a:extLst>
              <a:ext uri="{FF2B5EF4-FFF2-40B4-BE49-F238E27FC236}">
                <a16:creationId xmlns:a16="http://schemas.microsoft.com/office/drawing/2014/main" id="{E37635F5-0AB3-446E-BC6B-3E1666DAAE7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066800"/>
            <a:ext cx="1066800" cy="4876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151" name="AutoShape 7">
            <a:extLst>
              <a:ext uri="{FF2B5EF4-FFF2-40B4-BE49-F238E27FC236}">
                <a16:creationId xmlns:a16="http://schemas.microsoft.com/office/drawing/2014/main" id="{529C4CFA-1966-4224-9E64-A2243AE083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76400" y="1600200"/>
            <a:ext cx="6781800" cy="4191000"/>
          </a:xfrm>
          <a:prstGeom prst="roundRect">
            <a:avLst>
              <a:gd name="adj" fmla="val 16667"/>
            </a:avLst>
          </a:prstGeom>
          <a:solidFill>
            <a:srgbClr val="6600CC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r>
              <a:rPr lang="en-US" altLang="en-US" sz="4000" b="0" dirty="0">
                <a:solidFill>
                  <a:schemeClr val="tx2"/>
                </a:solidFill>
                <a:latin typeface="AvantGarde Bk BT" pitchFamily="34" charset="0"/>
              </a:rPr>
              <a:t> </a:t>
            </a:r>
          </a:p>
          <a:p>
            <a:r>
              <a:rPr lang="en-US" altLang="en-US" sz="4400" b="0" dirty="0">
                <a:solidFill>
                  <a:schemeClr val="tx2"/>
                </a:solidFill>
                <a:latin typeface="AvantGarde Bk BT" pitchFamily="34" charset="0"/>
              </a:rPr>
              <a:t>NCQA’s 2025 </a:t>
            </a:r>
          </a:p>
          <a:p>
            <a:r>
              <a:rPr lang="en-US" altLang="en-US" sz="4400" b="0" dirty="0">
                <a:solidFill>
                  <a:schemeClr val="tx2"/>
                </a:solidFill>
                <a:latin typeface="AvantGarde Bk BT" pitchFamily="34" charset="0"/>
              </a:rPr>
              <a:t>Credentialing </a:t>
            </a:r>
          </a:p>
          <a:p>
            <a:r>
              <a:rPr lang="en-US" altLang="en-US" sz="4400" b="0" dirty="0">
                <a:solidFill>
                  <a:schemeClr val="tx2"/>
                </a:solidFill>
                <a:latin typeface="AvantGarde Bk BT" pitchFamily="34" charset="0"/>
              </a:rPr>
              <a:t>Standard Changes</a:t>
            </a:r>
          </a:p>
          <a:p>
            <a:endParaRPr lang="en-US" altLang="en-US" sz="3200" b="0" dirty="0">
              <a:solidFill>
                <a:schemeClr val="tx2"/>
              </a:solidFill>
              <a:latin typeface="AvantGarde Bk BT" pitchFamily="34" charset="0"/>
            </a:endParaRPr>
          </a:p>
          <a:p>
            <a:r>
              <a:rPr lang="en-US" altLang="en-US" sz="3200" b="0" dirty="0">
                <a:solidFill>
                  <a:schemeClr val="tx2"/>
                </a:solidFill>
                <a:latin typeface="AvantGarde Bk BT" pitchFamily="34" charset="0"/>
              </a:rPr>
              <a:t>Carol Delage, MS</a:t>
            </a:r>
          </a:p>
          <a:p>
            <a:endParaRPr lang="en-US" altLang="en-US" sz="3200" b="0" dirty="0">
              <a:solidFill>
                <a:schemeClr val="tx2"/>
              </a:solidFill>
              <a:latin typeface="AvantGarde Bk BT" pitchFamily="34" charset="0"/>
            </a:endParaRPr>
          </a:p>
          <a:p>
            <a:endParaRPr lang="en-US" altLang="en-US" sz="3200" b="0" dirty="0">
              <a:solidFill>
                <a:schemeClr val="tx2"/>
              </a:solidFill>
              <a:latin typeface="AvantGarde Bk BT" pitchFamily="34" charset="0"/>
            </a:endParaRPr>
          </a:p>
        </p:txBody>
      </p:sp>
      <p:sp>
        <p:nvSpPr>
          <p:cNvPr id="6152" name="Rectangle 8">
            <a:extLst>
              <a:ext uri="{FF2B5EF4-FFF2-40B4-BE49-F238E27FC236}">
                <a16:creationId xmlns:a16="http://schemas.microsoft.com/office/drawing/2014/main" id="{0A436154-AE32-4B6C-A277-7E65199D03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2600" y="457200"/>
            <a:ext cx="67818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 sz="4000" b="0">
              <a:solidFill>
                <a:srgbClr val="6600CC"/>
              </a:solidFill>
              <a:latin typeface="AvantGarde Bk BT" pitchFamily="34" charset="0"/>
            </a:endParaRPr>
          </a:p>
        </p:txBody>
      </p:sp>
      <p:pic>
        <p:nvPicPr>
          <p:cNvPr id="6153" name="Picture 9" descr="Tashidy Text logo">
            <a:extLst>
              <a:ext uri="{FF2B5EF4-FFF2-40B4-BE49-F238E27FC236}">
                <a16:creationId xmlns:a16="http://schemas.microsoft.com/office/drawing/2014/main" id="{7ED5865C-3440-4235-B943-1598C1E5371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6019800"/>
            <a:ext cx="1706563" cy="628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657050-2974-4822-9124-F8D0E30645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E0BC8F9-9D51-49D3-A83D-CE305FBDA51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9F8709-BC3C-4152-B555-1FEDA49F2F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08CF5F-C073-4CC1-A186-B51CBE197A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© Tashidy Corporation, 2010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2609CC-833B-4D69-9CE2-FBC0DB9305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B5889EC-99FE-4B82-BF19-64F29494C53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565899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7F493E6-E94F-4A32-8348-76C5B64AB95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50227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1464FC3-B265-41B7-AA71-A51B8BA5CFE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50227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579488-37DF-4499-83CA-16D7E2699B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C3A0A9-8538-4EF7-80D0-715C55C25D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© Tashidy Corporation, 2010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064398-C955-4DD0-BAAF-1C878C4C3B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9EFA29-2B12-497D-B627-083886276D8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936214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673A1B-FB7F-447F-B971-E21411D8A3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76FAC4E-02AF-42A1-9084-C176D497BF48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1524000" y="1752600"/>
            <a:ext cx="3390900" cy="41148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B8A0FFE-569E-4A00-92D3-A5D64A046D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067300" y="1752600"/>
            <a:ext cx="3390900" cy="41148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4038AAB-1BE3-401F-8149-9B4FEE5FE32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85800" y="6019800"/>
            <a:ext cx="2971800" cy="6858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2A4D546-2DAD-4F7E-AA45-7604229CF2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733800" y="6172200"/>
            <a:ext cx="25908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© Tashidy Corporation, 2010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995D77D-4C55-4301-ADB9-3055783B31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315200" y="6172200"/>
            <a:ext cx="1066800" cy="457200"/>
          </a:xfrm>
        </p:spPr>
        <p:txBody>
          <a:bodyPr/>
          <a:lstStyle>
            <a:lvl1pPr>
              <a:defRPr/>
            </a:lvl1pPr>
          </a:lstStyle>
          <a:p>
            <a:fld id="{8EA10091-E605-4841-BE9A-452449EA2DA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804858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A57378-D06D-46E0-B9BF-FF4BA37F24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C43CB3-F63D-4C89-BE3B-CAD01A2DC1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AD1209-5549-474C-BEEB-09B9FC5F75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E9C7BD-C273-49B2-A100-44EB106D51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dirty="0"/>
              <a:t>© Tashidy Corporation, 2025</a:t>
            </a:r>
          </a:p>
          <a:p>
            <a:r>
              <a:rPr lang="en-US" altLang="en-US" dirty="0"/>
              <a:t>All rights reserved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16F66B-EAAD-410C-BBFE-7B1FF9B5D0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AB08F81-730C-4CD8-AB1F-61EAF44C291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033954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A4D418-74F3-4CF2-91CC-D1CA3D9CB8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31DFE95-640A-4C6B-A1FF-CD98A0AA18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48B35B-FD57-46C1-A75C-1AA68C1C63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E22CF0-7336-4B79-A9EA-FB9B983CB5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© Tashidy Corporation, 2010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AC8A1E-09D2-4E8B-AD42-B658BE4284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566729E-293E-413D-896B-0CF695F513E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016072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5A58BA-58E2-4C56-8041-DD987AAD6A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5DD2A2-9991-4A61-AD3E-034C51F0EC6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524000" y="1752600"/>
            <a:ext cx="3390900" cy="41148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5CFB8E1-E226-4C08-BDC8-83F955667E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067300" y="1752600"/>
            <a:ext cx="3390900" cy="41148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4273709-B445-47F6-8FDC-E343666A85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AE05FD9-2A2E-401B-9A3A-118EFBA30E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© Tashidy Corporation, 2010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1EFFF01-8ADA-4633-A661-A50B1E7961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38C75F-677E-4316-B2C4-76F8C83BF37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505254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B12A9A-60E3-400E-9E37-A4F953CEE0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7C1113-73FD-41FA-A759-B32B2ED29F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6070308-8F44-440C-86A6-DCB957745C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FA78CDE-781B-4EA4-8377-E9E4037761E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E77355A-FAD8-43A5-8FE0-E178E754003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701466B-C4F3-4E02-8B1E-046E872FC3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  <a:p>
            <a:endParaRPr lang="en-US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F608456-8421-4A05-B8F0-A502E4CD47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© Tashidy Corporation, 2010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3CB2A9C-980D-4169-A64A-242F856D46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BC2313B-EF60-4A65-ABB8-95C046B0039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517980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898D73-8381-4E6A-94AD-ECD7405674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64C2F4A-826F-462D-9E0D-40B30148FD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  <a:p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ED43FBA-682E-40B1-B3B8-A66632325F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© Tashidy Corporation, 2010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02388A4-35B2-4975-A70D-340090FB73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577353-45B5-4DC9-81F7-5BCF38E2DA1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310713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37BAA70-F70F-41AF-8054-98141FD215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  <a:p>
            <a:endParaRPr lang="en-US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12C54A6-B88E-46DA-BA6A-F0E2E3B129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© Tashidy Corporation, 2010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DA88876-71AB-4655-A389-EB9B8B78A3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625189-9FE0-4BD6-A3D4-8334B230B28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436678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CCB47C-581C-4DED-A069-5B0D25A863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B85A06-E118-44A1-8A70-BBA8341A6D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FAC90A5-34D5-430F-BE76-B52B5CEC5A8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B9683A1-28A5-43BB-93C1-2019E1BB76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7AEEAA0-D98D-4D6F-A737-170348A3B1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© Tashidy Corporation, 2010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E95FB6F-7D66-46C1-A1B5-8E3AA8989C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7C6A5A3-7EC6-49B9-BB53-5F0DC6B6FB3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930684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F0683A-FEE4-4F67-B8F9-FEC84BB357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B88F575-D184-435B-BC5A-3D3B70BAA8C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FBEC65A-2F61-4307-882F-D9D474E9AF2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590B4AA-BA33-416F-91B1-C420A3A2C4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3C8E721-2733-4173-808D-C21662686E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© Tashidy Corporation, 2010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FCE2DA7-49CB-4879-9B4D-1F57A4504A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2BD67CA-0A4F-487F-B51E-E2282CB6041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954617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3">
            <a:extLst>
              <a:ext uri="{FF2B5EF4-FFF2-40B4-BE49-F238E27FC236}">
                <a16:creationId xmlns:a16="http://schemas.microsoft.com/office/drawing/2014/main" id="{FDEBA1C0-C2B1-49B9-9D43-6AF019CFB50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524000" y="1752600"/>
            <a:ext cx="6934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57200" tIns="45720" rIns="27432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Xxx</a:t>
            </a:r>
          </a:p>
          <a:p>
            <a:pPr lvl="0"/>
            <a:r>
              <a:rPr lang="en-US" altLang="en-US"/>
              <a:t>xxxx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DD6B9BB4-1A63-4252-9693-741B174A21C8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019800"/>
            <a:ext cx="29718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b="0"/>
            </a:lvl1pPr>
          </a:lstStyle>
          <a:p>
            <a:endParaRPr lang="en-US" altLang="en-US"/>
          </a:p>
          <a:p>
            <a:endParaRPr lang="en-US" alt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F476AF39-FD7E-455F-A7C4-F1300BB81769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733800" y="6172200"/>
            <a:ext cx="2590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rgbClr val="6600CC"/>
                </a:solidFill>
                <a:latin typeface="+mn-lt"/>
              </a:defRPr>
            </a:lvl1pPr>
          </a:lstStyle>
          <a:p>
            <a:r>
              <a:rPr lang="en-US" altLang="en-US"/>
              <a:t>© Tashidy Corporation, 2010</a:t>
            </a:r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26899721-ED63-4078-8D14-E5C49FA0FD78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315200" y="6172200"/>
            <a:ext cx="1066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b="0">
                <a:solidFill>
                  <a:srgbClr val="6600CC"/>
                </a:solidFill>
                <a:latin typeface="+mn-lt"/>
              </a:defRPr>
            </a:lvl1pPr>
          </a:lstStyle>
          <a:p>
            <a:fld id="{8EBD5696-5F4E-4336-8F0B-F0E40F55F26D}" type="slidenum">
              <a:rPr lang="en-US" altLang="en-US"/>
              <a:pPr/>
              <a:t>‹#›</a:t>
            </a:fld>
            <a:endParaRPr lang="en-US" altLang="en-US"/>
          </a:p>
        </p:txBody>
      </p:sp>
      <p:pic>
        <p:nvPicPr>
          <p:cNvPr id="1031" name="Picture 7" descr="Flame artwork">
            <a:extLst>
              <a:ext uri="{FF2B5EF4-FFF2-40B4-BE49-F238E27FC236}">
                <a16:creationId xmlns:a16="http://schemas.microsoft.com/office/drawing/2014/main" id="{28C5EEDA-28FF-4282-BB46-EA6E7C42AB5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066800"/>
            <a:ext cx="1066800" cy="4876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33" name="Text Box 9">
            <a:extLst>
              <a:ext uri="{FF2B5EF4-FFF2-40B4-BE49-F238E27FC236}">
                <a16:creationId xmlns:a16="http://schemas.microsoft.com/office/drawing/2014/main" id="{A1462CAE-8506-4BE1-979E-451C7EC89FA3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108325" y="650875"/>
            <a:ext cx="184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endParaRPr lang="en-US" altLang="en-US" sz="2400" b="0"/>
          </a:p>
        </p:txBody>
      </p:sp>
      <p:sp>
        <p:nvSpPr>
          <p:cNvPr id="1035" name="AutoShape 11">
            <a:extLst>
              <a:ext uri="{FF2B5EF4-FFF2-40B4-BE49-F238E27FC236}">
                <a16:creationId xmlns:a16="http://schemas.microsoft.com/office/drawing/2014/main" id="{E8072E36-95E8-4EBC-A1EF-C8CE3D00746E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1600200" y="650875"/>
            <a:ext cx="6846888" cy="862013"/>
          </a:xfrm>
          <a:prstGeom prst="roundRect">
            <a:avLst>
              <a:gd name="adj" fmla="val 16667"/>
            </a:avLst>
          </a:prstGeom>
          <a:solidFill>
            <a:srgbClr val="6600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274320" rIns="182880" anchor="ctr"/>
          <a:lstStyle/>
          <a:p>
            <a:endParaRPr lang="en-US" altLang="en-US" sz="2400" b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dt="0"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fornian FB" panose="0207040306080B030204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fornian FB" panose="0207040306080B030204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fornian FB" panose="0207040306080B030204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fornian FB" panose="0207040306080B030204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fornian FB" panose="0207040306080B030204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fornian FB" panose="0207040306080B030204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fornian FB" panose="0207040306080B030204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fornian FB" panose="0207040306080B030204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SzPct val="6500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Wingdings" panose="05000000000000000000" pitchFamily="2" charset="2"/>
        <a:buChar char="§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SzPct val="7500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SzPct val="8500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7B142900-75C9-42BD-BF61-76BC9592748E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altLang="en-US" dirty="0"/>
              <a:t>© Tashidy Corporation, 2025</a:t>
            </a:r>
            <a:br>
              <a:rPr lang="en-US" altLang="en-US" dirty="0"/>
            </a:br>
            <a:r>
              <a:rPr lang="en-US" altLang="en-US" dirty="0"/>
              <a:t>All rights reserved</a:t>
            </a:r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812740DD-86AC-49A3-8B04-2AA24D7CCAB6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/>
          <a:p>
            <a:fld id="{011F56FE-FCC8-48D8-9F1E-FDC553BE93FB}" type="slidenum">
              <a:rPr lang="en-US" altLang="en-US"/>
              <a:pPr/>
              <a:t>1</a:t>
            </a:fld>
            <a:endParaRPr lang="en-US" alt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F432B1-80A6-4D3E-A1EF-29D1163504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dirty="0"/>
              <a:t>© Tashidy Corporation, 2025</a:t>
            </a:r>
          </a:p>
          <a:p>
            <a:r>
              <a:rPr lang="en-US" altLang="en-US" dirty="0"/>
              <a:t>All rights reserved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2DEB55-443D-4ADA-8065-DD461A6E4D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DE39B-D87F-4470-8F20-2D1B86D7C00D}" type="slidenum">
              <a:rPr lang="en-US" altLang="en-US"/>
              <a:pPr/>
              <a:t>10</a:t>
            </a:fld>
            <a:endParaRPr lang="en-US" altLang="en-US"/>
          </a:p>
        </p:txBody>
      </p:sp>
      <p:sp>
        <p:nvSpPr>
          <p:cNvPr id="319490" name="Rectangle 2">
            <a:extLst>
              <a:ext uri="{FF2B5EF4-FFF2-40B4-BE49-F238E27FC236}">
                <a16:creationId xmlns:a16="http://schemas.microsoft.com/office/drawing/2014/main" id="{8355428B-583E-4982-8197-8F7C122B738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600200" y="609600"/>
            <a:ext cx="6858000" cy="9144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274320" tIns="45720" rIns="274320" bIns="45720" numCol="1" anchor="t" anchorCtr="0" compatLnSpc="1">
            <a:prstTxWarp prst="textNoShape">
              <a:avLst/>
            </a:prstTxWarp>
          </a:bodyPr>
          <a:lstStyle/>
          <a:p>
            <a:pPr algn="l"/>
            <a:r>
              <a:rPr lang="en-US" altLang="en-US" dirty="0"/>
              <a:t>Application Additions </a:t>
            </a:r>
          </a:p>
        </p:txBody>
      </p:sp>
      <p:sp>
        <p:nvSpPr>
          <p:cNvPr id="319491" name="Rectangle 3">
            <a:extLst>
              <a:ext uri="{FF2B5EF4-FFF2-40B4-BE49-F238E27FC236}">
                <a16:creationId xmlns:a16="http://schemas.microsoft.com/office/drawing/2014/main" id="{3E4B0BAA-0867-4097-8156-85548C04376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z="2400" dirty="0"/>
              <a:t>Practitioner applications must include questions about practitioner’s race, ethnicity and language capabilities [CR 3A factor 6]</a:t>
            </a:r>
          </a:p>
          <a:p>
            <a:pPr lvl="1"/>
            <a:r>
              <a:rPr lang="en-US" altLang="en-US" sz="2400" dirty="0"/>
              <a:t>Each topic must be assessed individually</a:t>
            </a:r>
          </a:p>
          <a:p>
            <a:pPr lvl="1"/>
            <a:r>
              <a:rPr lang="en-US" altLang="en-US" sz="2400" dirty="0"/>
              <a:t>CAQH application includes compliant questions</a:t>
            </a:r>
          </a:p>
          <a:p>
            <a:r>
              <a:rPr lang="en-US" altLang="en-US" sz="2400" dirty="0"/>
              <a:t>Application must state responses to questions are optional and information will not be used to discriminate against practitioner</a:t>
            </a:r>
          </a:p>
        </p:txBody>
      </p:sp>
    </p:spTree>
    <p:extLst>
      <p:ext uri="{BB962C8B-B14F-4D97-AF65-F5344CB8AC3E}">
        <p14:creationId xmlns:p14="http://schemas.microsoft.com/office/powerpoint/2010/main" val="10298748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2DD7CC-EE0D-A1C2-571C-34A212D834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191F0B-73AF-A384-C8AF-D6914736B8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dirty="0"/>
              <a:t>© Tashidy Corporation, 2025</a:t>
            </a:r>
          </a:p>
          <a:p>
            <a:r>
              <a:rPr lang="en-US" altLang="en-US" dirty="0"/>
              <a:t>All rights reserved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AAD3FA-B49B-3ECC-0B3B-AC2FADD030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9A00C-38D0-40DA-BDD2-85FB570A9BF7}" type="slidenum">
              <a:rPr lang="en-US" altLang="en-US"/>
              <a:pPr/>
              <a:t>11</a:t>
            </a:fld>
            <a:endParaRPr lang="en-US" altLang="en-US"/>
          </a:p>
        </p:txBody>
      </p:sp>
      <p:sp>
        <p:nvSpPr>
          <p:cNvPr id="314370" name="Rectangle 2">
            <a:extLst>
              <a:ext uri="{FF2B5EF4-FFF2-40B4-BE49-F238E27FC236}">
                <a16:creationId xmlns:a16="http://schemas.microsoft.com/office/drawing/2014/main" id="{5815AA2D-BBDC-4FF1-2BDA-E34B70479C2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447800" y="609600"/>
            <a:ext cx="7010400" cy="9144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274320" tIns="45720" rIns="274320" bIns="45720" numCol="1" anchor="t" anchorCtr="0" compatLnSpc="1">
            <a:prstTxWarp prst="textNoShape">
              <a:avLst/>
            </a:prstTxWarp>
          </a:bodyPr>
          <a:lstStyle/>
          <a:p>
            <a:pPr algn="l"/>
            <a:r>
              <a:rPr lang="en-US" altLang="en-US" sz="4000" dirty="0"/>
              <a:t>PSV Updates</a:t>
            </a:r>
          </a:p>
        </p:txBody>
      </p:sp>
      <p:pic>
        <p:nvPicPr>
          <p:cNvPr id="1026" name="Picture 2" descr="Gesture that boys see magnifying glass. Cunning guy holding loupe, looking for something in laptop, planned something amiss. Young man standing holding magnifier, looking for something and watching">
            <a:extLst>
              <a:ext uri="{FF2B5EF4-FFF2-40B4-BE49-F238E27FC236}">
                <a16:creationId xmlns:a16="http://schemas.microsoft.com/office/drawing/2014/main" id="{444D8E88-57D1-F198-74EA-869C758D321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43225" y="1828800"/>
            <a:ext cx="3257550" cy="3333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400885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F432B1-80A6-4D3E-A1EF-29D1163504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dirty="0"/>
              <a:t>© Tashidy Corporation, 2025</a:t>
            </a:r>
          </a:p>
          <a:p>
            <a:r>
              <a:rPr lang="en-US" altLang="en-US" dirty="0"/>
              <a:t>All rights reserved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2DEB55-443D-4ADA-8065-DD461A6E4D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DE39B-D87F-4470-8F20-2D1B86D7C00D}" type="slidenum">
              <a:rPr lang="en-US" altLang="en-US"/>
              <a:pPr/>
              <a:t>12</a:t>
            </a:fld>
            <a:endParaRPr lang="en-US" altLang="en-US"/>
          </a:p>
        </p:txBody>
      </p:sp>
      <p:sp>
        <p:nvSpPr>
          <p:cNvPr id="319490" name="Rectangle 2">
            <a:extLst>
              <a:ext uri="{FF2B5EF4-FFF2-40B4-BE49-F238E27FC236}">
                <a16:creationId xmlns:a16="http://schemas.microsoft.com/office/drawing/2014/main" id="{8355428B-583E-4982-8197-8F7C122B738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600200" y="609600"/>
            <a:ext cx="6858000" cy="9144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274320" tIns="45720" rIns="274320" bIns="45720" numCol="1" anchor="t" anchorCtr="0" compatLnSpc="1">
            <a:prstTxWarp prst="textNoShape">
              <a:avLst/>
            </a:prstTxWarp>
          </a:bodyPr>
          <a:lstStyle/>
          <a:p>
            <a:pPr algn="l"/>
            <a:r>
              <a:rPr lang="en-US" altLang="en-US" dirty="0"/>
              <a:t>PSV Changes</a:t>
            </a:r>
          </a:p>
        </p:txBody>
      </p:sp>
      <p:sp>
        <p:nvSpPr>
          <p:cNvPr id="319491" name="Rectangle 3">
            <a:extLst>
              <a:ext uri="{FF2B5EF4-FFF2-40B4-BE49-F238E27FC236}">
                <a16:creationId xmlns:a16="http://schemas.microsoft.com/office/drawing/2014/main" id="{3E4B0BAA-0867-4097-8156-85548C04376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en-US" sz="2400" dirty="0"/>
              <a:t>Files credentialed or recredentialed </a:t>
            </a:r>
            <a:r>
              <a:rPr lang="en-US" altLang="en-US" sz="2400" b="1" i="1" dirty="0"/>
              <a:t>on</a:t>
            </a:r>
            <a:r>
              <a:rPr lang="en-US" altLang="en-US" sz="2400" dirty="0"/>
              <a:t> or </a:t>
            </a:r>
            <a:r>
              <a:rPr lang="en-US" altLang="en-US" sz="2400" b="1" i="1" dirty="0"/>
              <a:t>after</a:t>
            </a:r>
            <a:r>
              <a:rPr lang="en-US" altLang="en-US" sz="2400" dirty="0"/>
              <a:t> July 1, 2025 must:</a:t>
            </a:r>
          </a:p>
          <a:p>
            <a:r>
              <a:rPr lang="en-US" altLang="en-US" sz="2200" dirty="0"/>
              <a:t>Complete primary source verification no later than 120 days prior to decision (rather than 180-day limit in effect prior to 7/1/2025) [CR 4A factors 1-6 and CR 4B factors 1-3]</a:t>
            </a:r>
          </a:p>
          <a:p>
            <a:pPr lvl="1"/>
            <a:r>
              <a:rPr lang="en-US" altLang="en-US" sz="2200" dirty="0"/>
              <a:t>Files with decisions prior to 7/1/25 will be evaluated using historical requirements</a:t>
            </a:r>
          </a:p>
        </p:txBody>
      </p:sp>
    </p:spTree>
    <p:extLst>
      <p:ext uri="{BB962C8B-B14F-4D97-AF65-F5344CB8AC3E}">
        <p14:creationId xmlns:p14="http://schemas.microsoft.com/office/powerpoint/2010/main" val="398405221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45705E-C46F-EDC3-AC67-191D60FFA1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E9C922-0449-D9E8-0A71-3EC3E6EBA4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dirty="0"/>
              <a:t>© Tashidy Corporation, 2025</a:t>
            </a:r>
          </a:p>
          <a:p>
            <a:r>
              <a:rPr lang="en-US" altLang="en-US" dirty="0"/>
              <a:t>All rights reserved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810FFE-8EE9-74CD-5799-3C9E2952A7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DE39B-D87F-4470-8F20-2D1B86D7C00D}" type="slidenum">
              <a:rPr lang="en-US" altLang="en-US"/>
              <a:pPr/>
              <a:t>13</a:t>
            </a:fld>
            <a:endParaRPr lang="en-US" altLang="en-US"/>
          </a:p>
        </p:txBody>
      </p:sp>
      <p:sp>
        <p:nvSpPr>
          <p:cNvPr id="319490" name="Rectangle 2">
            <a:extLst>
              <a:ext uri="{FF2B5EF4-FFF2-40B4-BE49-F238E27FC236}">
                <a16:creationId xmlns:a16="http://schemas.microsoft.com/office/drawing/2014/main" id="{10314BC4-1466-4B10-D5AA-BB5A4A96742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600200" y="609600"/>
            <a:ext cx="6858000" cy="9144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274320" tIns="45720" rIns="274320" bIns="45720" numCol="1" anchor="t" anchorCtr="0" compatLnSpc="1">
            <a:prstTxWarp prst="textNoShape">
              <a:avLst/>
            </a:prstTxWarp>
          </a:bodyPr>
          <a:lstStyle/>
          <a:p>
            <a:pPr algn="l"/>
            <a:r>
              <a:rPr lang="en-US" altLang="en-US" dirty="0"/>
              <a:t>PSV Changes, cont.</a:t>
            </a:r>
          </a:p>
        </p:txBody>
      </p:sp>
      <p:sp>
        <p:nvSpPr>
          <p:cNvPr id="319491" name="Rectangle 3">
            <a:extLst>
              <a:ext uri="{FF2B5EF4-FFF2-40B4-BE49-F238E27FC236}">
                <a16:creationId xmlns:a16="http://schemas.microsoft.com/office/drawing/2014/main" id="{DB746AAD-667E-ADCE-4318-999F1572060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en-US" sz="2200" dirty="0"/>
              <a:t>Files credentialed or recredentialed </a:t>
            </a:r>
            <a:r>
              <a:rPr lang="en-US" altLang="en-US" sz="2200" b="1" i="1" dirty="0"/>
              <a:t>on</a:t>
            </a:r>
            <a:r>
              <a:rPr lang="en-US" altLang="en-US" sz="2200" dirty="0"/>
              <a:t> or </a:t>
            </a:r>
            <a:r>
              <a:rPr lang="en-US" altLang="en-US" sz="2200" b="1" i="1" dirty="0"/>
              <a:t>after</a:t>
            </a:r>
            <a:r>
              <a:rPr lang="en-US" altLang="en-US" sz="2200" dirty="0"/>
              <a:t> July 1, 2025 must:</a:t>
            </a:r>
          </a:p>
          <a:p>
            <a:r>
              <a:rPr lang="en-US" altLang="en-US" sz="2200" dirty="0"/>
              <a:t>Document whether practitioners are excluded from Medicare and Medicaid programs [CR 4B factor 3]</a:t>
            </a:r>
          </a:p>
          <a:p>
            <a:pPr lvl="1"/>
            <a:r>
              <a:rPr lang="en-US" altLang="en-US" sz="2000" dirty="0"/>
              <a:t>This is in addition to historically required assessment of presence or absence of sanctions by these programs</a:t>
            </a:r>
          </a:p>
          <a:p>
            <a:pPr lvl="1"/>
            <a:r>
              <a:rPr lang="en-US" altLang="en-US" sz="2000" dirty="0"/>
              <a:t>Exclusion from Medicare and Medicaid must be documented separately in file</a:t>
            </a:r>
          </a:p>
          <a:p>
            <a:pPr lvl="1"/>
            <a:r>
              <a:rPr lang="en-US" altLang="en-US" sz="2000" dirty="0"/>
              <a:t>File documentation includes source used, verification date, person doing verification and query results, i.e., included or excluded</a:t>
            </a:r>
          </a:p>
        </p:txBody>
      </p:sp>
    </p:spTree>
    <p:extLst>
      <p:ext uri="{BB962C8B-B14F-4D97-AF65-F5344CB8AC3E}">
        <p14:creationId xmlns:p14="http://schemas.microsoft.com/office/powerpoint/2010/main" val="385736832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EB859D-72CE-E00F-8913-FB54509A0E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3763A7-991F-4FD4-F83B-C277E4FDF4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dirty="0"/>
              <a:t>© Tashidy Corporation, 2025</a:t>
            </a:r>
          </a:p>
          <a:p>
            <a:r>
              <a:rPr lang="en-US" altLang="en-US" dirty="0"/>
              <a:t>All rights reserved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BF15A1-B8D0-6702-97AE-1E94A14C25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DE39B-D87F-4470-8F20-2D1B86D7C00D}" type="slidenum">
              <a:rPr lang="en-US" altLang="en-US"/>
              <a:pPr/>
              <a:t>14</a:t>
            </a:fld>
            <a:endParaRPr lang="en-US" altLang="en-US"/>
          </a:p>
        </p:txBody>
      </p:sp>
      <p:sp>
        <p:nvSpPr>
          <p:cNvPr id="319490" name="Rectangle 2">
            <a:extLst>
              <a:ext uri="{FF2B5EF4-FFF2-40B4-BE49-F238E27FC236}">
                <a16:creationId xmlns:a16="http://schemas.microsoft.com/office/drawing/2014/main" id="{9F3D4D54-D9F8-F25D-5442-F49A67805EF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600200" y="609600"/>
            <a:ext cx="6858000" cy="9144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274320" tIns="45720" rIns="274320" bIns="45720" numCol="1" anchor="t" anchorCtr="0" compatLnSpc="1">
            <a:prstTxWarp prst="textNoShape">
              <a:avLst/>
            </a:prstTxWarp>
          </a:bodyPr>
          <a:lstStyle/>
          <a:p>
            <a:pPr algn="l"/>
            <a:r>
              <a:rPr lang="en-US" altLang="en-US" dirty="0"/>
              <a:t>PSV Changes, cont.</a:t>
            </a:r>
          </a:p>
        </p:txBody>
      </p:sp>
      <p:sp>
        <p:nvSpPr>
          <p:cNvPr id="319491" name="Rectangle 3">
            <a:extLst>
              <a:ext uri="{FF2B5EF4-FFF2-40B4-BE49-F238E27FC236}">
                <a16:creationId xmlns:a16="http://schemas.microsoft.com/office/drawing/2014/main" id="{833E0708-5077-B7D2-FBEA-24A81E74E1E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en-US" sz="2400" dirty="0"/>
              <a:t>Files credentialed or recredentialed </a:t>
            </a:r>
            <a:r>
              <a:rPr lang="en-US" altLang="en-US" sz="2400" b="1" i="1" dirty="0"/>
              <a:t>on</a:t>
            </a:r>
            <a:r>
              <a:rPr lang="en-US" altLang="en-US" sz="2400" dirty="0"/>
              <a:t> or </a:t>
            </a:r>
            <a:r>
              <a:rPr lang="en-US" altLang="en-US" sz="2400" b="1" i="1" dirty="0"/>
              <a:t>after</a:t>
            </a:r>
            <a:r>
              <a:rPr lang="en-US" altLang="en-US" sz="2400" dirty="0"/>
              <a:t> July 1, 2025 must:</a:t>
            </a:r>
          </a:p>
          <a:p>
            <a:r>
              <a:rPr lang="en-US" altLang="en-US" sz="2200" dirty="0"/>
              <a:t>Document whether practitioners are excluded from Medicare and Medicaid programs [CR 4B factor 3]</a:t>
            </a:r>
          </a:p>
          <a:p>
            <a:pPr lvl="1"/>
            <a:r>
              <a:rPr lang="en-US" altLang="en-US" sz="2000" dirty="0"/>
              <a:t>Medicaid sources include </a:t>
            </a:r>
            <a:r>
              <a:rPr lang="en-US" altLang="en-US" sz="2000" b="1" dirty="0"/>
              <a:t>BOTH</a:t>
            </a:r>
            <a:r>
              <a:rPr lang="en-US" altLang="en-US" sz="2000" dirty="0"/>
              <a:t> State Medicaid agency AND one of the following: NPDB or OIG LIEE</a:t>
            </a:r>
          </a:p>
          <a:p>
            <a:pPr lvl="1"/>
            <a:r>
              <a:rPr lang="en-US" altLang="en-US" sz="2000" dirty="0"/>
              <a:t>Medicare sources include either Medicare Exclusion list OR OIG LIEE</a:t>
            </a:r>
          </a:p>
        </p:txBody>
      </p:sp>
    </p:spTree>
    <p:extLst>
      <p:ext uri="{BB962C8B-B14F-4D97-AF65-F5344CB8AC3E}">
        <p14:creationId xmlns:p14="http://schemas.microsoft.com/office/powerpoint/2010/main" val="117426583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4F85D8-8599-C18B-E2A8-61CD1149BB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8846A4-2140-58AB-E4DE-69895372D2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dirty="0"/>
              <a:t>© Tashidy Corporation, 2025</a:t>
            </a:r>
          </a:p>
          <a:p>
            <a:r>
              <a:rPr lang="en-US" altLang="en-US" dirty="0"/>
              <a:t>All rights reserved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269B52-9420-A824-3012-7B15CEA518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9A00C-38D0-40DA-BDD2-85FB570A9BF7}" type="slidenum">
              <a:rPr lang="en-US" altLang="en-US"/>
              <a:pPr/>
              <a:t>15</a:t>
            </a:fld>
            <a:endParaRPr lang="en-US" altLang="en-US"/>
          </a:p>
        </p:txBody>
      </p:sp>
      <p:sp>
        <p:nvSpPr>
          <p:cNvPr id="314370" name="Rectangle 2">
            <a:extLst>
              <a:ext uri="{FF2B5EF4-FFF2-40B4-BE49-F238E27FC236}">
                <a16:creationId xmlns:a16="http://schemas.microsoft.com/office/drawing/2014/main" id="{3C68CBD3-C5D3-6C5F-E917-A7B4508101E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447800" y="609600"/>
            <a:ext cx="7010400" cy="9144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274320" tIns="45720" rIns="274320" bIns="45720" numCol="1" anchor="t" anchorCtr="0" compatLnSpc="1">
            <a:prstTxWarp prst="textNoShape">
              <a:avLst/>
            </a:prstTxWarp>
          </a:bodyPr>
          <a:lstStyle/>
          <a:p>
            <a:pPr algn="l"/>
            <a:r>
              <a:rPr lang="en-US" altLang="en-US" sz="4000" dirty="0"/>
              <a:t>Ongoing Monitoring Changes</a:t>
            </a:r>
          </a:p>
        </p:txBody>
      </p:sp>
      <p:pic>
        <p:nvPicPr>
          <p:cNvPr id="4098" name="Picture 2" descr="Information about work and education isolated personal data protection and security icon. Vector GDPR General Data Protection Regulation, diploma and information about places of job, work experience">
            <a:extLst>
              <a:ext uri="{FF2B5EF4-FFF2-40B4-BE49-F238E27FC236}">
                <a16:creationId xmlns:a16="http://schemas.microsoft.com/office/drawing/2014/main" id="{1A5632D6-4219-3CB0-F55F-A54EDE85C77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3631" y="1524000"/>
            <a:ext cx="4376737" cy="43767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7844332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0F5120-E1CB-F539-9606-1D9B924E6D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516336-690B-BAAF-B50A-5AAEF38058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dirty="0"/>
              <a:t>© Tashidy Corporation, 2025</a:t>
            </a:r>
          </a:p>
          <a:p>
            <a:r>
              <a:rPr lang="en-US" altLang="en-US" dirty="0"/>
              <a:t>All rights reserved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B5156A-F910-D55F-9072-4C71392632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DE39B-D87F-4470-8F20-2D1B86D7C00D}" type="slidenum">
              <a:rPr lang="en-US" altLang="en-US"/>
              <a:pPr/>
              <a:t>16</a:t>
            </a:fld>
            <a:endParaRPr lang="en-US" altLang="en-US"/>
          </a:p>
        </p:txBody>
      </p:sp>
      <p:sp>
        <p:nvSpPr>
          <p:cNvPr id="319490" name="Rectangle 2">
            <a:extLst>
              <a:ext uri="{FF2B5EF4-FFF2-40B4-BE49-F238E27FC236}">
                <a16:creationId xmlns:a16="http://schemas.microsoft.com/office/drawing/2014/main" id="{B0D20DF6-B5FA-60EF-EE32-265AF1FA222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600200" y="609600"/>
            <a:ext cx="7239000" cy="9144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274320" tIns="45720" rIns="274320" bIns="45720" numCol="1" anchor="t" anchorCtr="0" compatLnSpc="1">
            <a:prstTxWarp prst="textNoShape">
              <a:avLst/>
            </a:prstTxWarp>
          </a:bodyPr>
          <a:lstStyle/>
          <a:p>
            <a:pPr algn="l"/>
            <a:r>
              <a:rPr lang="en-US" altLang="en-US" dirty="0"/>
              <a:t>Ongoing Monitoring Change</a:t>
            </a:r>
          </a:p>
        </p:txBody>
      </p:sp>
      <p:sp>
        <p:nvSpPr>
          <p:cNvPr id="319491" name="Rectangle 3">
            <a:extLst>
              <a:ext uri="{FF2B5EF4-FFF2-40B4-BE49-F238E27FC236}">
                <a16:creationId xmlns:a16="http://schemas.microsoft.com/office/drawing/2014/main" id="{CFB5CD25-E71A-EACD-4347-6B48A1D28B8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en-US" sz="2400" dirty="0"/>
              <a:t>Types of changes in ongoing monitoring:</a:t>
            </a:r>
          </a:p>
          <a:p>
            <a:pPr marL="457200" indent="-457200">
              <a:buFont typeface="+mj-lt"/>
              <a:buAutoNum type="arabicPeriod"/>
            </a:pPr>
            <a:r>
              <a:rPr lang="en-US" altLang="en-US" sz="2400" dirty="0"/>
              <a:t>Monthly monitoring of Medicaid and Medicare exclusions</a:t>
            </a:r>
          </a:p>
          <a:p>
            <a:pPr marL="457200" indent="-457200">
              <a:buFont typeface="+mj-lt"/>
              <a:buAutoNum type="arabicPeriod"/>
            </a:pPr>
            <a:r>
              <a:rPr lang="en-US" altLang="en-US" sz="2400" dirty="0"/>
              <a:t>Change to sources for Medicaid sanctions monitoring</a:t>
            </a:r>
          </a:p>
          <a:p>
            <a:pPr marL="457200" indent="-457200">
              <a:buFont typeface="+mj-lt"/>
              <a:buAutoNum type="arabicPeriod"/>
            </a:pPr>
            <a:r>
              <a:rPr lang="en-US" altLang="en-US" sz="2400" dirty="0"/>
              <a:t>Change to sources for Medicare sanctions monitoring</a:t>
            </a:r>
          </a:p>
          <a:p>
            <a:pPr marL="457200" indent="-457200">
              <a:buFont typeface="+mj-lt"/>
              <a:buAutoNum type="arabicPeriod"/>
            </a:pPr>
            <a:r>
              <a:rPr lang="en-US" altLang="en-US" sz="2400" dirty="0"/>
              <a:t>Monthly check to ensure expired licenses are renewed timely</a:t>
            </a:r>
          </a:p>
          <a:p>
            <a:pPr marL="457200" indent="-457200">
              <a:buFont typeface="+mj-lt"/>
              <a:buAutoNum type="arabicPeriod"/>
            </a:pPr>
            <a:endParaRPr lang="en-US" altLang="en-US" sz="2400" dirty="0"/>
          </a:p>
          <a:p>
            <a:pPr lvl="1"/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03645762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F432B1-80A6-4D3E-A1EF-29D1163504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dirty="0"/>
              <a:t>© Tashidy Corporation, 2025</a:t>
            </a:r>
          </a:p>
          <a:p>
            <a:r>
              <a:rPr lang="en-US" altLang="en-US" dirty="0"/>
              <a:t>All rights reserved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2DEB55-443D-4ADA-8065-DD461A6E4D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DE39B-D87F-4470-8F20-2D1B86D7C00D}" type="slidenum">
              <a:rPr lang="en-US" altLang="en-US"/>
              <a:pPr/>
              <a:t>17</a:t>
            </a:fld>
            <a:endParaRPr lang="en-US" altLang="en-US"/>
          </a:p>
        </p:txBody>
      </p:sp>
      <p:sp>
        <p:nvSpPr>
          <p:cNvPr id="319490" name="Rectangle 2">
            <a:extLst>
              <a:ext uri="{FF2B5EF4-FFF2-40B4-BE49-F238E27FC236}">
                <a16:creationId xmlns:a16="http://schemas.microsoft.com/office/drawing/2014/main" id="{8355428B-583E-4982-8197-8F7C122B738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600200" y="609600"/>
            <a:ext cx="7239000" cy="9144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274320" tIns="45720" rIns="274320" bIns="45720" numCol="1" anchor="t" anchorCtr="0" compatLnSpc="1">
            <a:prstTxWarp prst="textNoShape">
              <a:avLst/>
            </a:prstTxWarp>
          </a:bodyPr>
          <a:lstStyle/>
          <a:p>
            <a:pPr algn="l"/>
            <a:r>
              <a:rPr lang="en-US" altLang="en-US" dirty="0"/>
              <a:t>Implementation Plan </a:t>
            </a:r>
          </a:p>
        </p:txBody>
      </p:sp>
      <p:sp>
        <p:nvSpPr>
          <p:cNvPr id="319491" name="Rectangle 3">
            <a:extLst>
              <a:ext uri="{FF2B5EF4-FFF2-40B4-BE49-F238E27FC236}">
                <a16:creationId xmlns:a16="http://schemas.microsoft.com/office/drawing/2014/main" id="{3E4B0BAA-0867-4097-8156-85548C04376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en-US" sz="2400" dirty="0"/>
              <a:t>Implementation of these changes will require the following:</a:t>
            </a:r>
          </a:p>
          <a:p>
            <a:pPr marL="457200" indent="-457200">
              <a:buFont typeface="+mj-lt"/>
              <a:buAutoNum type="arabicPeriod"/>
            </a:pPr>
            <a:r>
              <a:rPr lang="en-US" altLang="en-US" sz="2400" dirty="0"/>
              <a:t>Updated policies and procedures to address these changes, AND</a:t>
            </a:r>
          </a:p>
          <a:p>
            <a:pPr marL="457200" indent="-457200">
              <a:buFont typeface="+mj-lt"/>
              <a:buAutoNum type="arabicPeriod"/>
            </a:pPr>
            <a:r>
              <a:rPr lang="en-US" altLang="en-US" sz="2400" dirty="0"/>
              <a:t>Incorporate the changes into your ongoing monitoring activities, AND</a:t>
            </a:r>
          </a:p>
          <a:p>
            <a:pPr marL="457200" indent="-457200">
              <a:buFont typeface="+mj-lt"/>
              <a:buAutoNum type="arabicPeriod"/>
            </a:pPr>
            <a:r>
              <a:rPr lang="en-US" altLang="en-US" sz="2400" dirty="0"/>
              <a:t>Demonstrate compliance using reports</a:t>
            </a:r>
          </a:p>
          <a:p>
            <a:pPr lvl="1"/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43403791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46321C-DA90-D23E-5ADB-91878CFEEC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F860AB-B37C-39D5-E154-45BC7CF3CD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dirty="0"/>
              <a:t>© Tashidy Corporation, 2025</a:t>
            </a:r>
          </a:p>
          <a:p>
            <a:r>
              <a:rPr lang="en-US" altLang="en-US" dirty="0"/>
              <a:t>All rights reserved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EE93C9-56C5-4101-878E-342EAD4F48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DE39B-D87F-4470-8F20-2D1B86D7C00D}" type="slidenum">
              <a:rPr lang="en-US" altLang="en-US"/>
              <a:pPr/>
              <a:t>18</a:t>
            </a:fld>
            <a:endParaRPr lang="en-US" altLang="en-US"/>
          </a:p>
        </p:txBody>
      </p:sp>
      <p:sp>
        <p:nvSpPr>
          <p:cNvPr id="319490" name="Rectangle 2">
            <a:extLst>
              <a:ext uri="{FF2B5EF4-FFF2-40B4-BE49-F238E27FC236}">
                <a16:creationId xmlns:a16="http://schemas.microsoft.com/office/drawing/2014/main" id="{A2CC1BED-433E-DA87-821C-C7C6ED8A983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600200" y="609600"/>
            <a:ext cx="7239000" cy="9144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274320" tIns="45720" rIns="274320" bIns="45720" numCol="1" anchor="t" anchorCtr="0" compatLnSpc="1">
            <a:prstTxWarp prst="textNoShape">
              <a:avLst/>
            </a:prstTxWarp>
          </a:bodyPr>
          <a:lstStyle/>
          <a:p>
            <a:pPr algn="l"/>
            <a:r>
              <a:rPr lang="en-US" altLang="en-US" dirty="0"/>
              <a:t>Types of Changes</a:t>
            </a:r>
          </a:p>
        </p:txBody>
      </p:sp>
      <p:sp>
        <p:nvSpPr>
          <p:cNvPr id="319491" name="Rectangle 3">
            <a:extLst>
              <a:ext uri="{FF2B5EF4-FFF2-40B4-BE49-F238E27FC236}">
                <a16:creationId xmlns:a16="http://schemas.microsoft.com/office/drawing/2014/main" id="{8F143586-5EE1-92F1-F322-49333146B25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z="2400" dirty="0"/>
              <a:t>Change one: Monthly monitoring must include exclusions from Medicare and Medicaid programs (in addition to sanctions by those programs)  [CR5A factor 2]</a:t>
            </a:r>
          </a:p>
          <a:p>
            <a:pPr lvl="1"/>
            <a:r>
              <a:rPr lang="en-US" altLang="en-US" sz="2400" dirty="0"/>
              <a:t>Monthly query to determine whether </a:t>
            </a:r>
            <a:r>
              <a:rPr lang="en-US" altLang="en-US" sz="2400" b="1" dirty="0"/>
              <a:t>any</a:t>
            </a:r>
            <a:r>
              <a:rPr lang="en-US" altLang="en-US" sz="2400" dirty="0"/>
              <a:t> practitioner in network has been excluded from Medicare or Medicaid since last monitoring check</a:t>
            </a:r>
          </a:p>
          <a:p>
            <a:pPr lvl="1"/>
            <a:r>
              <a:rPr lang="en-US" altLang="en-US" sz="2400" dirty="0"/>
              <a:t>Query required whether organization participates in Medicare or Medicaid or not</a:t>
            </a:r>
          </a:p>
        </p:txBody>
      </p:sp>
    </p:spTree>
    <p:extLst>
      <p:ext uri="{BB962C8B-B14F-4D97-AF65-F5344CB8AC3E}">
        <p14:creationId xmlns:p14="http://schemas.microsoft.com/office/powerpoint/2010/main" val="191158771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8568EF-7E9A-2ED4-AA34-1AA35022D0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D87F89-0C26-67CE-F2A4-F825092716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dirty="0"/>
              <a:t>© Tashidy Corporation, 2025</a:t>
            </a:r>
          </a:p>
          <a:p>
            <a:r>
              <a:rPr lang="en-US" altLang="en-US" dirty="0"/>
              <a:t>All rights reserved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A9EAA6-36B2-0ACB-3CDF-4976FB70B6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DE39B-D87F-4470-8F20-2D1B86D7C00D}" type="slidenum">
              <a:rPr lang="en-US" altLang="en-US"/>
              <a:pPr/>
              <a:t>19</a:t>
            </a:fld>
            <a:endParaRPr lang="en-US" altLang="en-US"/>
          </a:p>
        </p:txBody>
      </p:sp>
      <p:sp>
        <p:nvSpPr>
          <p:cNvPr id="319490" name="Rectangle 2">
            <a:extLst>
              <a:ext uri="{FF2B5EF4-FFF2-40B4-BE49-F238E27FC236}">
                <a16:creationId xmlns:a16="http://schemas.microsoft.com/office/drawing/2014/main" id="{0FDB6BA6-EF5B-3B79-15F8-E9264B53447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600200" y="609600"/>
            <a:ext cx="7239000" cy="9144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274320" tIns="45720" rIns="274320" bIns="45720" numCol="1" anchor="t" anchorCtr="0" compatLnSpc="1">
            <a:prstTxWarp prst="textNoShape">
              <a:avLst/>
            </a:prstTxWarp>
          </a:bodyPr>
          <a:lstStyle/>
          <a:p>
            <a:pPr algn="l"/>
            <a:r>
              <a:rPr lang="en-US" altLang="en-US" dirty="0"/>
              <a:t>Types of Changes, cont. </a:t>
            </a:r>
          </a:p>
        </p:txBody>
      </p:sp>
      <p:sp>
        <p:nvSpPr>
          <p:cNvPr id="319491" name="Rectangle 3">
            <a:extLst>
              <a:ext uri="{FF2B5EF4-FFF2-40B4-BE49-F238E27FC236}">
                <a16:creationId xmlns:a16="http://schemas.microsoft.com/office/drawing/2014/main" id="{513D0EE2-7C72-1AAF-28D6-7AEDB94C249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en-US" sz="2400" dirty="0"/>
              <a:t>Medicare and Medicaid exclusions sources:</a:t>
            </a:r>
          </a:p>
          <a:p>
            <a:pPr lvl="1"/>
            <a:r>
              <a:rPr lang="en-US" altLang="en-US" sz="2000" dirty="0"/>
              <a:t>Medicaid sources include </a:t>
            </a:r>
            <a:r>
              <a:rPr lang="en-US" altLang="en-US" sz="2000" b="1" dirty="0"/>
              <a:t>BOTH</a:t>
            </a:r>
            <a:r>
              <a:rPr lang="en-US" altLang="en-US" sz="2000" dirty="0"/>
              <a:t> State Medicaid agency AND one of the following: NPDB or OIG LIEE</a:t>
            </a:r>
          </a:p>
          <a:p>
            <a:pPr lvl="2"/>
            <a:r>
              <a:rPr lang="en-US" altLang="en-US" sz="2000" dirty="0"/>
              <a:t>If State Medicaid Agency does not supply exclusions information separately from sanctions information, must obtain confirmation of that in writing from agency</a:t>
            </a:r>
          </a:p>
          <a:p>
            <a:pPr lvl="2"/>
            <a:r>
              <a:rPr lang="en-US" altLang="en-US" sz="2000" dirty="0"/>
              <a:t>If agency won’t provide written confirmation, must submit documentation of attempts to obtain it</a:t>
            </a:r>
          </a:p>
          <a:p>
            <a:pPr lvl="1"/>
            <a:r>
              <a:rPr lang="en-US" altLang="en-US" sz="2000" dirty="0"/>
              <a:t>Medicare sources include </a:t>
            </a:r>
            <a:r>
              <a:rPr lang="en-US" altLang="en-US" sz="2000" b="1" dirty="0"/>
              <a:t>either</a:t>
            </a:r>
            <a:r>
              <a:rPr lang="en-US" altLang="en-US" sz="2000" dirty="0"/>
              <a:t> Medicare Exclusion list OR OIG LIEE</a:t>
            </a:r>
          </a:p>
        </p:txBody>
      </p:sp>
    </p:spTree>
    <p:extLst>
      <p:ext uri="{BB962C8B-B14F-4D97-AF65-F5344CB8AC3E}">
        <p14:creationId xmlns:p14="http://schemas.microsoft.com/office/powerpoint/2010/main" val="32786319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3B8C3449-E085-445B-9B81-521131F3BB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dirty="0"/>
              <a:t>© Tashidy Corporation, 2025</a:t>
            </a:r>
            <a:br>
              <a:rPr lang="en-US" altLang="en-US" dirty="0"/>
            </a:br>
            <a:r>
              <a:rPr lang="en-US" altLang="en-US" dirty="0"/>
              <a:t>All rights reserved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565F76D5-1F65-40BD-814B-56068EE24F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D5FB6-C043-4400-91D8-4EA19F306660}" type="slidenum">
              <a:rPr lang="en-US" altLang="en-US"/>
              <a:pPr/>
              <a:t>2</a:t>
            </a:fld>
            <a:endParaRPr lang="en-US" altLang="en-US"/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F36B1276-A025-4C60-8043-E55A189C64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z="2800" dirty="0"/>
              <a:t>Understand changes NCQA made to 2025 credentialing standards</a:t>
            </a:r>
          </a:p>
          <a:p>
            <a:r>
              <a:rPr lang="en-US" altLang="en-US" sz="2800" dirty="0"/>
              <a:t>Identify changes your organization will need to make to comply with new or modified requirements</a:t>
            </a:r>
          </a:p>
          <a:p>
            <a:r>
              <a:rPr lang="en-US" altLang="en-US" sz="2800" dirty="0"/>
              <a:t>Trouble shoot and problem solve  implementation challenges</a:t>
            </a:r>
          </a:p>
          <a:p>
            <a:endParaRPr lang="en-US" altLang="en-US" sz="2800" dirty="0"/>
          </a:p>
        </p:txBody>
      </p:sp>
      <p:sp>
        <p:nvSpPr>
          <p:cNvPr id="8196" name="Rectangle 4">
            <a:extLst>
              <a:ext uri="{FF2B5EF4-FFF2-40B4-BE49-F238E27FC236}">
                <a16:creationId xmlns:a16="http://schemas.microsoft.com/office/drawing/2014/main" id="{79ABBAD7-04B6-40F4-B757-F8D9174BE6F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598613" y="609600"/>
            <a:ext cx="6856412" cy="11430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274320" tIns="45720" rIns="274320" bIns="45720" numCol="1" anchor="t" anchorCtr="0" compatLnSpc="1">
            <a:prstTxWarp prst="textNoShape">
              <a:avLst/>
            </a:prstTxWarp>
          </a:bodyPr>
          <a:lstStyle/>
          <a:p>
            <a:pPr algn="l"/>
            <a:r>
              <a:rPr lang="en-US" altLang="en-US"/>
              <a:t>Objectives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553FDD-5E96-21B8-FBA1-41F2008CB2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01AF5B-89F1-247C-6646-307A2E989C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dirty="0"/>
              <a:t>© Tashidy Corporation, 2025</a:t>
            </a:r>
          </a:p>
          <a:p>
            <a:r>
              <a:rPr lang="en-US" altLang="en-US" dirty="0"/>
              <a:t>All rights reserved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E55AE6-CF0D-4B40-2B4B-134F4DF270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DE39B-D87F-4470-8F20-2D1B86D7C00D}" type="slidenum">
              <a:rPr lang="en-US" altLang="en-US"/>
              <a:pPr/>
              <a:t>20</a:t>
            </a:fld>
            <a:endParaRPr lang="en-US" altLang="en-US"/>
          </a:p>
        </p:txBody>
      </p:sp>
      <p:sp>
        <p:nvSpPr>
          <p:cNvPr id="319490" name="Rectangle 2">
            <a:extLst>
              <a:ext uri="{FF2B5EF4-FFF2-40B4-BE49-F238E27FC236}">
                <a16:creationId xmlns:a16="http://schemas.microsoft.com/office/drawing/2014/main" id="{AF0AFC8D-EB09-00AF-97EC-169C28AA37F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600200" y="609600"/>
            <a:ext cx="7239000" cy="9144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274320" tIns="45720" rIns="274320" bIns="45720" numCol="1" anchor="t" anchorCtr="0" compatLnSpc="1">
            <a:prstTxWarp prst="textNoShape">
              <a:avLst/>
            </a:prstTxWarp>
          </a:bodyPr>
          <a:lstStyle/>
          <a:p>
            <a:pPr algn="l"/>
            <a:r>
              <a:rPr lang="en-US" altLang="en-US" dirty="0"/>
              <a:t>Types of Changes, cont. </a:t>
            </a:r>
          </a:p>
        </p:txBody>
      </p:sp>
      <p:sp>
        <p:nvSpPr>
          <p:cNvPr id="319491" name="Rectangle 3">
            <a:extLst>
              <a:ext uri="{FF2B5EF4-FFF2-40B4-BE49-F238E27FC236}">
                <a16:creationId xmlns:a16="http://schemas.microsoft.com/office/drawing/2014/main" id="{545B37C2-8600-B326-AD0F-0C991EB2F63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z="2400" dirty="0"/>
              <a:t>Change two: Medicaid sanctions ongoing monitoring sources revision [CR 5A factor 1]</a:t>
            </a:r>
          </a:p>
          <a:p>
            <a:pPr lvl="1"/>
            <a:r>
              <a:rPr lang="en-US" altLang="en-US" sz="2400" dirty="0"/>
              <a:t>Must check </a:t>
            </a:r>
            <a:r>
              <a:rPr lang="en-US" altLang="en-US" sz="2400" b="1" dirty="0"/>
              <a:t>BOTH</a:t>
            </a:r>
            <a:r>
              <a:rPr lang="en-US" altLang="en-US" sz="2400" dirty="0"/>
              <a:t> State Medicaid agency </a:t>
            </a:r>
            <a:r>
              <a:rPr lang="en-US" altLang="en-US" sz="2400" b="1" dirty="0"/>
              <a:t>AND </a:t>
            </a:r>
            <a:r>
              <a:rPr lang="en-US" altLang="en-US" sz="2400" dirty="0"/>
              <a:t>one of the following: AMA Master File, FSMB, NPDB or SAM.gov</a:t>
            </a:r>
          </a:p>
          <a:p>
            <a:r>
              <a:rPr lang="en-US" altLang="en-US" sz="2400" dirty="0"/>
              <a:t>Change three: Medicare sanctions ongoing monitoring sources revision [CR 5A factor 1]</a:t>
            </a:r>
          </a:p>
          <a:p>
            <a:pPr lvl="1"/>
            <a:r>
              <a:rPr lang="en-US" altLang="en-US" sz="2400" dirty="0"/>
              <a:t>Can use ANY of the following: AMA Master File, FSMB, NPDB or SAM.gov</a:t>
            </a:r>
          </a:p>
        </p:txBody>
      </p:sp>
    </p:spTree>
    <p:extLst>
      <p:ext uri="{BB962C8B-B14F-4D97-AF65-F5344CB8AC3E}">
        <p14:creationId xmlns:p14="http://schemas.microsoft.com/office/powerpoint/2010/main" val="112194604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491BE0-C5F8-2AAE-B3C1-2AE10ACADA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FD6F3D-1FBA-46AB-2E21-86C5CA66DD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dirty="0"/>
              <a:t>© Tashidy Corporation, 2025</a:t>
            </a:r>
          </a:p>
          <a:p>
            <a:r>
              <a:rPr lang="en-US" altLang="en-US" dirty="0"/>
              <a:t>All rights reserved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C054E2-D484-B9B8-1D51-53A4BABD81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DE39B-D87F-4470-8F20-2D1B86D7C00D}" type="slidenum">
              <a:rPr lang="en-US" altLang="en-US"/>
              <a:pPr/>
              <a:t>21</a:t>
            </a:fld>
            <a:endParaRPr lang="en-US" altLang="en-US"/>
          </a:p>
        </p:txBody>
      </p:sp>
      <p:sp>
        <p:nvSpPr>
          <p:cNvPr id="319490" name="Rectangle 2">
            <a:extLst>
              <a:ext uri="{FF2B5EF4-FFF2-40B4-BE49-F238E27FC236}">
                <a16:creationId xmlns:a16="http://schemas.microsoft.com/office/drawing/2014/main" id="{455881FA-CC8B-0E71-51E4-17F6F31269F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600200" y="609600"/>
            <a:ext cx="7239000" cy="9144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274320" tIns="45720" rIns="274320" bIns="45720" numCol="1" anchor="t" anchorCtr="0" compatLnSpc="1">
            <a:prstTxWarp prst="textNoShape">
              <a:avLst/>
            </a:prstTxWarp>
          </a:bodyPr>
          <a:lstStyle/>
          <a:p>
            <a:pPr algn="l"/>
            <a:r>
              <a:rPr lang="en-US" altLang="en-US" dirty="0"/>
              <a:t>Types of Changes, cont. </a:t>
            </a:r>
          </a:p>
        </p:txBody>
      </p:sp>
      <p:sp>
        <p:nvSpPr>
          <p:cNvPr id="319491" name="Rectangle 3">
            <a:extLst>
              <a:ext uri="{FF2B5EF4-FFF2-40B4-BE49-F238E27FC236}">
                <a16:creationId xmlns:a16="http://schemas.microsoft.com/office/drawing/2014/main" id="{570A0F43-E77E-0BA2-8A06-B86BDBF8883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z="2400" dirty="0"/>
              <a:t>Change four: Monthly check for any practitioner whose license expired that month to confirm license was renewed timely [CR 5A factor 3]</a:t>
            </a:r>
          </a:p>
          <a:p>
            <a:pPr lvl="1"/>
            <a:r>
              <a:rPr lang="en-US" altLang="en-US" sz="2200" dirty="0"/>
              <a:t>Each practitioner file must document licensure expiration date to support regular queries</a:t>
            </a:r>
          </a:p>
          <a:p>
            <a:pPr lvl="1"/>
            <a:r>
              <a:rPr lang="en-US" altLang="en-US" sz="2200" dirty="0"/>
              <a:t>After verification of timely renewal, new expiration date needs to be documented in each practitioner’s file to support future queries</a:t>
            </a:r>
          </a:p>
          <a:p>
            <a:pPr lvl="1"/>
            <a:r>
              <a:rPr lang="en-US" altLang="en-US" sz="2200" dirty="0"/>
              <a:t>Monthly report must show whether license renewed for any licenses expiring in that month</a:t>
            </a:r>
          </a:p>
        </p:txBody>
      </p:sp>
    </p:spTree>
    <p:extLst>
      <p:ext uri="{BB962C8B-B14F-4D97-AF65-F5344CB8AC3E}">
        <p14:creationId xmlns:p14="http://schemas.microsoft.com/office/powerpoint/2010/main" val="264443533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0C41C1-F097-FCE2-6674-70B434C427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F904CD-55E6-7AC2-6A39-E6AAC140CA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dirty="0"/>
              <a:t>© Tashidy Corporation, 2025</a:t>
            </a:r>
          </a:p>
          <a:p>
            <a:r>
              <a:rPr lang="en-US" altLang="en-US" dirty="0"/>
              <a:t>All rights reserved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84EC5D-5ECB-2E81-47B9-5CC07F134A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9A00C-38D0-40DA-BDD2-85FB570A9BF7}" type="slidenum">
              <a:rPr lang="en-US" altLang="en-US"/>
              <a:pPr/>
              <a:t>22</a:t>
            </a:fld>
            <a:endParaRPr lang="en-US" altLang="en-US"/>
          </a:p>
        </p:txBody>
      </p:sp>
      <p:sp>
        <p:nvSpPr>
          <p:cNvPr id="314370" name="Rectangle 2">
            <a:extLst>
              <a:ext uri="{FF2B5EF4-FFF2-40B4-BE49-F238E27FC236}">
                <a16:creationId xmlns:a16="http://schemas.microsoft.com/office/drawing/2014/main" id="{0416F870-8F01-9829-F5E2-AEC537937E1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447800" y="609600"/>
            <a:ext cx="7010400" cy="9144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274320" tIns="45720" rIns="274320" bIns="45720" numCol="1" anchor="t" anchorCtr="0" compatLnSpc="1">
            <a:prstTxWarp prst="textNoShape">
              <a:avLst/>
            </a:prstTxWarp>
          </a:bodyPr>
          <a:lstStyle/>
          <a:p>
            <a:pPr algn="l"/>
            <a:r>
              <a:rPr lang="en-US" altLang="en-US" sz="4000" dirty="0"/>
              <a:t>System Controls Evolution</a:t>
            </a:r>
          </a:p>
        </p:txBody>
      </p:sp>
      <p:pic>
        <p:nvPicPr>
          <p:cNvPr id="5122" name="Picture 2" descr="Magnifier glass analysis paper sheet. Auditing tax, financial market analysis, financial report concept. Vector illustration.">
            <a:extLst>
              <a:ext uri="{FF2B5EF4-FFF2-40B4-BE49-F238E27FC236}">
                <a16:creationId xmlns:a16="http://schemas.microsoft.com/office/drawing/2014/main" id="{DB2CB270-CD5A-92A2-D848-28295387DF1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1676400"/>
            <a:ext cx="4634345" cy="37869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4984583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F432B1-80A6-4D3E-A1EF-29D1163504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dirty="0"/>
              <a:t>© Tashidy Corporation, 2025</a:t>
            </a:r>
          </a:p>
          <a:p>
            <a:r>
              <a:rPr lang="en-US" altLang="en-US" dirty="0"/>
              <a:t>All rights reserved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2DEB55-443D-4ADA-8065-DD461A6E4D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DE39B-D87F-4470-8F20-2D1B86D7C00D}" type="slidenum">
              <a:rPr lang="en-US" altLang="en-US"/>
              <a:pPr/>
              <a:t>23</a:t>
            </a:fld>
            <a:endParaRPr lang="en-US" altLang="en-US"/>
          </a:p>
        </p:txBody>
      </p:sp>
      <p:sp>
        <p:nvSpPr>
          <p:cNvPr id="319490" name="Rectangle 2">
            <a:extLst>
              <a:ext uri="{FF2B5EF4-FFF2-40B4-BE49-F238E27FC236}">
                <a16:creationId xmlns:a16="http://schemas.microsoft.com/office/drawing/2014/main" id="{8355428B-583E-4982-8197-8F7C122B738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600200" y="609600"/>
            <a:ext cx="6858000" cy="9144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274320" tIns="45720" rIns="274320" bIns="45720" numCol="1" anchor="t" anchorCtr="0" compatLnSpc="1">
            <a:prstTxWarp prst="textNoShape">
              <a:avLst/>
            </a:prstTxWarp>
          </a:bodyPr>
          <a:lstStyle/>
          <a:p>
            <a:pPr algn="l"/>
            <a:r>
              <a:rPr lang="en-US" altLang="en-US" dirty="0"/>
              <a:t>Information Integrity</a:t>
            </a:r>
          </a:p>
        </p:txBody>
      </p:sp>
      <p:sp>
        <p:nvSpPr>
          <p:cNvPr id="319491" name="Rectangle 3">
            <a:extLst>
              <a:ext uri="{FF2B5EF4-FFF2-40B4-BE49-F238E27FC236}">
                <a16:creationId xmlns:a16="http://schemas.microsoft.com/office/drawing/2014/main" id="{3E4B0BAA-0867-4097-8156-85548C04376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66800" y="1752600"/>
            <a:ext cx="7924800" cy="4114800"/>
          </a:xfrm>
        </p:spPr>
        <p:txBody>
          <a:bodyPr/>
          <a:lstStyle/>
          <a:p>
            <a:pPr marL="400050" lvl="1" indent="0">
              <a:buNone/>
            </a:pPr>
            <a:r>
              <a:rPr lang="en-US" altLang="en-US" sz="2400" dirty="0"/>
              <a:t>System controls requirements now called Information Integrity [CR 1]. </a:t>
            </a:r>
          </a:p>
          <a:p>
            <a:pPr marL="400050" lvl="1" indent="0">
              <a:buNone/>
            </a:pPr>
            <a:r>
              <a:rPr lang="en-US" altLang="en-US" sz="2400" dirty="0"/>
              <a:t> Revisions include:</a:t>
            </a:r>
          </a:p>
          <a:p>
            <a:pPr lvl="1"/>
            <a:r>
              <a:rPr lang="en-US" altLang="en-US" sz="2400" dirty="0"/>
              <a:t>P&amp;P requirement changes</a:t>
            </a:r>
          </a:p>
          <a:p>
            <a:pPr lvl="1"/>
            <a:r>
              <a:rPr lang="en-US" altLang="en-US" sz="2400" dirty="0"/>
              <a:t>New staff training requirements</a:t>
            </a:r>
          </a:p>
          <a:p>
            <a:pPr lvl="1"/>
            <a:r>
              <a:rPr lang="en-US" altLang="en-US" sz="2400" dirty="0"/>
              <a:t>Annual audit and follow-up requirement revisions </a:t>
            </a:r>
          </a:p>
          <a:p>
            <a:pPr marL="457200" lvl="1" indent="0">
              <a:buNone/>
            </a:pPr>
            <a:endParaRPr lang="en-US" altLang="en-US" sz="2400" dirty="0"/>
          </a:p>
        </p:txBody>
      </p:sp>
    </p:spTree>
    <p:extLst>
      <p:ext uri="{BB962C8B-B14F-4D97-AF65-F5344CB8AC3E}">
        <p14:creationId xmlns:p14="http://schemas.microsoft.com/office/powerpoint/2010/main" val="91625025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F432B1-80A6-4D3E-A1EF-29D1163504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dirty="0"/>
              <a:t>© Tashidy Corporation, 2025</a:t>
            </a:r>
          </a:p>
          <a:p>
            <a:r>
              <a:rPr lang="en-US" altLang="en-US" dirty="0"/>
              <a:t>All rights reserved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2DEB55-443D-4ADA-8065-DD461A6E4D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DE39B-D87F-4470-8F20-2D1B86D7C00D}" type="slidenum">
              <a:rPr lang="en-US" altLang="en-US"/>
              <a:pPr/>
              <a:t>24</a:t>
            </a:fld>
            <a:endParaRPr lang="en-US" altLang="en-US"/>
          </a:p>
        </p:txBody>
      </p:sp>
      <p:sp>
        <p:nvSpPr>
          <p:cNvPr id="319490" name="Rectangle 2">
            <a:extLst>
              <a:ext uri="{FF2B5EF4-FFF2-40B4-BE49-F238E27FC236}">
                <a16:creationId xmlns:a16="http://schemas.microsoft.com/office/drawing/2014/main" id="{8355428B-583E-4982-8197-8F7C122B738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600200" y="609600"/>
            <a:ext cx="6858000" cy="9144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274320" tIns="45720" rIns="274320" bIns="45720" numCol="1" anchor="t" anchorCtr="0" compatLnSpc="1">
            <a:prstTxWarp prst="textNoShape">
              <a:avLst/>
            </a:prstTxWarp>
          </a:bodyPr>
          <a:lstStyle/>
          <a:p>
            <a:pPr algn="l"/>
            <a:r>
              <a:rPr lang="en-US" altLang="en-US" dirty="0"/>
              <a:t>Transition to Updates</a:t>
            </a:r>
          </a:p>
        </p:txBody>
      </p:sp>
      <p:sp>
        <p:nvSpPr>
          <p:cNvPr id="319491" name="Rectangle 3">
            <a:extLst>
              <a:ext uri="{FF2B5EF4-FFF2-40B4-BE49-F238E27FC236}">
                <a16:creationId xmlns:a16="http://schemas.microsoft.com/office/drawing/2014/main" id="{3E4B0BAA-0867-4097-8156-85548C04376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altLang="en-US" sz="2400" dirty="0"/>
              <a:t>Former term “modification” replaced with term “updates”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altLang="en-US" sz="2400" dirty="0"/>
              <a:t>Updates means changes to information in paper and/or electronic credentialing file </a:t>
            </a:r>
            <a:r>
              <a:rPr lang="en-US" altLang="en-US" sz="2400" b="1" i="1" dirty="0"/>
              <a:t>either</a:t>
            </a:r>
            <a:r>
              <a:rPr lang="en-US" altLang="en-US" sz="2400" dirty="0"/>
              <a:t> during file processing before committee review </a:t>
            </a:r>
            <a:r>
              <a:rPr lang="en-US" altLang="en-US" sz="2400" b="1" i="1" dirty="0"/>
              <a:t>OR</a:t>
            </a:r>
            <a:r>
              <a:rPr lang="en-US" altLang="en-US" sz="2400" dirty="0"/>
              <a:t> after committee review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sz="2000" dirty="0"/>
              <a:t>Some types of updates are appropriate. Other types of updates are inappropriate and not allowed by NCQA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sz="2000" dirty="0"/>
              <a:t>NCQA specified minimum types of inappropriate updates in 2025 standards revision</a:t>
            </a:r>
          </a:p>
        </p:txBody>
      </p:sp>
    </p:spTree>
    <p:extLst>
      <p:ext uri="{BB962C8B-B14F-4D97-AF65-F5344CB8AC3E}">
        <p14:creationId xmlns:p14="http://schemas.microsoft.com/office/powerpoint/2010/main" val="178640650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F432B1-80A6-4D3E-A1EF-29D1163504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dirty="0"/>
              <a:t>© Tashidy Corporation, 2025</a:t>
            </a:r>
          </a:p>
          <a:p>
            <a:r>
              <a:rPr lang="en-US" altLang="en-US" dirty="0"/>
              <a:t>All rights reserved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2DEB55-443D-4ADA-8065-DD461A6E4D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DE39B-D87F-4470-8F20-2D1B86D7C00D}" type="slidenum">
              <a:rPr lang="en-US" altLang="en-US"/>
              <a:pPr/>
              <a:t>25</a:t>
            </a:fld>
            <a:endParaRPr lang="en-US" altLang="en-US"/>
          </a:p>
        </p:txBody>
      </p:sp>
      <p:sp>
        <p:nvSpPr>
          <p:cNvPr id="319490" name="Rectangle 2">
            <a:extLst>
              <a:ext uri="{FF2B5EF4-FFF2-40B4-BE49-F238E27FC236}">
                <a16:creationId xmlns:a16="http://schemas.microsoft.com/office/drawing/2014/main" id="{8355428B-583E-4982-8197-8F7C122B738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600200" y="609600"/>
            <a:ext cx="7239000" cy="9144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274320" tIns="45720" rIns="274320" bIns="45720" numCol="1" anchor="t" anchorCtr="0" compatLnSpc="1">
            <a:prstTxWarp prst="textNoShape">
              <a:avLst/>
            </a:prstTxWarp>
          </a:bodyPr>
          <a:lstStyle/>
          <a:p>
            <a:pPr algn="l"/>
            <a:r>
              <a:rPr lang="en-US" altLang="en-US" dirty="0"/>
              <a:t>Appropriate Updates</a:t>
            </a:r>
          </a:p>
        </p:txBody>
      </p:sp>
      <p:sp>
        <p:nvSpPr>
          <p:cNvPr id="319491" name="Rectangle 3">
            <a:extLst>
              <a:ext uri="{FF2B5EF4-FFF2-40B4-BE49-F238E27FC236}">
                <a16:creationId xmlns:a16="http://schemas.microsoft.com/office/drawing/2014/main" id="{3E4B0BAA-0867-4097-8156-85548C04376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en-US" sz="2400" dirty="0"/>
              <a:t>Examples of appropriate updates in credentialing file: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sz="2000" dirty="0"/>
              <a:t>Correction of data entry errors – both changes &amp; deletions, including typographic errors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sz="2000" dirty="0"/>
              <a:t>Deletion of documentation of primary source verification activity and entry of new information because system does not allow correction of errors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sz="2000" dirty="0"/>
              <a:t>Updates to verifications of expired credentials (includes system automatic updates)</a:t>
            </a:r>
            <a:endParaRPr lang="en-US" altLang="en-US" sz="2400" dirty="0"/>
          </a:p>
          <a:p>
            <a:pPr lvl="1"/>
            <a:r>
              <a:rPr lang="en-US" altLang="en-US" sz="2000" dirty="0"/>
              <a:t>Practitioner correction of inaccurate information initially submitted</a:t>
            </a:r>
          </a:p>
          <a:p>
            <a:pPr lvl="1"/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7650369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7A2243-6479-0E8B-B362-3F13B22978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C15EC7-9508-E63F-4483-927B295971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dirty="0"/>
              <a:t>© Tashidy Corporation, 2025</a:t>
            </a:r>
          </a:p>
          <a:p>
            <a:r>
              <a:rPr lang="en-US" altLang="en-US" dirty="0"/>
              <a:t>All rights reserved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D630F6-6E69-E195-00DD-FD407617BD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DE39B-D87F-4470-8F20-2D1B86D7C00D}" type="slidenum">
              <a:rPr lang="en-US" altLang="en-US"/>
              <a:pPr/>
              <a:t>26</a:t>
            </a:fld>
            <a:endParaRPr lang="en-US" altLang="en-US"/>
          </a:p>
        </p:txBody>
      </p:sp>
      <p:sp>
        <p:nvSpPr>
          <p:cNvPr id="319490" name="Rectangle 2">
            <a:extLst>
              <a:ext uri="{FF2B5EF4-FFF2-40B4-BE49-F238E27FC236}">
                <a16:creationId xmlns:a16="http://schemas.microsoft.com/office/drawing/2014/main" id="{8C8C618C-C559-0A23-3807-E2E651AA91E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600200" y="609600"/>
            <a:ext cx="7239000" cy="9144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274320" tIns="45720" rIns="274320" bIns="45720" numCol="1" anchor="t" anchorCtr="0" compatLnSpc="1">
            <a:prstTxWarp prst="textNoShape">
              <a:avLst/>
            </a:prstTxWarp>
          </a:bodyPr>
          <a:lstStyle/>
          <a:p>
            <a:pPr algn="l"/>
            <a:r>
              <a:rPr lang="en-US" altLang="en-US" dirty="0"/>
              <a:t>Inappropriate Updates</a:t>
            </a:r>
          </a:p>
        </p:txBody>
      </p:sp>
      <p:sp>
        <p:nvSpPr>
          <p:cNvPr id="319491" name="Rectangle 3">
            <a:extLst>
              <a:ext uri="{FF2B5EF4-FFF2-40B4-BE49-F238E27FC236}">
                <a16:creationId xmlns:a16="http://schemas.microsoft.com/office/drawing/2014/main" id="{D92097ED-29F1-188C-70B9-CF355E6615C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en-US" sz="2400" dirty="0"/>
              <a:t>NCQA specified following </a:t>
            </a:r>
            <a:r>
              <a:rPr lang="en-US" altLang="en-US" sz="2400" b="1" dirty="0"/>
              <a:t>minimal</a:t>
            </a:r>
            <a:r>
              <a:rPr lang="en-US" altLang="en-US" sz="2400" dirty="0"/>
              <a:t> types of inappropriate updates [CR 1A factor 4]:</a:t>
            </a:r>
          </a:p>
          <a:p>
            <a:r>
              <a:rPr lang="en-US" altLang="en-US" sz="2400" dirty="0"/>
              <a:t>Falsifying credentialing dates in file</a:t>
            </a:r>
          </a:p>
          <a:p>
            <a:r>
              <a:rPr lang="en-US" altLang="en-US" sz="2400" dirty="0"/>
              <a:t>Creation of credentialing documents without performing activity reflected in document</a:t>
            </a:r>
          </a:p>
          <a:p>
            <a:r>
              <a:rPr lang="en-US" altLang="en-US" sz="2400" dirty="0"/>
              <a:t>Fraudulently altering existing credentialing documents</a:t>
            </a:r>
          </a:p>
          <a:p>
            <a:r>
              <a:rPr lang="en-US" altLang="en-US" sz="2400" dirty="0"/>
              <a:t>Attributing verification or review to an individual who did not perform that activity</a:t>
            </a:r>
          </a:p>
          <a:p>
            <a:r>
              <a:rPr lang="en-US" altLang="en-US" sz="2400" dirty="0"/>
              <a:t>Updates to information by unauthorized individual</a:t>
            </a:r>
          </a:p>
        </p:txBody>
      </p:sp>
    </p:spTree>
    <p:extLst>
      <p:ext uri="{BB962C8B-B14F-4D97-AF65-F5344CB8AC3E}">
        <p14:creationId xmlns:p14="http://schemas.microsoft.com/office/powerpoint/2010/main" val="202903121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6A0156-4890-D6E6-3A04-5B13B6EADB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265CA9-4FF1-0C16-9ABB-D730CC149C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dirty="0"/>
              <a:t>© Tashidy Corporation, 2025</a:t>
            </a:r>
          </a:p>
          <a:p>
            <a:r>
              <a:rPr lang="en-US" altLang="en-US" dirty="0"/>
              <a:t>All rights reserved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548E94-DF6E-D595-EF9F-546CDE059E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C860A-E01B-4D88-98A1-C839EDE5FBA1}" type="slidenum">
              <a:rPr lang="en-US" altLang="en-US"/>
              <a:pPr/>
              <a:t>27</a:t>
            </a:fld>
            <a:endParaRPr lang="en-US" altLang="en-US"/>
          </a:p>
        </p:txBody>
      </p:sp>
      <p:sp>
        <p:nvSpPr>
          <p:cNvPr id="355330" name="Rectangle 2">
            <a:extLst>
              <a:ext uri="{FF2B5EF4-FFF2-40B4-BE49-F238E27FC236}">
                <a16:creationId xmlns:a16="http://schemas.microsoft.com/office/drawing/2014/main" id="{13D934A0-8C30-C0F3-88F7-961343C4692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371600" y="685800"/>
            <a:ext cx="7239000" cy="9906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274320" tIns="45720" rIns="274320" bIns="45720" numCol="1" anchor="t" anchorCtr="0" compatLnSpc="1">
            <a:prstTxWarp prst="textNoShape">
              <a:avLst/>
            </a:prstTxWarp>
          </a:bodyPr>
          <a:lstStyle/>
          <a:p>
            <a:pPr algn="l"/>
            <a:r>
              <a:rPr lang="en-US" altLang="en-US" dirty="0"/>
              <a:t>P&amp;P Update Changes</a:t>
            </a:r>
          </a:p>
        </p:txBody>
      </p:sp>
      <p:sp>
        <p:nvSpPr>
          <p:cNvPr id="355331" name="Rectangle 3">
            <a:extLst>
              <a:ext uri="{FF2B5EF4-FFF2-40B4-BE49-F238E27FC236}">
                <a16:creationId xmlns:a16="http://schemas.microsoft.com/office/drawing/2014/main" id="{CD3BE342-B9BE-01F5-53FE-BA4C9DE46A8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en-US" sz="2800" dirty="0"/>
              <a:t>Existing P&amp;Ps will need revision</a:t>
            </a:r>
          </a:p>
          <a:p>
            <a:pPr lvl="1"/>
            <a:r>
              <a:rPr lang="en-US" altLang="en-US" sz="2400" dirty="0"/>
              <a:t> P&amp;Ps identify scope of credentialing information protected by policy [CR 1A factor 1]</a:t>
            </a:r>
            <a:endParaRPr lang="en-US" altLang="en-US" sz="2000" dirty="0"/>
          </a:p>
          <a:p>
            <a:pPr lvl="1"/>
            <a:r>
              <a:rPr lang="en-US" altLang="en-US" sz="2400" dirty="0"/>
              <a:t>At a minimum, policy must indicate following information is protected:</a:t>
            </a:r>
          </a:p>
          <a:p>
            <a:pPr lvl="2"/>
            <a:r>
              <a:rPr lang="en-US" altLang="en-US" sz="2000" dirty="0"/>
              <a:t>Practitioner application and attestation</a:t>
            </a:r>
          </a:p>
          <a:p>
            <a:pPr lvl="2"/>
            <a:r>
              <a:rPr lang="en-US" altLang="en-US" sz="2000" dirty="0"/>
              <a:t>Credentialing documents received from primary source or it’s agent</a:t>
            </a:r>
          </a:p>
          <a:p>
            <a:pPr lvl="2"/>
            <a:r>
              <a:rPr lang="en-US" altLang="en-US" sz="2000" dirty="0"/>
              <a:t>Credentialing Committee minutes</a:t>
            </a:r>
          </a:p>
          <a:p>
            <a:pPr lvl="2"/>
            <a:r>
              <a:rPr lang="en-US" altLang="en-US" sz="2000" dirty="0"/>
              <a:t>Continued on next slide</a:t>
            </a:r>
            <a:endParaRPr lang="en-US" altLang="en-US" sz="2800" dirty="0"/>
          </a:p>
          <a:p>
            <a:endParaRPr lang="en-US" altLang="en-US" sz="2400" dirty="0"/>
          </a:p>
        </p:txBody>
      </p:sp>
    </p:spTree>
    <p:extLst>
      <p:ext uri="{BB962C8B-B14F-4D97-AF65-F5344CB8AC3E}">
        <p14:creationId xmlns:p14="http://schemas.microsoft.com/office/powerpoint/2010/main" val="73716894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FB67C1-E873-4BC4-A42D-35E31268DB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dirty="0"/>
              <a:t>© Tashidy Corporation, 2025</a:t>
            </a:r>
          </a:p>
          <a:p>
            <a:r>
              <a:rPr lang="en-US" altLang="en-US" dirty="0"/>
              <a:t>All rights reserved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F6C79C-86E7-46A2-9145-B10B27CB5C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C860A-E01B-4D88-98A1-C839EDE5FBA1}" type="slidenum">
              <a:rPr lang="en-US" altLang="en-US"/>
              <a:pPr/>
              <a:t>28</a:t>
            </a:fld>
            <a:endParaRPr lang="en-US" altLang="en-US"/>
          </a:p>
        </p:txBody>
      </p:sp>
      <p:sp>
        <p:nvSpPr>
          <p:cNvPr id="355330" name="Rectangle 2">
            <a:extLst>
              <a:ext uri="{FF2B5EF4-FFF2-40B4-BE49-F238E27FC236}">
                <a16:creationId xmlns:a16="http://schemas.microsoft.com/office/drawing/2014/main" id="{A88C79E9-9227-4899-929C-AEF97EFD6D7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371600" y="685800"/>
            <a:ext cx="7239000" cy="9906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274320" tIns="45720" rIns="274320" bIns="45720" numCol="1" anchor="t" anchorCtr="0" compatLnSpc="1">
            <a:prstTxWarp prst="textNoShape">
              <a:avLst/>
            </a:prstTxWarp>
          </a:bodyPr>
          <a:lstStyle/>
          <a:p>
            <a:pPr algn="l"/>
            <a:r>
              <a:rPr lang="en-US" altLang="en-US" dirty="0"/>
              <a:t>P&amp;P Update Changes, cont.</a:t>
            </a:r>
          </a:p>
        </p:txBody>
      </p:sp>
      <p:sp>
        <p:nvSpPr>
          <p:cNvPr id="355331" name="Rectangle 3">
            <a:extLst>
              <a:ext uri="{FF2B5EF4-FFF2-40B4-BE49-F238E27FC236}">
                <a16:creationId xmlns:a16="http://schemas.microsoft.com/office/drawing/2014/main" id="{D88EC672-62A1-4D96-B003-99101160BBF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/>
            <a:r>
              <a:rPr lang="en-US" altLang="en-US" sz="2400" dirty="0"/>
              <a:t>At a minimum, policy must indicate following information is protected, cont.:</a:t>
            </a:r>
          </a:p>
          <a:p>
            <a:pPr lvl="2"/>
            <a:r>
              <a:rPr lang="en-US" altLang="en-US" sz="2000" dirty="0"/>
              <a:t>Documentation of credentialing activities including:</a:t>
            </a:r>
          </a:p>
          <a:p>
            <a:pPr lvl="3"/>
            <a:r>
              <a:rPr lang="en-US" altLang="en-US" sz="1600" dirty="0"/>
              <a:t>Verification dates</a:t>
            </a:r>
          </a:p>
          <a:p>
            <a:pPr lvl="3"/>
            <a:r>
              <a:rPr lang="en-US" altLang="en-US" sz="1600" dirty="0"/>
              <a:t>Report dates (includes ongoing monitoring reports)</a:t>
            </a:r>
          </a:p>
          <a:p>
            <a:pPr lvl="3"/>
            <a:r>
              <a:rPr lang="en-US" altLang="en-US" sz="1600" dirty="0"/>
              <a:t>Credentialing decisions</a:t>
            </a:r>
          </a:p>
          <a:p>
            <a:pPr lvl="3"/>
            <a:r>
              <a:rPr lang="en-US" altLang="en-US" sz="1600" dirty="0"/>
              <a:t>Credentialing decision dates</a:t>
            </a:r>
          </a:p>
          <a:p>
            <a:pPr lvl="3"/>
            <a:r>
              <a:rPr lang="en-US" altLang="en-US" sz="1600" dirty="0"/>
              <a:t>Signature or initials or verifier or reviewer</a:t>
            </a:r>
          </a:p>
          <a:p>
            <a:pPr lvl="2"/>
            <a:r>
              <a:rPr lang="en-US" altLang="en-US" sz="2000" dirty="0"/>
              <a:t>Documentation of clean file approval, if applicable</a:t>
            </a:r>
            <a:endParaRPr lang="en-US" altLang="en-US" dirty="0"/>
          </a:p>
          <a:p>
            <a:pPr lvl="2"/>
            <a:r>
              <a:rPr lang="en-US" altLang="en-US" sz="2000" dirty="0"/>
              <a:t>Credentialing checklist, if applicable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FB67C1-E873-4BC4-A42D-35E31268DB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dirty="0"/>
              <a:t>© Tashidy Corporation, 2025</a:t>
            </a:r>
          </a:p>
          <a:p>
            <a:r>
              <a:rPr lang="en-US" altLang="en-US" dirty="0"/>
              <a:t>All rights reserved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F6C79C-86E7-46A2-9145-B10B27CB5C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C860A-E01B-4D88-98A1-C839EDE5FBA1}" type="slidenum">
              <a:rPr lang="en-US" altLang="en-US"/>
              <a:pPr/>
              <a:t>29</a:t>
            </a:fld>
            <a:endParaRPr lang="en-US" altLang="en-US"/>
          </a:p>
        </p:txBody>
      </p:sp>
      <p:sp>
        <p:nvSpPr>
          <p:cNvPr id="355330" name="Rectangle 2">
            <a:extLst>
              <a:ext uri="{FF2B5EF4-FFF2-40B4-BE49-F238E27FC236}">
                <a16:creationId xmlns:a16="http://schemas.microsoft.com/office/drawing/2014/main" id="{A88C79E9-9227-4899-929C-AEF97EFD6D7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371600" y="685800"/>
            <a:ext cx="7239000" cy="9906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274320" tIns="45720" rIns="274320" bIns="45720" numCol="1" anchor="t" anchorCtr="0" compatLnSpc="1">
            <a:prstTxWarp prst="textNoShape">
              <a:avLst/>
            </a:prstTxWarp>
          </a:bodyPr>
          <a:lstStyle/>
          <a:p>
            <a:pPr algn="l"/>
            <a:r>
              <a:rPr lang="en-US" altLang="en-US" dirty="0"/>
              <a:t>P&amp;P Update Changes, cont.</a:t>
            </a:r>
          </a:p>
        </p:txBody>
      </p:sp>
      <p:sp>
        <p:nvSpPr>
          <p:cNvPr id="355331" name="Rectangle 3">
            <a:extLst>
              <a:ext uri="{FF2B5EF4-FFF2-40B4-BE49-F238E27FC236}">
                <a16:creationId xmlns:a16="http://schemas.microsoft.com/office/drawing/2014/main" id="{D88EC672-62A1-4D96-B003-99101160BBF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z="2800" dirty="0"/>
              <a:t>P&amp;Ps must identify </a:t>
            </a:r>
            <a:r>
              <a:rPr lang="en-US" altLang="en-US" sz="2800" b="1" dirty="0"/>
              <a:t>titles</a:t>
            </a:r>
            <a:r>
              <a:rPr lang="en-US" altLang="en-US" sz="2800" dirty="0"/>
              <a:t> of staff who are [CR 1A factor 2]:</a:t>
            </a:r>
          </a:p>
          <a:p>
            <a:pPr lvl="1"/>
            <a:r>
              <a:rPr lang="en-US" altLang="en-US" sz="2200" dirty="0"/>
              <a:t>Responsible for documenting credentialing activities </a:t>
            </a:r>
          </a:p>
          <a:p>
            <a:pPr lvl="1"/>
            <a:r>
              <a:rPr lang="en-US" altLang="en-US" sz="2200" dirty="0"/>
              <a:t>Authorized to modify (edit, update or delete) credentialing information</a:t>
            </a:r>
          </a:p>
          <a:p>
            <a:pPr lvl="1"/>
            <a:r>
              <a:rPr lang="en-US" altLang="en-US" sz="2200" dirty="0"/>
              <a:t>Responsible for oversight of credentialing information integrity functions, including auditing</a:t>
            </a:r>
          </a:p>
          <a:p>
            <a:r>
              <a:rPr lang="en-US" altLang="en-US" sz="2600" dirty="0"/>
              <a:t>Use of department name, i.e., credentialing staff is NOT sufficient</a:t>
            </a:r>
          </a:p>
        </p:txBody>
      </p:sp>
    </p:spTree>
    <p:extLst>
      <p:ext uri="{BB962C8B-B14F-4D97-AF65-F5344CB8AC3E}">
        <p14:creationId xmlns:p14="http://schemas.microsoft.com/office/powerpoint/2010/main" val="32829019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B0D38F-C013-4046-B6CD-FF03017DC0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dirty="0"/>
              <a:t>© Tashidy Corporation, 2025</a:t>
            </a:r>
          </a:p>
          <a:p>
            <a:r>
              <a:rPr lang="en-US" altLang="en-US" dirty="0"/>
              <a:t>All rights reserved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0BFA3B-0408-4EFB-8E33-6122373BC3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9A00C-38D0-40DA-BDD2-85FB570A9BF7}" type="slidenum">
              <a:rPr lang="en-US" altLang="en-US"/>
              <a:pPr/>
              <a:t>3</a:t>
            </a:fld>
            <a:endParaRPr lang="en-US" altLang="en-US"/>
          </a:p>
        </p:txBody>
      </p:sp>
      <p:sp>
        <p:nvSpPr>
          <p:cNvPr id="314370" name="Rectangle 2">
            <a:extLst>
              <a:ext uri="{FF2B5EF4-FFF2-40B4-BE49-F238E27FC236}">
                <a16:creationId xmlns:a16="http://schemas.microsoft.com/office/drawing/2014/main" id="{993EDF7C-AC28-4053-B6D2-979DB82D3B0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447800" y="609600"/>
            <a:ext cx="7010400" cy="9144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274320" tIns="45720" rIns="274320" bIns="45720" numCol="1" anchor="t" anchorCtr="0" compatLnSpc="1">
            <a:prstTxWarp prst="textNoShape">
              <a:avLst/>
            </a:prstTxWarp>
          </a:bodyPr>
          <a:lstStyle/>
          <a:p>
            <a:pPr algn="l"/>
            <a:r>
              <a:rPr lang="en-US" altLang="en-US" sz="4000" dirty="0"/>
              <a:t>Overview 2025 Changes</a:t>
            </a:r>
          </a:p>
        </p:txBody>
      </p:sp>
      <p:pic>
        <p:nvPicPr>
          <p:cNvPr id="8" name="Picture 4" descr="MCj04109450000[1]">
            <a:extLst>
              <a:ext uri="{FF2B5EF4-FFF2-40B4-BE49-F238E27FC236}">
                <a16:creationId xmlns:a16="http://schemas.microsoft.com/office/drawing/2014/main" id="{7C6501E6-CF73-48ED-9D2D-D7B6E79919D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1828800"/>
            <a:ext cx="5351463" cy="38084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6275857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FB67C1-E873-4BC4-A42D-35E31268DB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dirty="0"/>
              <a:t>© Tashidy Corporation, 2025</a:t>
            </a:r>
          </a:p>
          <a:p>
            <a:r>
              <a:rPr lang="en-US" altLang="en-US" dirty="0"/>
              <a:t>All rights reserved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F6C79C-86E7-46A2-9145-B10B27CB5C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C860A-E01B-4D88-98A1-C839EDE5FBA1}" type="slidenum">
              <a:rPr lang="en-US" altLang="en-US"/>
              <a:pPr/>
              <a:t>30</a:t>
            </a:fld>
            <a:endParaRPr lang="en-US" altLang="en-US"/>
          </a:p>
        </p:txBody>
      </p:sp>
      <p:sp>
        <p:nvSpPr>
          <p:cNvPr id="355330" name="Rectangle 2">
            <a:extLst>
              <a:ext uri="{FF2B5EF4-FFF2-40B4-BE49-F238E27FC236}">
                <a16:creationId xmlns:a16="http://schemas.microsoft.com/office/drawing/2014/main" id="{A88C79E9-9227-4899-929C-AEF97EFD6D7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371600" y="685800"/>
            <a:ext cx="7239000" cy="9906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274320" tIns="45720" rIns="274320" bIns="45720" numCol="1" anchor="t" anchorCtr="0" compatLnSpc="1">
            <a:prstTxWarp prst="textNoShape">
              <a:avLst/>
            </a:prstTxWarp>
          </a:bodyPr>
          <a:lstStyle/>
          <a:p>
            <a:pPr algn="l"/>
            <a:r>
              <a:rPr lang="en-US" altLang="en-US" dirty="0"/>
              <a:t>P&amp;P Update Changes, cont.</a:t>
            </a:r>
          </a:p>
        </p:txBody>
      </p:sp>
      <p:sp>
        <p:nvSpPr>
          <p:cNvPr id="355331" name="Rectangle 3">
            <a:extLst>
              <a:ext uri="{FF2B5EF4-FFF2-40B4-BE49-F238E27FC236}">
                <a16:creationId xmlns:a16="http://schemas.microsoft.com/office/drawing/2014/main" id="{D88EC672-62A1-4D96-B003-99101160BBF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z="2800" dirty="0"/>
              <a:t>P&amp;Ps must describe process for documenting following when updates (appropriate AND inappropriate) are made to credentialing information [CR 1A factor 3]:</a:t>
            </a:r>
          </a:p>
          <a:p>
            <a:pPr lvl="1"/>
            <a:r>
              <a:rPr lang="en-US" altLang="en-US" sz="2400" dirty="0"/>
              <a:t>When (both date and time) information was updated</a:t>
            </a:r>
          </a:p>
          <a:p>
            <a:pPr lvl="1"/>
            <a:r>
              <a:rPr lang="en-US" altLang="en-US" sz="2400" dirty="0"/>
              <a:t>What information was updated</a:t>
            </a:r>
          </a:p>
          <a:p>
            <a:pPr lvl="1"/>
            <a:r>
              <a:rPr lang="en-US" altLang="en-US" sz="2400" dirty="0"/>
              <a:t>Why the information was updated</a:t>
            </a:r>
          </a:p>
          <a:p>
            <a:pPr lvl="1"/>
            <a:r>
              <a:rPr lang="en-US" altLang="en-US" sz="2400" dirty="0"/>
              <a:t>Staff who updated the information</a:t>
            </a:r>
          </a:p>
        </p:txBody>
      </p:sp>
    </p:spTree>
    <p:extLst>
      <p:ext uri="{BB962C8B-B14F-4D97-AF65-F5344CB8AC3E}">
        <p14:creationId xmlns:p14="http://schemas.microsoft.com/office/powerpoint/2010/main" val="243519470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FB67C1-E873-4BC4-A42D-35E31268DB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dirty="0"/>
              <a:t>© Tashidy Corporation, 2025</a:t>
            </a:r>
          </a:p>
          <a:p>
            <a:r>
              <a:rPr lang="en-US" altLang="en-US" dirty="0"/>
              <a:t>All rights reserved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F6C79C-86E7-46A2-9145-B10B27CB5C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C860A-E01B-4D88-98A1-C839EDE5FBA1}" type="slidenum">
              <a:rPr lang="en-US" altLang="en-US"/>
              <a:pPr/>
              <a:t>31</a:t>
            </a:fld>
            <a:endParaRPr lang="en-US" altLang="en-US"/>
          </a:p>
        </p:txBody>
      </p:sp>
      <p:sp>
        <p:nvSpPr>
          <p:cNvPr id="355330" name="Rectangle 2">
            <a:extLst>
              <a:ext uri="{FF2B5EF4-FFF2-40B4-BE49-F238E27FC236}">
                <a16:creationId xmlns:a16="http://schemas.microsoft.com/office/drawing/2014/main" id="{A88C79E9-9227-4899-929C-AEF97EFD6D7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371600" y="685800"/>
            <a:ext cx="7239000" cy="9906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274320" tIns="45720" rIns="274320" bIns="45720" numCol="1" anchor="t" anchorCtr="0" compatLnSpc="1">
            <a:prstTxWarp prst="textNoShape">
              <a:avLst/>
            </a:prstTxWarp>
          </a:bodyPr>
          <a:lstStyle/>
          <a:p>
            <a:pPr algn="l"/>
            <a:r>
              <a:rPr lang="en-US" altLang="en-US" dirty="0"/>
              <a:t>P&amp;P Update Changes, cont.</a:t>
            </a:r>
          </a:p>
        </p:txBody>
      </p:sp>
      <p:sp>
        <p:nvSpPr>
          <p:cNvPr id="355331" name="Rectangle 3">
            <a:extLst>
              <a:ext uri="{FF2B5EF4-FFF2-40B4-BE49-F238E27FC236}">
                <a16:creationId xmlns:a16="http://schemas.microsoft.com/office/drawing/2014/main" id="{D88EC672-62A1-4D96-B003-99101160BBF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z="2800" dirty="0"/>
              <a:t>Typically, electronic systems automatically track each data entry made in the record, including when, how and who made the change</a:t>
            </a:r>
          </a:p>
          <a:p>
            <a:pPr lvl="1"/>
            <a:r>
              <a:rPr lang="en-US" altLang="en-US" sz="2400" dirty="0"/>
              <a:t>Systems do not automatically track reason for the change, that must be done manually</a:t>
            </a:r>
          </a:p>
          <a:p>
            <a:pPr lvl="1"/>
            <a:r>
              <a:rPr lang="en-US" altLang="en-US" sz="2400" dirty="0"/>
              <a:t>Explain whether system retains documentation of original and updated info, OR if original info is overwritten when it is updated</a:t>
            </a:r>
          </a:p>
        </p:txBody>
      </p:sp>
    </p:spTree>
    <p:extLst>
      <p:ext uri="{BB962C8B-B14F-4D97-AF65-F5344CB8AC3E}">
        <p14:creationId xmlns:p14="http://schemas.microsoft.com/office/powerpoint/2010/main" val="155784007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FB67C1-E873-4BC4-A42D-35E31268DB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dirty="0"/>
              <a:t>© Tashidy Corporation, 2025</a:t>
            </a:r>
          </a:p>
          <a:p>
            <a:r>
              <a:rPr lang="en-US" altLang="en-US" dirty="0"/>
              <a:t>All rights reserved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F6C79C-86E7-46A2-9145-B10B27CB5C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C860A-E01B-4D88-98A1-C839EDE5FBA1}" type="slidenum">
              <a:rPr lang="en-US" altLang="en-US"/>
              <a:pPr/>
              <a:t>32</a:t>
            </a:fld>
            <a:endParaRPr lang="en-US" altLang="en-US"/>
          </a:p>
        </p:txBody>
      </p:sp>
      <p:sp>
        <p:nvSpPr>
          <p:cNvPr id="355330" name="Rectangle 2">
            <a:extLst>
              <a:ext uri="{FF2B5EF4-FFF2-40B4-BE49-F238E27FC236}">
                <a16:creationId xmlns:a16="http://schemas.microsoft.com/office/drawing/2014/main" id="{A88C79E9-9227-4899-929C-AEF97EFD6D7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371600" y="685800"/>
            <a:ext cx="7239000" cy="9906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274320" tIns="45720" rIns="274320" bIns="45720" numCol="1" anchor="t" anchorCtr="0" compatLnSpc="1">
            <a:prstTxWarp prst="textNoShape">
              <a:avLst/>
            </a:prstTxWarp>
          </a:bodyPr>
          <a:lstStyle/>
          <a:p>
            <a:pPr algn="l"/>
            <a:r>
              <a:rPr lang="en-US" altLang="en-US" dirty="0"/>
              <a:t>P&amp;P Update Changes, cont.</a:t>
            </a:r>
          </a:p>
        </p:txBody>
      </p:sp>
      <p:sp>
        <p:nvSpPr>
          <p:cNvPr id="355331" name="Rectangle 3">
            <a:extLst>
              <a:ext uri="{FF2B5EF4-FFF2-40B4-BE49-F238E27FC236}">
                <a16:creationId xmlns:a16="http://schemas.microsoft.com/office/drawing/2014/main" id="{D88EC672-62A1-4D96-B003-99101160BBF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z="2800" dirty="0"/>
              <a:t>If using manual checklist (including an Excel or Word file), must explain how record on checklist :</a:t>
            </a:r>
          </a:p>
          <a:p>
            <a:pPr lvl="1"/>
            <a:r>
              <a:rPr lang="en-US" altLang="en-US" sz="2400" dirty="0"/>
              <a:t>What changed, </a:t>
            </a:r>
          </a:p>
          <a:p>
            <a:pPr lvl="1"/>
            <a:r>
              <a:rPr lang="en-US" altLang="en-US" sz="2400" dirty="0"/>
              <a:t>When it was changed</a:t>
            </a:r>
          </a:p>
          <a:p>
            <a:pPr lvl="1"/>
            <a:r>
              <a:rPr lang="en-US" altLang="en-US" sz="2400" dirty="0"/>
              <a:t>Who made the change</a:t>
            </a:r>
          </a:p>
          <a:p>
            <a:pPr lvl="1"/>
            <a:r>
              <a:rPr lang="en-US" altLang="en-US" sz="2400" dirty="0"/>
              <a:t>Reason why change made</a:t>
            </a:r>
          </a:p>
          <a:p>
            <a:pPr marL="457200" lvl="1" indent="0">
              <a:buNone/>
            </a:pPr>
            <a:endParaRPr lang="en-US" altLang="en-US" sz="2400" dirty="0"/>
          </a:p>
          <a:p>
            <a:endParaRPr lang="en-US" altLang="en-US" sz="2400" dirty="0"/>
          </a:p>
        </p:txBody>
      </p:sp>
    </p:spTree>
    <p:extLst>
      <p:ext uri="{BB962C8B-B14F-4D97-AF65-F5344CB8AC3E}">
        <p14:creationId xmlns:p14="http://schemas.microsoft.com/office/powerpoint/2010/main" val="100694264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5BC5D1-A24A-6AE2-70A4-051736C029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A5B5C3-B6FA-FB74-DAD5-341CDF54F5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dirty="0"/>
              <a:t>© Tashidy Corporation, 2025</a:t>
            </a:r>
          </a:p>
          <a:p>
            <a:r>
              <a:rPr lang="en-US" altLang="en-US" dirty="0"/>
              <a:t>All rights reserved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ECCA7B-32EE-27AB-0214-8A631CD6D3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DE39B-D87F-4470-8F20-2D1B86D7C00D}" type="slidenum">
              <a:rPr lang="en-US" altLang="en-US"/>
              <a:pPr/>
              <a:t>33</a:t>
            </a:fld>
            <a:endParaRPr lang="en-US" altLang="en-US"/>
          </a:p>
        </p:txBody>
      </p:sp>
      <p:sp>
        <p:nvSpPr>
          <p:cNvPr id="319490" name="Rectangle 2">
            <a:extLst>
              <a:ext uri="{FF2B5EF4-FFF2-40B4-BE49-F238E27FC236}">
                <a16:creationId xmlns:a16="http://schemas.microsoft.com/office/drawing/2014/main" id="{8F6DCA9D-6469-492E-DB7A-29213FBCE2C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600200" y="609600"/>
            <a:ext cx="7239000" cy="9144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274320" tIns="45720" rIns="274320" bIns="45720" numCol="1" anchor="t" anchorCtr="0" compatLnSpc="1">
            <a:prstTxWarp prst="textNoShape">
              <a:avLst/>
            </a:prstTxWarp>
          </a:bodyPr>
          <a:lstStyle/>
          <a:p>
            <a:pPr algn="l"/>
            <a:r>
              <a:rPr lang="en-US" altLang="en-US" dirty="0"/>
              <a:t>P&amp;P Update Changes, cont.</a:t>
            </a:r>
          </a:p>
        </p:txBody>
      </p:sp>
      <p:sp>
        <p:nvSpPr>
          <p:cNvPr id="319491" name="Rectangle 3">
            <a:extLst>
              <a:ext uri="{FF2B5EF4-FFF2-40B4-BE49-F238E27FC236}">
                <a16:creationId xmlns:a16="http://schemas.microsoft.com/office/drawing/2014/main" id="{33B10367-9A6A-33EE-14D8-9EA3BFC2841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en-US" sz="2400" dirty="0"/>
              <a:t>Following types of inappropriate updates must be listed in policy [CR 1A factor 4]:</a:t>
            </a:r>
          </a:p>
          <a:p>
            <a:r>
              <a:rPr lang="en-US" altLang="en-US" sz="2400" dirty="0"/>
              <a:t>Falsifying credentialing dates in file</a:t>
            </a:r>
          </a:p>
          <a:p>
            <a:r>
              <a:rPr lang="en-US" altLang="en-US" sz="2400" dirty="0"/>
              <a:t>Creation of credentialing documents without performing activity reflected in document</a:t>
            </a:r>
          </a:p>
          <a:p>
            <a:r>
              <a:rPr lang="en-US" altLang="en-US" sz="2400" dirty="0"/>
              <a:t>Fraudulently altering existing credentialing documents</a:t>
            </a:r>
          </a:p>
          <a:p>
            <a:r>
              <a:rPr lang="en-US" altLang="en-US" sz="2400" dirty="0"/>
              <a:t>Attributing verification or review to an individual who did not perform that activity</a:t>
            </a:r>
          </a:p>
          <a:p>
            <a:r>
              <a:rPr lang="en-US" altLang="en-US" sz="2400" dirty="0"/>
              <a:t>Updates to information by unauthorized individual</a:t>
            </a:r>
          </a:p>
        </p:txBody>
      </p:sp>
    </p:spTree>
    <p:extLst>
      <p:ext uri="{BB962C8B-B14F-4D97-AF65-F5344CB8AC3E}">
        <p14:creationId xmlns:p14="http://schemas.microsoft.com/office/powerpoint/2010/main" val="114280682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FB67C1-E873-4BC4-A42D-35E31268DB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dirty="0"/>
              <a:t>© Tashidy Corporation, 2025</a:t>
            </a:r>
          </a:p>
          <a:p>
            <a:r>
              <a:rPr lang="en-US" altLang="en-US" dirty="0"/>
              <a:t>All rights reserved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F6C79C-86E7-46A2-9145-B10B27CB5C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C860A-E01B-4D88-98A1-C839EDE5FBA1}" type="slidenum">
              <a:rPr lang="en-US" altLang="en-US"/>
              <a:pPr/>
              <a:t>34</a:t>
            </a:fld>
            <a:endParaRPr lang="en-US" altLang="en-US"/>
          </a:p>
        </p:txBody>
      </p:sp>
      <p:sp>
        <p:nvSpPr>
          <p:cNvPr id="355330" name="Rectangle 2">
            <a:extLst>
              <a:ext uri="{FF2B5EF4-FFF2-40B4-BE49-F238E27FC236}">
                <a16:creationId xmlns:a16="http://schemas.microsoft.com/office/drawing/2014/main" id="{A88C79E9-9227-4899-929C-AEF97EFD6D7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371600" y="685800"/>
            <a:ext cx="7239000" cy="9906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274320" tIns="45720" rIns="274320" bIns="45720" numCol="1" anchor="t" anchorCtr="0" compatLnSpc="1">
            <a:prstTxWarp prst="textNoShape">
              <a:avLst/>
            </a:prstTxWarp>
          </a:bodyPr>
          <a:lstStyle/>
          <a:p>
            <a:pPr algn="l"/>
            <a:r>
              <a:rPr lang="en-US" altLang="en-US" dirty="0"/>
              <a:t>P&amp;P Update Changes, cont.</a:t>
            </a:r>
          </a:p>
        </p:txBody>
      </p:sp>
      <p:sp>
        <p:nvSpPr>
          <p:cNvPr id="355331" name="Rectangle 3">
            <a:extLst>
              <a:ext uri="{FF2B5EF4-FFF2-40B4-BE49-F238E27FC236}">
                <a16:creationId xmlns:a16="http://schemas.microsoft.com/office/drawing/2014/main" id="{D88EC672-62A1-4D96-B003-99101160BBF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ts val="672"/>
              </a:spcBef>
              <a:spcAft>
                <a:spcPts val="0"/>
              </a:spcAft>
            </a:pPr>
            <a:r>
              <a:rPr lang="en-US" sz="2800" kern="1200" dirty="0">
                <a:solidFill>
                  <a:srgbClr val="000000"/>
                </a:solidFill>
                <a:effectLst/>
                <a:latin typeface="AvantGarde Bk BT"/>
                <a:ea typeface="+mn-ea"/>
                <a:cs typeface="+mn-cs"/>
              </a:rPr>
              <a:t>P&amp;Ps must describe compliance monitoring process [CR 1A factor 5]</a:t>
            </a:r>
            <a:endParaRPr lang="en-US" sz="2800" dirty="0">
              <a:effectLst/>
            </a:endParaRPr>
          </a:p>
          <a:p>
            <a:pPr marL="740664" indent="-283464" algn="l" rtl="0" fontAlgn="base">
              <a:spcBef>
                <a:spcPts val="576"/>
              </a:spcBef>
              <a:spcAft>
                <a:spcPts val="0"/>
              </a:spcAft>
            </a:pPr>
            <a:r>
              <a:rPr lang="en-US" sz="2400" kern="1200" dirty="0">
                <a:solidFill>
                  <a:srgbClr val="000000"/>
                </a:solidFill>
                <a:effectLst/>
                <a:latin typeface="AvantGarde Bk BT"/>
                <a:ea typeface="+mn-ea"/>
                <a:cs typeface="+mn-cs"/>
              </a:rPr>
              <a:t>Specify monitoring occurs at least annually (every 12 months)</a:t>
            </a:r>
          </a:p>
          <a:p>
            <a:pPr marL="1140714" lvl="1" indent="-283464">
              <a:spcBef>
                <a:spcPts val="576"/>
              </a:spcBef>
              <a:spcAft>
                <a:spcPts val="0"/>
              </a:spcAft>
            </a:pPr>
            <a:r>
              <a:rPr lang="en-US" sz="2000" dirty="0">
                <a:solidFill>
                  <a:srgbClr val="000000"/>
                </a:solidFill>
                <a:latin typeface="AvantGarde Bk BT"/>
              </a:rPr>
              <a:t>Audit methodology does not need to be defined in policy</a:t>
            </a:r>
          </a:p>
          <a:p>
            <a:pPr marL="740664" indent="-283464">
              <a:spcBef>
                <a:spcPts val="576"/>
              </a:spcBef>
              <a:spcAft>
                <a:spcPts val="0"/>
              </a:spcAft>
            </a:pPr>
            <a:r>
              <a:rPr lang="en-US" sz="2400" kern="1200" dirty="0">
                <a:solidFill>
                  <a:srgbClr val="000000"/>
                </a:solidFill>
                <a:effectLst/>
                <a:latin typeface="AvantGarde Bk BT"/>
                <a:ea typeface="+mn-ea"/>
                <a:cs typeface="+mn-cs"/>
              </a:rPr>
              <a:t>Process for documenting and reporting inappropriate documentation and updates to organization’s designated individuals and NCQA if organization identifies fraud </a:t>
            </a:r>
            <a:r>
              <a:rPr lang="en-US" sz="2400" dirty="0">
                <a:solidFill>
                  <a:srgbClr val="000000"/>
                </a:solidFill>
                <a:latin typeface="AvantGarde Bk BT"/>
              </a:rPr>
              <a:t>a</a:t>
            </a:r>
            <a:r>
              <a:rPr lang="en-US" sz="2400" kern="1200" dirty="0">
                <a:solidFill>
                  <a:srgbClr val="000000"/>
                </a:solidFill>
                <a:effectLst/>
                <a:latin typeface="AvantGarde Bk BT"/>
                <a:ea typeface="+mn-ea"/>
                <a:cs typeface="+mn-cs"/>
              </a:rPr>
              <a:t>nd/or misconduct</a:t>
            </a:r>
            <a:endParaRPr lang="en-US" altLang="en-US" sz="2800" dirty="0"/>
          </a:p>
        </p:txBody>
      </p:sp>
    </p:spTree>
    <p:extLst>
      <p:ext uri="{BB962C8B-B14F-4D97-AF65-F5344CB8AC3E}">
        <p14:creationId xmlns:p14="http://schemas.microsoft.com/office/powerpoint/2010/main" val="386627665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FB67C1-E873-4BC4-A42D-35E31268DB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dirty="0"/>
              <a:t>© Tashidy Corporation, 2025</a:t>
            </a:r>
          </a:p>
          <a:p>
            <a:r>
              <a:rPr lang="en-US" altLang="en-US" dirty="0"/>
              <a:t>All rights reserved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F6C79C-86E7-46A2-9145-B10B27CB5C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C860A-E01B-4D88-98A1-C839EDE5FBA1}" type="slidenum">
              <a:rPr lang="en-US" altLang="en-US"/>
              <a:pPr/>
              <a:t>35</a:t>
            </a:fld>
            <a:endParaRPr lang="en-US" altLang="en-US" dirty="0"/>
          </a:p>
        </p:txBody>
      </p:sp>
      <p:sp>
        <p:nvSpPr>
          <p:cNvPr id="355330" name="Rectangle 2">
            <a:extLst>
              <a:ext uri="{FF2B5EF4-FFF2-40B4-BE49-F238E27FC236}">
                <a16:creationId xmlns:a16="http://schemas.microsoft.com/office/drawing/2014/main" id="{A88C79E9-9227-4899-929C-AEF97EFD6D7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295400" y="685800"/>
            <a:ext cx="7391400" cy="9906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274320" tIns="45720" rIns="27432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Training Requirements</a:t>
            </a:r>
            <a:br>
              <a:rPr lang="en-US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en-US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55331" name="Rectangle 3">
            <a:extLst>
              <a:ext uri="{FF2B5EF4-FFF2-40B4-BE49-F238E27FC236}">
                <a16:creationId xmlns:a16="http://schemas.microsoft.com/office/drawing/2014/main" id="{D88EC672-62A1-4D96-B003-99101160BBF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057400" y="1676400"/>
            <a:ext cx="5520070" cy="4114800"/>
          </a:xfrm>
        </p:spPr>
        <p:txBody>
          <a:bodyPr/>
          <a:lstStyle/>
          <a:p>
            <a:pPr marL="0" indent="0">
              <a:buNone/>
            </a:pPr>
            <a:r>
              <a:rPr lang="en-US" altLang="en-US" sz="2800" dirty="0"/>
              <a:t>Annually (every 12 months) organization trains credentialing staff on: [CR 1B factors 1 &amp; 2]</a:t>
            </a:r>
          </a:p>
          <a:p>
            <a:pPr marL="0" indent="0">
              <a:buNone/>
            </a:pPr>
            <a:endParaRPr lang="en-US" altLang="en-US" sz="1000" dirty="0"/>
          </a:p>
          <a:p>
            <a:r>
              <a:rPr lang="en-US" altLang="en-US" sz="2400" dirty="0"/>
              <a:t>Inappropriate documentation and updates outlined in CR 1A factor 4</a:t>
            </a:r>
          </a:p>
          <a:p>
            <a:r>
              <a:rPr lang="en-US" altLang="en-US" sz="2400" dirty="0"/>
              <a:t>Process for organization to audit staff documentation and reporting of information integrity issues</a:t>
            </a:r>
          </a:p>
          <a:p>
            <a:r>
              <a:rPr lang="en-US" altLang="en-US" sz="2400" dirty="0"/>
              <a:t>Consequences for inappropriate documentation and updates</a:t>
            </a:r>
          </a:p>
        </p:txBody>
      </p:sp>
    </p:spTree>
    <p:extLst>
      <p:ext uri="{BB962C8B-B14F-4D97-AF65-F5344CB8AC3E}">
        <p14:creationId xmlns:p14="http://schemas.microsoft.com/office/powerpoint/2010/main" val="140736927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FB67C1-E873-4BC4-A42D-35E31268DB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dirty="0"/>
              <a:t>© Tashidy Corporation, 2025</a:t>
            </a:r>
          </a:p>
          <a:p>
            <a:r>
              <a:rPr lang="en-US" altLang="en-US" dirty="0"/>
              <a:t>All rights reserved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F6C79C-86E7-46A2-9145-B10B27CB5C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C860A-E01B-4D88-98A1-C839EDE5FBA1}" type="slidenum">
              <a:rPr lang="en-US" altLang="en-US"/>
              <a:pPr/>
              <a:t>36</a:t>
            </a:fld>
            <a:endParaRPr lang="en-US" altLang="en-US" dirty="0"/>
          </a:p>
        </p:txBody>
      </p:sp>
      <p:sp>
        <p:nvSpPr>
          <p:cNvPr id="355330" name="Rectangle 2">
            <a:extLst>
              <a:ext uri="{FF2B5EF4-FFF2-40B4-BE49-F238E27FC236}">
                <a16:creationId xmlns:a16="http://schemas.microsoft.com/office/drawing/2014/main" id="{A88C79E9-9227-4899-929C-AEF97EFD6D7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295400" y="685800"/>
            <a:ext cx="7391400" cy="9906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274320" tIns="45720" rIns="27432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Training Req., cont.</a:t>
            </a:r>
          </a:p>
        </p:txBody>
      </p:sp>
      <p:sp>
        <p:nvSpPr>
          <p:cNvPr id="355331" name="Rectangle 3">
            <a:extLst>
              <a:ext uri="{FF2B5EF4-FFF2-40B4-BE49-F238E27FC236}">
                <a16:creationId xmlns:a16="http://schemas.microsoft.com/office/drawing/2014/main" id="{D88EC672-62A1-4D96-B003-99101160BBF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600200" y="1371600"/>
            <a:ext cx="7162800" cy="4648200"/>
          </a:xfrm>
          <a:solidFill>
            <a:schemeClr val="tx2"/>
          </a:solidFill>
        </p:spPr>
        <p:txBody>
          <a:bodyPr/>
          <a:lstStyle/>
          <a:p>
            <a:pPr marL="114300" indent="0">
              <a:buNone/>
            </a:pPr>
            <a:r>
              <a:rPr lang="en-US" altLang="en-US" sz="2400" dirty="0"/>
              <a:t>Training evidence consists of:</a:t>
            </a:r>
          </a:p>
          <a:p>
            <a:pPr marL="971550" lvl="1" indent="-457200">
              <a:buAutoNum type="arabicPeriod"/>
            </a:pPr>
            <a:r>
              <a:rPr lang="en-US" altLang="en-US" sz="2400" dirty="0"/>
              <a:t>Copy of staff training materials</a:t>
            </a:r>
          </a:p>
          <a:p>
            <a:pPr marL="971550" lvl="1" indent="-457200">
              <a:buAutoNum type="arabicPeriod"/>
            </a:pPr>
            <a:r>
              <a:rPr lang="en-US" altLang="en-US" sz="2400" dirty="0"/>
              <a:t>Evidence organization conducted the required training at appropriate intervals, such as attendance report</a:t>
            </a:r>
            <a:endParaRPr lang="en-US" altLang="en-US" sz="1200" dirty="0"/>
          </a:p>
          <a:p>
            <a:pPr lvl="3"/>
            <a:endParaRPr lang="en-US" altLang="en-US" sz="1200" dirty="0"/>
          </a:p>
          <a:p>
            <a:pPr lvl="3"/>
            <a:endParaRPr lang="en-US" altLang="en-US" sz="1200" dirty="0"/>
          </a:p>
        </p:txBody>
      </p:sp>
    </p:spTree>
    <p:extLst>
      <p:ext uri="{BB962C8B-B14F-4D97-AF65-F5344CB8AC3E}">
        <p14:creationId xmlns:p14="http://schemas.microsoft.com/office/powerpoint/2010/main" val="4091000310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FB67C1-E873-4BC4-A42D-35E31268DB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dirty="0"/>
              <a:t>© Tashidy Corporation, 2025</a:t>
            </a:r>
          </a:p>
          <a:p>
            <a:r>
              <a:rPr lang="en-US" altLang="en-US" dirty="0"/>
              <a:t>All rights reserved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F6C79C-86E7-46A2-9145-B10B27CB5C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C860A-E01B-4D88-98A1-C839EDE5FBA1}" type="slidenum">
              <a:rPr lang="en-US" altLang="en-US"/>
              <a:pPr/>
              <a:t>37</a:t>
            </a:fld>
            <a:endParaRPr lang="en-US" altLang="en-US" dirty="0"/>
          </a:p>
        </p:txBody>
      </p:sp>
      <p:sp>
        <p:nvSpPr>
          <p:cNvPr id="355330" name="Rectangle 2">
            <a:extLst>
              <a:ext uri="{FF2B5EF4-FFF2-40B4-BE49-F238E27FC236}">
                <a16:creationId xmlns:a16="http://schemas.microsoft.com/office/drawing/2014/main" id="{A88C79E9-9227-4899-929C-AEF97EFD6D7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295400" y="685800"/>
            <a:ext cx="7391400" cy="9906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274320" tIns="45720" rIns="27432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Audit and Analysis</a:t>
            </a:r>
            <a:br>
              <a:rPr lang="en-US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en-US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55331" name="Rectangle 3">
            <a:extLst>
              <a:ext uri="{FF2B5EF4-FFF2-40B4-BE49-F238E27FC236}">
                <a16:creationId xmlns:a16="http://schemas.microsoft.com/office/drawing/2014/main" id="{D88EC672-62A1-4D96-B003-99101160BBF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600200" y="1371600"/>
            <a:ext cx="7162800" cy="4648200"/>
          </a:xfrm>
          <a:solidFill>
            <a:schemeClr val="tx2"/>
          </a:solidFill>
        </p:spPr>
        <p:txBody>
          <a:bodyPr/>
          <a:lstStyle/>
          <a:p>
            <a:pPr marL="114300" indent="0">
              <a:buNone/>
            </a:pPr>
            <a:r>
              <a:rPr lang="en-US" altLang="en-US" sz="2400" dirty="0"/>
              <a:t>Organization annually (every 12 months) [CR 1C factors 1 &amp;2]:</a:t>
            </a:r>
          </a:p>
          <a:p>
            <a:pPr marL="571500" indent="-457200"/>
            <a:r>
              <a:rPr lang="en-US" altLang="en-US" sz="2400" dirty="0"/>
              <a:t>Audits for inappropriate documentation and updates</a:t>
            </a:r>
          </a:p>
          <a:p>
            <a:pPr marL="971550" lvl="1" indent="-457200"/>
            <a:r>
              <a:rPr lang="en-US" altLang="en-US" sz="2200" dirty="0"/>
              <a:t>Audit report must be submitted even if no inappropriate documentation and updates were found</a:t>
            </a:r>
          </a:p>
          <a:p>
            <a:pPr marL="971550" lvl="1" indent="-457200"/>
            <a:r>
              <a:rPr lang="en-US" altLang="en-US" sz="2200" dirty="0"/>
              <a:t>If audit more frequently than annually, must use 5% or 50 files for each audit and all audits must cumulatively cover the entire look-back period</a:t>
            </a:r>
          </a:p>
          <a:p>
            <a:pPr marL="571500" indent="-457200"/>
            <a:r>
              <a:rPr lang="en-US" altLang="en-US" sz="2400" dirty="0"/>
              <a:t>Conducts qualitative analysis of inappropriate documentation and updates</a:t>
            </a:r>
          </a:p>
          <a:p>
            <a:pPr marL="114300" indent="0">
              <a:buNone/>
            </a:pPr>
            <a:endParaRPr lang="en-US" altLang="en-US" sz="2200" dirty="0"/>
          </a:p>
          <a:p>
            <a:pPr marL="914400" lvl="2" indent="0">
              <a:buNone/>
            </a:pPr>
            <a:endParaRPr lang="en-US" altLang="en-US" sz="1800" dirty="0">
              <a:highlight>
                <a:srgbClr val="FFFF00"/>
              </a:highlight>
            </a:endParaRPr>
          </a:p>
          <a:p>
            <a:pPr lvl="3"/>
            <a:endParaRPr lang="en-US" altLang="en-US" sz="1200" dirty="0"/>
          </a:p>
          <a:p>
            <a:pPr lvl="3"/>
            <a:endParaRPr lang="en-US" altLang="en-US" sz="1200" dirty="0"/>
          </a:p>
          <a:p>
            <a:pPr lvl="3"/>
            <a:endParaRPr lang="en-US" altLang="en-US" sz="1200" dirty="0"/>
          </a:p>
        </p:txBody>
      </p:sp>
    </p:spTree>
    <p:extLst>
      <p:ext uri="{BB962C8B-B14F-4D97-AF65-F5344CB8AC3E}">
        <p14:creationId xmlns:p14="http://schemas.microsoft.com/office/powerpoint/2010/main" val="1332160069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236F78-9D14-EF0A-B73A-DFD573C28D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A8A256-6472-9B7D-0868-BAED10FA8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dirty="0"/>
              <a:t>© Tashidy Corporation, 2025</a:t>
            </a:r>
          </a:p>
          <a:p>
            <a:r>
              <a:rPr lang="en-US" altLang="en-US" dirty="0"/>
              <a:t>All rights reserved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4C34AC-8F5D-DBF9-D970-A2F4FA590C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C860A-E01B-4D88-98A1-C839EDE5FBA1}" type="slidenum">
              <a:rPr lang="en-US" altLang="en-US"/>
              <a:pPr/>
              <a:t>38</a:t>
            </a:fld>
            <a:endParaRPr lang="en-US" altLang="en-US" dirty="0"/>
          </a:p>
        </p:txBody>
      </p:sp>
      <p:sp>
        <p:nvSpPr>
          <p:cNvPr id="355330" name="Rectangle 2">
            <a:extLst>
              <a:ext uri="{FF2B5EF4-FFF2-40B4-BE49-F238E27FC236}">
                <a16:creationId xmlns:a16="http://schemas.microsoft.com/office/drawing/2014/main" id="{BC2D1AE7-EBBF-82B7-170E-F38BCAC5AD5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295400" y="685800"/>
            <a:ext cx="7391400" cy="9906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274320" tIns="45720" rIns="27432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Audit and Analysis, cont.</a:t>
            </a:r>
            <a:br>
              <a:rPr lang="en-US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en-US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55331" name="Rectangle 3">
            <a:extLst>
              <a:ext uri="{FF2B5EF4-FFF2-40B4-BE49-F238E27FC236}">
                <a16:creationId xmlns:a16="http://schemas.microsoft.com/office/drawing/2014/main" id="{23CB5CF4-8E03-5B1E-70A0-F338F0D4A76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600200" y="1371600"/>
            <a:ext cx="7162800" cy="4648200"/>
          </a:xfrm>
          <a:solidFill>
            <a:schemeClr val="tx2"/>
          </a:solidFill>
        </p:spPr>
        <p:txBody>
          <a:bodyPr/>
          <a:lstStyle/>
          <a:p>
            <a:pPr marL="571500" indent="-457200"/>
            <a:r>
              <a:rPr lang="en-US" altLang="en-US" sz="2400" dirty="0"/>
              <a:t>Audit must determine whether following inappropriate documentation and updates are present:</a:t>
            </a:r>
          </a:p>
          <a:p>
            <a:pPr marL="971550" lvl="1" indent="-457200"/>
            <a:r>
              <a:rPr lang="en-US" altLang="en-US" sz="2200" dirty="0"/>
              <a:t>Falsifying credentialing dates</a:t>
            </a:r>
          </a:p>
          <a:p>
            <a:pPr marL="971550" lvl="1" indent="-457200"/>
            <a:r>
              <a:rPr lang="en-US" altLang="en-US" sz="2200" dirty="0"/>
              <a:t>Creating documents without performing the required activities</a:t>
            </a:r>
          </a:p>
          <a:p>
            <a:pPr marL="971550" lvl="1" indent="-457200"/>
            <a:r>
              <a:rPr lang="en-US" altLang="en-US" sz="2200" dirty="0"/>
              <a:t>Fraudulently altering existing documents</a:t>
            </a:r>
          </a:p>
          <a:p>
            <a:pPr marL="971550" lvl="1" indent="-457200"/>
            <a:r>
              <a:rPr lang="en-US" altLang="en-US" sz="2200" dirty="0"/>
              <a:t>Attributing verification or review to individual who did not perform activity</a:t>
            </a:r>
          </a:p>
          <a:p>
            <a:pPr marL="971550" lvl="1" indent="-457200"/>
            <a:r>
              <a:rPr lang="en-US" altLang="en-US" sz="2200" dirty="0"/>
              <a:t>Updates to information by unauthorized individuals</a:t>
            </a:r>
          </a:p>
          <a:p>
            <a:pPr marL="571500" indent="-457200"/>
            <a:endParaRPr lang="en-US" altLang="en-US" sz="2200" dirty="0"/>
          </a:p>
          <a:p>
            <a:pPr marL="914400" lvl="2" indent="0">
              <a:buNone/>
            </a:pPr>
            <a:endParaRPr lang="en-US" altLang="en-US" sz="1800" dirty="0">
              <a:highlight>
                <a:srgbClr val="FFFF00"/>
              </a:highlight>
            </a:endParaRPr>
          </a:p>
          <a:p>
            <a:pPr lvl="3"/>
            <a:endParaRPr lang="en-US" altLang="en-US" sz="1200" dirty="0"/>
          </a:p>
          <a:p>
            <a:pPr lvl="3"/>
            <a:endParaRPr lang="en-US" altLang="en-US" sz="1200" dirty="0"/>
          </a:p>
          <a:p>
            <a:pPr lvl="3"/>
            <a:endParaRPr lang="en-US" altLang="en-US" sz="1200" dirty="0"/>
          </a:p>
        </p:txBody>
      </p:sp>
    </p:spTree>
    <p:extLst>
      <p:ext uri="{BB962C8B-B14F-4D97-AF65-F5344CB8AC3E}">
        <p14:creationId xmlns:p14="http://schemas.microsoft.com/office/powerpoint/2010/main" val="3689759036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3EE05A-9BCA-4C61-F8C2-F792A191F8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C0706B-9437-EF13-DAC1-9166C16675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dirty="0"/>
              <a:t>© Tashidy Corporation, 2025</a:t>
            </a:r>
          </a:p>
          <a:p>
            <a:r>
              <a:rPr lang="en-US" altLang="en-US" dirty="0"/>
              <a:t>All rights reserved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737E2C-6B4C-1C52-988B-634D085325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C860A-E01B-4D88-98A1-C839EDE5FBA1}" type="slidenum">
              <a:rPr lang="en-US" altLang="en-US"/>
              <a:pPr/>
              <a:t>39</a:t>
            </a:fld>
            <a:endParaRPr lang="en-US" altLang="en-US" dirty="0"/>
          </a:p>
        </p:txBody>
      </p:sp>
      <p:sp>
        <p:nvSpPr>
          <p:cNvPr id="355330" name="Rectangle 2">
            <a:extLst>
              <a:ext uri="{FF2B5EF4-FFF2-40B4-BE49-F238E27FC236}">
                <a16:creationId xmlns:a16="http://schemas.microsoft.com/office/drawing/2014/main" id="{4B478128-CEEC-04E1-8113-354934F3333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295400" y="685800"/>
            <a:ext cx="7391400" cy="9906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274320" tIns="45720" rIns="27432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Audit and Analysis, cont.</a:t>
            </a:r>
            <a:br>
              <a:rPr lang="en-US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en-US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55331" name="Rectangle 3">
            <a:extLst>
              <a:ext uri="{FF2B5EF4-FFF2-40B4-BE49-F238E27FC236}">
                <a16:creationId xmlns:a16="http://schemas.microsoft.com/office/drawing/2014/main" id="{A8D2AB80-E146-1F76-3FF1-131C8CE139F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600200" y="1371600"/>
            <a:ext cx="7162800" cy="4648200"/>
          </a:xfrm>
          <a:solidFill>
            <a:schemeClr val="tx2"/>
          </a:solidFill>
        </p:spPr>
        <p:txBody>
          <a:bodyPr/>
          <a:lstStyle/>
          <a:p>
            <a:pPr marL="571500" indent="-457200"/>
            <a:r>
              <a:rPr lang="en-US" altLang="en-US" sz="2400" dirty="0"/>
              <a:t>Audit universe includes practitioner files for </a:t>
            </a:r>
            <a:r>
              <a:rPr lang="en-US" altLang="en-US" sz="2400" b="1" i="1" dirty="0"/>
              <a:t>all</a:t>
            </a:r>
            <a:r>
              <a:rPr lang="en-US" altLang="en-US" sz="2400" dirty="0"/>
              <a:t> initial credentialing and recredentialing decisions made or due during the look-back period, whether the file has updates or not</a:t>
            </a:r>
          </a:p>
          <a:p>
            <a:pPr marL="571500" indent="-457200"/>
            <a:r>
              <a:rPr lang="en-US" altLang="en-US" sz="2400" dirty="0"/>
              <a:t>Must randomly select a sample from audit universe using 5% or 50 files, whichever is less</a:t>
            </a:r>
          </a:p>
          <a:p>
            <a:pPr marL="971550" lvl="1" indent="-457200"/>
            <a:r>
              <a:rPr lang="en-US" altLang="en-US" sz="2000" dirty="0"/>
              <a:t>May choose to audit more files than NCQA requires</a:t>
            </a:r>
          </a:p>
          <a:p>
            <a:pPr marL="971550" lvl="1" indent="-457200"/>
            <a:r>
              <a:rPr lang="en-US" altLang="en-US" sz="2000" dirty="0"/>
              <a:t>Sample must include at least 10 cred and 10 </a:t>
            </a:r>
            <a:r>
              <a:rPr lang="en-US" altLang="en-US" sz="2000" dirty="0" err="1"/>
              <a:t>recred</a:t>
            </a:r>
            <a:r>
              <a:rPr lang="en-US" altLang="en-US" sz="2000" dirty="0"/>
              <a:t> files. If less than 10 in either category, then all in that category must be audited</a:t>
            </a:r>
          </a:p>
          <a:p>
            <a:pPr marL="457200"/>
            <a:r>
              <a:rPr lang="en-US" altLang="en-US" sz="2400" dirty="0"/>
              <a:t>Audit must include all cred info related to selected practitioner file, </a:t>
            </a:r>
            <a:r>
              <a:rPr lang="en-US" altLang="en-US" sz="2400" i="1" dirty="0"/>
              <a:t>including</a:t>
            </a:r>
            <a:r>
              <a:rPr lang="en-US" altLang="en-US" sz="2400" dirty="0"/>
              <a:t> minutes and ongoing monitoring reports</a:t>
            </a:r>
          </a:p>
        </p:txBody>
      </p:sp>
    </p:spTree>
    <p:extLst>
      <p:ext uri="{BB962C8B-B14F-4D97-AF65-F5344CB8AC3E}">
        <p14:creationId xmlns:p14="http://schemas.microsoft.com/office/powerpoint/2010/main" val="26596422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F432B1-80A6-4D3E-A1EF-29D1163504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dirty="0"/>
              <a:t>© Tashidy Corporation, 2025</a:t>
            </a:r>
          </a:p>
          <a:p>
            <a:r>
              <a:rPr lang="en-US" altLang="en-US" dirty="0"/>
              <a:t>All rights reserved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2DEB55-443D-4ADA-8065-DD461A6E4D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DE39B-D87F-4470-8F20-2D1B86D7C00D}" type="slidenum">
              <a:rPr lang="en-US" altLang="en-US"/>
              <a:pPr/>
              <a:t>4</a:t>
            </a:fld>
            <a:endParaRPr lang="en-US" altLang="en-US"/>
          </a:p>
        </p:txBody>
      </p:sp>
      <p:sp>
        <p:nvSpPr>
          <p:cNvPr id="319490" name="Rectangle 2">
            <a:extLst>
              <a:ext uri="{FF2B5EF4-FFF2-40B4-BE49-F238E27FC236}">
                <a16:creationId xmlns:a16="http://schemas.microsoft.com/office/drawing/2014/main" id="{8355428B-583E-4982-8197-8F7C122B738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600200" y="609600"/>
            <a:ext cx="6858000" cy="9144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274320" tIns="45720" rIns="274320" bIns="45720" numCol="1" anchor="t" anchorCtr="0" compatLnSpc="1">
            <a:prstTxWarp prst="textNoShape">
              <a:avLst/>
            </a:prstTxWarp>
          </a:bodyPr>
          <a:lstStyle/>
          <a:p>
            <a:pPr algn="l"/>
            <a:r>
              <a:rPr lang="en-US" altLang="en-US" dirty="0"/>
              <a:t>Types of Changes</a:t>
            </a:r>
          </a:p>
        </p:txBody>
      </p:sp>
      <p:sp>
        <p:nvSpPr>
          <p:cNvPr id="319491" name="Rectangle 3">
            <a:extLst>
              <a:ext uri="{FF2B5EF4-FFF2-40B4-BE49-F238E27FC236}">
                <a16:creationId xmlns:a16="http://schemas.microsoft.com/office/drawing/2014/main" id="{3E4B0BAA-0867-4097-8156-85548C04376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z="2800" dirty="0"/>
              <a:t>Policy and procedure requirement updates</a:t>
            </a:r>
          </a:p>
          <a:p>
            <a:r>
              <a:rPr lang="en-US" altLang="en-US" sz="2800" dirty="0"/>
              <a:t>Practitioner application additions</a:t>
            </a:r>
          </a:p>
          <a:p>
            <a:r>
              <a:rPr lang="en-US" altLang="en-US" sz="2800" dirty="0"/>
              <a:t>Primary source verification modifications</a:t>
            </a:r>
          </a:p>
          <a:p>
            <a:r>
              <a:rPr lang="en-US" altLang="en-US" sz="2800" dirty="0"/>
              <a:t>Ongoing monitoring additions</a:t>
            </a:r>
          </a:p>
          <a:p>
            <a:r>
              <a:rPr lang="en-US" altLang="en-US" sz="2800" dirty="0"/>
              <a:t>Evolution of system controls requirements</a:t>
            </a:r>
            <a:endParaRPr lang="en-US" altLang="en-US" sz="2000" dirty="0"/>
          </a:p>
          <a:p>
            <a:pPr lvl="1"/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97827356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FB67C1-E873-4BC4-A42D-35E31268DB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dirty="0"/>
              <a:t>© Tashidy Corporation, 2025</a:t>
            </a:r>
          </a:p>
          <a:p>
            <a:r>
              <a:rPr lang="en-US" altLang="en-US" dirty="0"/>
              <a:t>All rights reserved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F6C79C-86E7-46A2-9145-B10B27CB5C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C860A-E01B-4D88-98A1-C839EDE5FBA1}" type="slidenum">
              <a:rPr lang="en-US" altLang="en-US"/>
              <a:pPr/>
              <a:t>40</a:t>
            </a:fld>
            <a:endParaRPr lang="en-US" altLang="en-US" dirty="0"/>
          </a:p>
        </p:txBody>
      </p:sp>
      <p:sp>
        <p:nvSpPr>
          <p:cNvPr id="355330" name="Rectangle 2">
            <a:extLst>
              <a:ext uri="{FF2B5EF4-FFF2-40B4-BE49-F238E27FC236}">
                <a16:creationId xmlns:a16="http://schemas.microsoft.com/office/drawing/2014/main" id="{A88C79E9-9227-4899-929C-AEF97EFD6D7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295400" y="685800"/>
            <a:ext cx="7391400" cy="9906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274320" tIns="45720" rIns="27432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Audit and Analysis, cont.</a:t>
            </a:r>
            <a:br>
              <a:rPr lang="en-US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en-US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55331" name="Rectangle 3">
            <a:extLst>
              <a:ext uri="{FF2B5EF4-FFF2-40B4-BE49-F238E27FC236}">
                <a16:creationId xmlns:a16="http://schemas.microsoft.com/office/drawing/2014/main" id="{D88EC672-62A1-4D96-B003-99101160BBF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600200" y="1371600"/>
            <a:ext cx="7162800" cy="4648200"/>
          </a:xfrm>
          <a:solidFill>
            <a:schemeClr val="tx2"/>
          </a:solidFill>
        </p:spPr>
        <p:txBody>
          <a:bodyPr/>
          <a:lstStyle/>
          <a:p>
            <a:pPr marL="114300" indent="0">
              <a:buNone/>
            </a:pPr>
            <a:r>
              <a:rPr lang="en-US" altLang="en-US" sz="2400" dirty="0"/>
              <a:t>Audit and analysis report must include:</a:t>
            </a:r>
          </a:p>
          <a:p>
            <a:pPr marL="457200"/>
            <a:r>
              <a:rPr lang="en-US" altLang="en-US" sz="2000" dirty="0"/>
              <a:t>Report date</a:t>
            </a:r>
          </a:p>
          <a:p>
            <a:pPr marL="457200"/>
            <a:r>
              <a:rPr lang="en-US" altLang="en-US" sz="2000" dirty="0"/>
              <a:t>Title of individuals who conducted audit</a:t>
            </a:r>
          </a:p>
          <a:p>
            <a:pPr marL="457200"/>
            <a:r>
              <a:rPr lang="en-US" altLang="en-US" sz="2000" dirty="0"/>
              <a:t>The 5% or 50 files auditing methodology including audit period, file audit universe size, audit sample size and selection method</a:t>
            </a:r>
          </a:p>
          <a:p>
            <a:pPr marL="457200"/>
            <a:r>
              <a:rPr lang="en-US" altLang="en-US" sz="2000" dirty="0"/>
              <a:t>Audit log (may be attachment), including file identifier which links to practitioner and type of credentialing information audited</a:t>
            </a:r>
          </a:p>
          <a:p>
            <a:pPr marL="457200"/>
            <a:r>
              <a:rPr lang="en-US" altLang="en-US" sz="2000" dirty="0"/>
              <a:t>Findings for each file, including rationale for inappropriate documentation</a:t>
            </a:r>
          </a:p>
          <a:p>
            <a:pPr marL="457200"/>
            <a:r>
              <a:rPr lang="en-US" altLang="en-US" sz="2000" dirty="0"/>
              <a:t>Number or percentage and total inappropriate documentation and updates by type of credentialing information</a:t>
            </a:r>
          </a:p>
          <a:p>
            <a:pPr marL="457200"/>
            <a:endParaRPr lang="en-US" altLang="en-US" sz="2200" dirty="0"/>
          </a:p>
          <a:p>
            <a:pPr marL="914400" lvl="2" indent="0">
              <a:buNone/>
            </a:pPr>
            <a:endParaRPr lang="en-US" altLang="en-US" sz="1800" dirty="0">
              <a:highlight>
                <a:srgbClr val="FFFF00"/>
              </a:highlight>
            </a:endParaRPr>
          </a:p>
          <a:p>
            <a:pPr lvl="3"/>
            <a:endParaRPr lang="en-US" altLang="en-US" sz="1200" dirty="0"/>
          </a:p>
          <a:p>
            <a:pPr lvl="3"/>
            <a:endParaRPr lang="en-US" altLang="en-US" sz="1200" dirty="0"/>
          </a:p>
          <a:p>
            <a:pPr lvl="3"/>
            <a:endParaRPr lang="en-US" altLang="en-US" sz="1200" dirty="0"/>
          </a:p>
        </p:txBody>
      </p:sp>
    </p:spTree>
    <p:extLst>
      <p:ext uri="{BB962C8B-B14F-4D97-AF65-F5344CB8AC3E}">
        <p14:creationId xmlns:p14="http://schemas.microsoft.com/office/powerpoint/2010/main" val="2698424832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FB67C1-E873-4BC4-A42D-35E31268DB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dirty="0"/>
              <a:t>© Tashidy Corporation, 2025</a:t>
            </a:r>
          </a:p>
          <a:p>
            <a:r>
              <a:rPr lang="en-US" altLang="en-US" dirty="0"/>
              <a:t>All rights reserved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F6C79C-86E7-46A2-9145-B10B27CB5C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C860A-E01B-4D88-98A1-C839EDE5FBA1}" type="slidenum">
              <a:rPr lang="en-US" altLang="en-US"/>
              <a:pPr/>
              <a:t>41</a:t>
            </a:fld>
            <a:endParaRPr lang="en-US" altLang="en-US" dirty="0"/>
          </a:p>
        </p:txBody>
      </p:sp>
      <p:sp>
        <p:nvSpPr>
          <p:cNvPr id="355331" name="Rectangle 3">
            <a:extLst>
              <a:ext uri="{FF2B5EF4-FFF2-40B4-BE49-F238E27FC236}">
                <a16:creationId xmlns:a16="http://schemas.microsoft.com/office/drawing/2014/main" id="{D88EC672-62A1-4D96-B003-99101160BBF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en-US" sz="2400" dirty="0"/>
              <a:t>Annually must conduct qualitative analysis of each instance of inappropriate documentation and update identified in audit to determine cause</a:t>
            </a:r>
          </a:p>
          <a:p>
            <a:pPr lvl="1"/>
            <a:r>
              <a:rPr lang="en-US" altLang="en-US" sz="2400" dirty="0"/>
              <a:t>Report must include titles of credentialing staff involved in analysis and cause of each inappropriate documentation</a:t>
            </a:r>
            <a:endParaRPr lang="en-US" altLang="en-US" sz="2000" dirty="0"/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E6068EB2-BFF8-4475-A233-8DBE7057775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295400" y="685800"/>
            <a:ext cx="7467600" cy="9906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274320" tIns="45720" rIns="27432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Audit and Analysis, cont.</a:t>
            </a:r>
          </a:p>
        </p:txBody>
      </p:sp>
    </p:spTree>
    <p:extLst>
      <p:ext uri="{BB962C8B-B14F-4D97-AF65-F5344CB8AC3E}">
        <p14:creationId xmlns:p14="http://schemas.microsoft.com/office/powerpoint/2010/main" val="3786233586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5C860B-CE09-CF33-244D-5FF7DA168F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919318-9B35-3E9C-8711-9B24BE5C57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dirty="0"/>
              <a:t>© Tashidy Corporation, 2025</a:t>
            </a:r>
          </a:p>
          <a:p>
            <a:r>
              <a:rPr lang="en-US" altLang="en-US" dirty="0"/>
              <a:t>All rights reserved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3EAB01-764E-6D28-6573-FF0905A40C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C860A-E01B-4D88-98A1-C839EDE5FBA1}" type="slidenum">
              <a:rPr lang="en-US" altLang="en-US"/>
              <a:pPr/>
              <a:t>42</a:t>
            </a:fld>
            <a:endParaRPr lang="en-US" altLang="en-US" dirty="0"/>
          </a:p>
        </p:txBody>
      </p:sp>
      <p:sp>
        <p:nvSpPr>
          <p:cNvPr id="355331" name="Rectangle 3">
            <a:extLst>
              <a:ext uri="{FF2B5EF4-FFF2-40B4-BE49-F238E27FC236}">
                <a16:creationId xmlns:a16="http://schemas.microsoft.com/office/drawing/2014/main" id="{FBDF8AA8-A320-8A94-E831-D05DB1D1EE3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en-US" sz="2400" dirty="0"/>
              <a:t>Organizations [CR 1D, factors 1 &amp; 2]:</a:t>
            </a:r>
          </a:p>
          <a:p>
            <a:pPr lvl="1"/>
            <a:r>
              <a:rPr lang="en-US" altLang="en-US" sz="2400" dirty="0"/>
              <a:t>Implement corrective action to address all inappropriate documentation and updates identified in audit process</a:t>
            </a:r>
          </a:p>
          <a:p>
            <a:pPr lvl="1"/>
            <a:r>
              <a:rPr lang="en-US" altLang="en-US" sz="2400" dirty="0"/>
              <a:t>Conduct follow-up audits to determine effectiveness of corrective action within 3-6 months after completion of the audit</a:t>
            </a:r>
          </a:p>
          <a:p>
            <a:pPr lvl="2"/>
            <a:r>
              <a:rPr lang="en-US" altLang="en-US" sz="2000" dirty="0"/>
              <a:t>Follow-up audit universe includes all practitioner files for decisions made within 3-6 months after previous audit</a:t>
            </a:r>
          </a:p>
          <a:p>
            <a:pPr lvl="2"/>
            <a:endParaRPr lang="en-US" altLang="en-US" sz="2000" dirty="0"/>
          </a:p>
          <a:p>
            <a:pPr lvl="1"/>
            <a:endParaRPr lang="en-US" altLang="en-US" sz="2400" dirty="0"/>
          </a:p>
          <a:p>
            <a:pPr marL="457200" lvl="1" indent="0">
              <a:buNone/>
            </a:pPr>
            <a:endParaRPr lang="en-US" altLang="en-US" sz="2800" dirty="0"/>
          </a:p>
          <a:p>
            <a:endParaRPr lang="en-US" altLang="en-US" sz="2400" dirty="0"/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A48C6646-57CD-F2DE-4C26-4FC03D86E60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295400" y="685800"/>
            <a:ext cx="7467600" cy="9906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274320" tIns="45720" rIns="27432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Improvement Actions</a:t>
            </a:r>
          </a:p>
        </p:txBody>
      </p:sp>
    </p:spTree>
    <p:extLst>
      <p:ext uri="{BB962C8B-B14F-4D97-AF65-F5344CB8AC3E}">
        <p14:creationId xmlns:p14="http://schemas.microsoft.com/office/powerpoint/2010/main" val="2424071372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FB67C1-E873-4BC4-A42D-35E31268DB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dirty="0"/>
              <a:t>© Tashidy Corporation, 2025</a:t>
            </a:r>
          </a:p>
          <a:p>
            <a:r>
              <a:rPr lang="en-US" altLang="en-US" dirty="0"/>
              <a:t>All rights reserved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F6C79C-86E7-46A2-9145-B10B27CB5C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C860A-E01B-4D88-98A1-C839EDE5FBA1}" type="slidenum">
              <a:rPr lang="en-US" altLang="en-US"/>
              <a:pPr/>
              <a:t>43</a:t>
            </a:fld>
            <a:endParaRPr lang="en-US" altLang="en-US"/>
          </a:p>
        </p:txBody>
      </p:sp>
      <p:sp>
        <p:nvSpPr>
          <p:cNvPr id="355330" name="Rectangle 2">
            <a:extLst>
              <a:ext uri="{FF2B5EF4-FFF2-40B4-BE49-F238E27FC236}">
                <a16:creationId xmlns:a16="http://schemas.microsoft.com/office/drawing/2014/main" id="{A88C79E9-9227-4899-929C-AEF97EFD6D7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371600" y="685800"/>
            <a:ext cx="7239000" cy="9906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274320" tIns="45720" rIns="274320" bIns="45720" numCol="1" anchor="t" anchorCtr="0" compatLnSpc="1">
            <a:prstTxWarp prst="textNoShape">
              <a:avLst/>
            </a:prstTxWarp>
          </a:bodyPr>
          <a:lstStyle/>
          <a:p>
            <a:pPr algn="l"/>
            <a:r>
              <a:rPr lang="en-US" altLang="en-US" dirty="0"/>
              <a:t>Improvement Actions, cont.</a:t>
            </a:r>
          </a:p>
        </p:txBody>
      </p:sp>
      <p:sp>
        <p:nvSpPr>
          <p:cNvPr id="355331" name="Rectangle 3">
            <a:extLst>
              <a:ext uri="{FF2B5EF4-FFF2-40B4-BE49-F238E27FC236}">
                <a16:creationId xmlns:a16="http://schemas.microsoft.com/office/drawing/2014/main" id="{D88EC672-62A1-4D96-B003-99101160BBF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z="2800" dirty="0"/>
              <a:t>Audit reports must include:</a:t>
            </a:r>
          </a:p>
          <a:p>
            <a:pPr lvl="1"/>
            <a:r>
              <a:rPr lang="en-US" altLang="en-US" sz="2400" dirty="0"/>
              <a:t>Dates of actions taken or planned</a:t>
            </a:r>
          </a:p>
          <a:p>
            <a:pPr lvl="1"/>
            <a:r>
              <a:rPr lang="en-US" altLang="en-US" sz="2400" dirty="0"/>
              <a:t>Description of actions taken to address causes of inappropriate documentation</a:t>
            </a:r>
          </a:p>
          <a:p>
            <a:pPr marL="1314450" lvl="2" indent="-457200"/>
            <a:r>
              <a:rPr lang="en-US" altLang="en-US" sz="2000" dirty="0"/>
              <a:t>Annual training may not be the only corrective action</a:t>
            </a:r>
          </a:p>
          <a:p>
            <a:pPr marL="914400" lvl="1" indent="-457200"/>
            <a:r>
              <a:rPr lang="en-US" altLang="en-US" sz="2400" dirty="0"/>
              <a:t>Titles of staff responsible for implementing corrective action</a:t>
            </a:r>
          </a:p>
          <a:p>
            <a:endParaRPr lang="en-US" altLang="en-US" sz="2400" dirty="0"/>
          </a:p>
        </p:txBody>
      </p:sp>
    </p:spTree>
    <p:extLst>
      <p:ext uri="{BB962C8B-B14F-4D97-AF65-F5344CB8AC3E}">
        <p14:creationId xmlns:p14="http://schemas.microsoft.com/office/powerpoint/2010/main" val="3951115446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FB67C1-E873-4BC4-A42D-35E31268DB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dirty="0"/>
              <a:t>© Tashidy Corporation, 2025</a:t>
            </a:r>
          </a:p>
          <a:p>
            <a:r>
              <a:rPr lang="en-US" altLang="en-US" dirty="0"/>
              <a:t>All rights reserved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F6C79C-86E7-46A2-9145-B10B27CB5C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C860A-E01B-4D88-98A1-C839EDE5FBA1}" type="slidenum">
              <a:rPr lang="en-US" altLang="en-US"/>
              <a:pPr/>
              <a:t>44</a:t>
            </a:fld>
            <a:endParaRPr lang="en-US" altLang="en-US" dirty="0"/>
          </a:p>
        </p:txBody>
      </p:sp>
      <p:sp>
        <p:nvSpPr>
          <p:cNvPr id="355330" name="Rectangle 2">
            <a:extLst>
              <a:ext uri="{FF2B5EF4-FFF2-40B4-BE49-F238E27FC236}">
                <a16:creationId xmlns:a16="http://schemas.microsoft.com/office/drawing/2014/main" id="{A88C79E9-9227-4899-929C-AEF97EFD6D7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371600" y="685800"/>
            <a:ext cx="7239000" cy="9906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274320" tIns="45720" rIns="27432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Improvement Actions, cont.</a:t>
            </a:r>
          </a:p>
        </p:txBody>
      </p:sp>
      <p:sp>
        <p:nvSpPr>
          <p:cNvPr id="355331" name="Rectangle 3">
            <a:extLst>
              <a:ext uri="{FF2B5EF4-FFF2-40B4-BE49-F238E27FC236}">
                <a16:creationId xmlns:a16="http://schemas.microsoft.com/office/drawing/2014/main" id="{D88EC672-62A1-4D96-B003-99101160BBF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676400" y="1600200"/>
            <a:ext cx="6934200" cy="4114800"/>
          </a:xfrm>
        </p:spPr>
        <p:txBody>
          <a:bodyPr/>
          <a:lstStyle/>
          <a:p>
            <a:pPr marL="514350" indent="-457200"/>
            <a:r>
              <a:rPr lang="en-US" altLang="en-US" sz="2400" dirty="0"/>
              <a:t>Follow-up action report must include documented conclusion about whether data demonstrate that actions resulted in no additional inappropriate documentation due to that cause</a:t>
            </a:r>
          </a:p>
          <a:p>
            <a:pPr marL="514350" indent="-457200"/>
            <a:r>
              <a:rPr lang="en-US" altLang="en-US" sz="2400" dirty="0"/>
              <a:t>If follow-up audit shows actions not effective, then audit report must document additional qualitative analysis to understand cause(s) driving inappropriate documentation</a:t>
            </a:r>
            <a:br>
              <a:rPr lang="en-US" altLang="en-US" dirty="0"/>
            </a:br>
            <a:endParaRPr lang="en-US" altLang="en-US" sz="2400" dirty="0"/>
          </a:p>
          <a:p>
            <a:endParaRPr lang="en-US" altLang="en-US" sz="2400" dirty="0"/>
          </a:p>
        </p:txBody>
      </p:sp>
    </p:spTree>
    <p:extLst>
      <p:ext uri="{BB962C8B-B14F-4D97-AF65-F5344CB8AC3E}">
        <p14:creationId xmlns:p14="http://schemas.microsoft.com/office/powerpoint/2010/main" val="4100147269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687110-33BD-421E-B248-CD7BC00D31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dirty="0"/>
              <a:t>© Tashidy Corporation, 2025</a:t>
            </a:r>
          </a:p>
          <a:p>
            <a:r>
              <a:rPr lang="en-US" altLang="en-US" dirty="0"/>
              <a:t>All rights reserved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4697A3-DF3C-4D11-9961-EBB206E8B0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09746-8BA7-4FF0-9FE4-A73D8A1D0B29}" type="slidenum">
              <a:rPr lang="en-US" altLang="en-US"/>
              <a:pPr/>
              <a:t>45</a:t>
            </a:fld>
            <a:endParaRPr lang="en-US" altLang="en-US"/>
          </a:p>
        </p:txBody>
      </p:sp>
      <p:sp>
        <p:nvSpPr>
          <p:cNvPr id="354306" name="Rectangle 2">
            <a:extLst>
              <a:ext uri="{FF2B5EF4-FFF2-40B4-BE49-F238E27FC236}">
                <a16:creationId xmlns:a16="http://schemas.microsoft.com/office/drawing/2014/main" id="{E05523DA-9D19-438A-8901-45DFE464C18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371600" y="609600"/>
            <a:ext cx="7239000" cy="9906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274320" tIns="45720" rIns="274320" bIns="45720" numCol="1" anchor="t" anchorCtr="0" compatLnSpc="1">
            <a:prstTxWarp prst="textNoShape">
              <a:avLst/>
            </a:prstTxWarp>
          </a:bodyPr>
          <a:lstStyle/>
          <a:p>
            <a:pPr algn="l"/>
            <a:r>
              <a:rPr lang="en-US" altLang="en-US" dirty="0"/>
              <a:t>Moving Ahead </a:t>
            </a:r>
          </a:p>
        </p:txBody>
      </p:sp>
      <p:sp>
        <p:nvSpPr>
          <p:cNvPr id="354307" name="Rectangle 3">
            <a:extLst>
              <a:ext uri="{FF2B5EF4-FFF2-40B4-BE49-F238E27FC236}">
                <a16:creationId xmlns:a16="http://schemas.microsoft.com/office/drawing/2014/main" id="{B14A4F84-BA5A-45AE-AD4D-72E9CC7708F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>
              <a:lnSpc>
                <a:spcPct val="90000"/>
              </a:lnSpc>
              <a:buSzPct val="65000"/>
              <a:buFontTx/>
              <a:buNone/>
            </a:pPr>
            <a:endParaRPr lang="en-US" altLang="en-US" sz="2400"/>
          </a:p>
        </p:txBody>
      </p:sp>
      <p:pic>
        <p:nvPicPr>
          <p:cNvPr id="354308" name="Picture 4" descr="MC900058213[1]">
            <a:extLst>
              <a:ext uri="{FF2B5EF4-FFF2-40B4-BE49-F238E27FC236}">
                <a16:creationId xmlns:a16="http://schemas.microsoft.com/office/drawing/2014/main" id="{D762EBD6-76A6-4071-A0E4-7BD4947AD42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1690688"/>
            <a:ext cx="4953000" cy="41290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05D8B048-A6C7-4F7F-9F3A-4B2451BD48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dirty="0"/>
              <a:t>© Tashidy Corporation, 2025</a:t>
            </a:r>
          </a:p>
          <a:p>
            <a:r>
              <a:rPr lang="en-US" altLang="en-US" dirty="0"/>
              <a:t>All rights reserved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9413C7D3-0FB1-4741-A4F2-130F8C6DB9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C197B4-B418-4A65-A66B-96923B07ECAE}" type="slidenum">
              <a:rPr lang="en-US" altLang="en-US"/>
              <a:pPr/>
              <a:t>46</a:t>
            </a:fld>
            <a:endParaRPr lang="en-US" altLang="en-US"/>
          </a:p>
        </p:txBody>
      </p:sp>
      <p:sp>
        <p:nvSpPr>
          <p:cNvPr id="393218" name="Rectangle 2">
            <a:extLst>
              <a:ext uri="{FF2B5EF4-FFF2-40B4-BE49-F238E27FC236}">
                <a16:creationId xmlns:a16="http://schemas.microsoft.com/office/drawing/2014/main" id="{126DB017-5563-43D0-A518-E82182210E9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371600" y="685800"/>
            <a:ext cx="7239000" cy="9144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274320" tIns="45720" rIns="274320" bIns="45720" numCol="1" anchor="t" anchorCtr="0" compatLnSpc="1">
            <a:prstTxWarp prst="textNoShape">
              <a:avLst/>
            </a:prstTxWarp>
          </a:bodyPr>
          <a:lstStyle/>
          <a:p>
            <a:pPr algn="l"/>
            <a:r>
              <a:rPr lang="en-US" altLang="en-US" sz="4000" dirty="0"/>
              <a:t>Summary </a:t>
            </a:r>
          </a:p>
        </p:txBody>
      </p:sp>
      <p:sp>
        <p:nvSpPr>
          <p:cNvPr id="393219" name="Rectangle 3">
            <a:extLst>
              <a:ext uri="{FF2B5EF4-FFF2-40B4-BE49-F238E27FC236}">
                <a16:creationId xmlns:a16="http://schemas.microsoft.com/office/drawing/2014/main" id="{17FCC493-7B62-4234-B0C9-98E3C2E4C39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400" dirty="0"/>
              <a:t>Largest set of changes to NCQA’s CR requirements in many years</a:t>
            </a:r>
          </a:p>
          <a:p>
            <a:pPr>
              <a:lnSpc>
                <a:spcPct val="90000"/>
              </a:lnSpc>
            </a:pPr>
            <a:r>
              <a:rPr lang="en-US" altLang="en-US" sz="2400" dirty="0"/>
              <a:t>Timeframe to complete PSV &amp; notify practitioner of decision shorter than past</a:t>
            </a:r>
          </a:p>
          <a:p>
            <a:pPr>
              <a:lnSpc>
                <a:spcPct val="90000"/>
              </a:lnSpc>
            </a:pPr>
            <a:r>
              <a:rPr lang="en-US" altLang="en-US" sz="2400" dirty="0"/>
              <a:t>New requirements to determine whether practitioner excluded from Medicare &amp; Medicaid across continuum</a:t>
            </a:r>
          </a:p>
          <a:p>
            <a:pPr>
              <a:lnSpc>
                <a:spcPct val="90000"/>
              </a:lnSpc>
            </a:pPr>
            <a:r>
              <a:rPr lang="en-US" altLang="en-US" sz="2400" dirty="0"/>
              <a:t>New requirement to verify license expiration monthly</a:t>
            </a:r>
          </a:p>
          <a:p>
            <a:pPr>
              <a:lnSpc>
                <a:spcPct val="90000"/>
              </a:lnSpc>
            </a:pPr>
            <a:r>
              <a:rPr lang="en-US" altLang="en-US" sz="2400" dirty="0"/>
              <a:t>Evolved information integrity requirements to focus on inappropriate documentation</a:t>
            </a:r>
          </a:p>
          <a:p>
            <a:pPr lvl="1">
              <a:lnSpc>
                <a:spcPct val="90000"/>
              </a:lnSpc>
              <a:buSzPct val="65000"/>
              <a:buFontTx/>
              <a:buNone/>
            </a:pPr>
            <a:endParaRPr lang="en-US" altLang="en-US" sz="2400" dirty="0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9A0186-6832-4586-B08D-812C793DFB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dirty="0"/>
              <a:t>© Tashidy Corporation, 2025</a:t>
            </a:r>
          </a:p>
          <a:p>
            <a:r>
              <a:rPr lang="en-US" altLang="en-US" dirty="0"/>
              <a:t>All rights reserved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D01CF5-3455-4272-AA83-318D2E3173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C7361-19CD-43D3-9B93-9A8A83DCCBE4}" type="slidenum">
              <a:rPr lang="en-US" altLang="en-US"/>
              <a:pPr/>
              <a:t>47</a:t>
            </a:fld>
            <a:endParaRPr lang="en-US" altLang="en-US"/>
          </a:p>
        </p:txBody>
      </p:sp>
      <p:sp>
        <p:nvSpPr>
          <p:cNvPr id="208898" name="Rectangle 2">
            <a:extLst>
              <a:ext uri="{FF2B5EF4-FFF2-40B4-BE49-F238E27FC236}">
                <a16:creationId xmlns:a16="http://schemas.microsoft.com/office/drawing/2014/main" id="{251B575F-6C43-4914-822B-6633AF74073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600200" y="609600"/>
            <a:ext cx="6858000" cy="9144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274320" tIns="45720" rIns="274320" bIns="45720" numCol="1" anchor="t" anchorCtr="0" compatLnSpc="1">
            <a:prstTxWarp prst="textNoShape">
              <a:avLst/>
            </a:prstTxWarp>
          </a:bodyPr>
          <a:lstStyle/>
          <a:p>
            <a:pPr algn="l"/>
            <a:r>
              <a:rPr lang="en-US" altLang="en-US"/>
              <a:t>Questions  	</a:t>
            </a:r>
          </a:p>
        </p:txBody>
      </p:sp>
      <p:sp>
        <p:nvSpPr>
          <p:cNvPr id="208899" name="Rectangle 3">
            <a:extLst>
              <a:ext uri="{FF2B5EF4-FFF2-40B4-BE49-F238E27FC236}">
                <a16:creationId xmlns:a16="http://schemas.microsoft.com/office/drawing/2014/main" id="{F58C1EE9-FD03-46CD-AF8E-30B3B5519CE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endParaRPr lang="en-US" altLang="en-US" dirty="0"/>
          </a:p>
        </p:txBody>
      </p:sp>
      <p:pic>
        <p:nvPicPr>
          <p:cNvPr id="208901" name="Picture 5" descr="MCj00787110000[1]">
            <a:extLst>
              <a:ext uri="{FF2B5EF4-FFF2-40B4-BE49-F238E27FC236}">
                <a16:creationId xmlns:a16="http://schemas.microsoft.com/office/drawing/2014/main" id="{A4CAE47C-2022-4F11-8AFC-2C18EFF6EC5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3800" y="1905000"/>
            <a:ext cx="1622425" cy="3933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A1C085-5495-9DEE-A3FA-43D2C55563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B119AA-6D18-AC86-3BC8-5842D4BD68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dirty="0"/>
              <a:t>© Tashidy Corporation, 2025</a:t>
            </a:r>
          </a:p>
          <a:p>
            <a:r>
              <a:rPr lang="en-US" altLang="en-US" dirty="0"/>
              <a:t>All rights reserved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02A4A6-A65C-20C8-1209-D1A8282632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DE39B-D87F-4470-8F20-2D1B86D7C00D}" type="slidenum">
              <a:rPr lang="en-US" altLang="en-US"/>
              <a:pPr/>
              <a:t>5</a:t>
            </a:fld>
            <a:endParaRPr lang="en-US" altLang="en-US"/>
          </a:p>
        </p:txBody>
      </p:sp>
      <p:sp>
        <p:nvSpPr>
          <p:cNvPr id="319490" name="Rectangle 2">
            <a:extLst>
              <a:ext uri="{FF2B5EF4-FFF2-40B4-BE49-F238E27FC236}">
                <a16:creationId xmlns:a16="http://schemas.microsoft.com/office/drawing/2014/main" id="{C2DFD028-6F16-5C5F-630B-3004A344B2F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600200" y="609600"/>
            <a:ext cx="6858000" cy="9144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274320" tIns="45720" rIns="274320" bIns="45720" numCol="1" anchor="t" anchorCtr="0" compatLnSpc="1">
            <a:prstTxWarp prst="textNoShape">
              <a:avLst/>
            </a:prstTxWarp>
          </a:bodyPr>
          <a:lstStyle/>
          <a:p>
            <a:pPr algn="l"/>
            <a:r>
              <a:rPr lang="en-US" altLang="en-US" dirty="0"/>
              <a:t>Effective Date of Changes</a:t>
            </a:r>
          </a:p>
        </p:txBody>
      </p:sp>
      <p:sp>
        <p:nvSpPr>
          <p:cNvPr id="319491" name="Rectangle 3">
            <a:extLst>
              <a:ext uri="{FF2B5EF4-FFF2-40B4-BE49-F238E27FC236}">
                <a16:creationId xmlns:a16="http://schemas.microsoft.com/office/drawing/2014/main" id="{580960E1-D749-423C-3369-E522850AE15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z="2800" dirty="0"/>
              <a:t>All changes discussed in this presentation became effective on July 1, 2025</a:t>
            </a:r>
          </a:p>
          <a:p>
            <a:pPr lvl="1"/>
            <a:r>
              <a:rPr lang="en-US" altLang="en-US" sz="2400" dirty="0"/>
              <a:t>Means organizations are expected to be compliant with changes as of this date</a:t>
            </a:r>
          </a:p>
          <a:p>
            <a:pPr lvl="1"/>
            <a:r>
              <a:rPr lang="en-US" altLang="en-US" sz="2400" dirty="0"/>
              <a:t>If not compliant by 7/1/25, can have negative scoring impact on health plan clients and/or provider organization credentialing survey</a:t>
            </a:r>
            <a:endParaRPr lang="en-US" altLang="en-US" sz="2000" dirty="0"/>
          </a:p>
          <a:p>
            <a:pPr lvl="1"/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522458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7BE8ED-A547-223F-EC1B-FFF68678AB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AEF1BD-34C4-9C7B-3759-E320548416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dirty="0"/>
              <a:t>© Tashidy Corporation, 2025</a:t>
            </a:r>
          </a:p>
          <a:p>
            <a:r>
              <a:rPr lang="en-US" altLang="en-US" dirty="0"/>
              <a:t>All rights reserved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3A5BFE-64C5-FF2E-F800-096ADBC4B9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9A00C-38D0-40DA-BDD2-85FB570A9BF7}" type="slidenum">
              <a:rPr lang="en-US" altLang="en-US"/>
              <a:pPr/>
              <a:t>6</a:t>
            </a:fld>
            <a:endParaRPr lang="en-US" altLang="en-US"/>
          </a:p>
        </p:txBody>
      </p:sp>
      <p:sp>
        <p:nvSpPr>
          <p:cNvPr id="314370" name="Rectangle 2">
            <a:extLst>
              <a:ext uri="{FF2B5EF4-FFF2-40B4-BE49-F238E27FC236}">
                <a16:creationId xmlns:a16="http://schemas.microsoft.com/office/drawing/2014/main" id="{EB233A60-BF42-F432-BCE7-6BAE41A38AD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447800" y="609600"/>
            <a:ext cx="7010400" cy="9144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274320" tIns="45720" rIns="274320" bIns="45720" numCol="1" anchor="t" anchorCtr="0" compatLnSpc="1">
            <a:prstTxWarp prst="textNoShape">
              <a:avLst/>
            </a:prstTxWarp>
          </a:bodyPr>
          <a:lstStyle/>
          <a:p>
            <a:pPr algn="l"/>
            <a:r>
              <a:rPr lang="en-US" altLang="en-US" sz="4000" dirty="0"/>
              <a:t>P&amp;P Updates</a:t>
            </a:r>
          </a:p>
        </p:txBody>
      </p:sp>
      <p:pic>
        <p:nvPicPr>
          <p:cNvPr id="1026" name="Picture 2" descr="Business concept of winners. Success peoples running to their big goal. Successful winner achievement, growth and climbing to staircase. Vector illustration">
            <a:extLst>
              <a:ext uri="{FF2B5EF4-FFF2-40B4-BE49-F238E27FC236}">
                <a16:creationId xmlns:a16="http://schemas.microsoft.com/office/drawing/2014/main" id="{C7102B66-0335-E1E4-84DE-D93565BCFE0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05125" y="1762125"/>
            <a:ext cx="3333750" cy="3333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413412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F432B1-80A6-4D3E-A1EF-29D1163504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dirty="0"/>
              <a:t>© Tashidy Corporation, 2025</a:t>
            </a:r>
          </a:p>
          <a:p>
            <a:r>
              <a:rPr lang="en-US" altLang="en-US" dirty="0"/>
              <a:t>All rights reserved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2DEB55-443D-4ADA-8065-DD461A6E4D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DE39B-D87F-4470-8F20-2D1B86D7C00D}" type="slidenum">
              <a:rPr lang="en-US" altLang="en-US"/>
              <a:pPr/>
              <a:t>7</a:t>
            </a:fld>
            <a:endParaRPr lang="en-US" altLang="en-US"/>
          </a:p>
        </p:txBody>
      </p:sp>
      <p:sp>
        <p:nvSpPr>
          <p:cNvPr id="319490" name="Rectangle 2">
            <a:extLst>
              <a:ext uri="{FF2B5EF4-FFF2-40B4-BE49-F238E27FC236}">
                <a16:creationId xmlns:a16="http://schemas.microsoft.com/office/drawing/2014/main" id="{8355428B-583E-4982-8197-8F7C122B738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600200" y="609600"/>
            <a:ext cx="6858000" cy="9144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274320" tIns="45720" rIns="274320" bIns="45720" numCol="1" anchor="t" anchorCtr="0" compatLnSpc="1">
            <a:prstTxWarp prst="textNoShape">
              <a:avLst/>
            </a:prstTxWarp>
          </a:bodyPr>
          <a:lstStyle/>
          <a:p>
            <a:pPr algn="l"/>
            <a:r>
              <a:rPr lang="en-US" altLang="en-US" dirty="0"/>
              <a:t>P&amp;P Updates</a:t>
            </a:r>
            <a:br>
              <a:rPr lang="en-US" altLang="en-US" dirty="0"/>
            </a:br>
            <a:endParaRPr lang="en-US" altLang="en-US" dirty="0"/>
          </a:p>
        </p:txBody>
      </p:sp>
      <p:sp>
        <p:nvSpPr>
          <p:cNvPr id="319491" name="Rectangle 3">
            <a:extLst>
              <a:ext uri="{FF2B5EF4-FFF2-40B4-BE49-F238E27FC236}">
                <a16:creationId xmlns:a16="http://schemas.microsoft.com/office/drawing/2014/main" id="{3E4B0BAA-0867-4097-8156-85548C04376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en-US" sz="2800" dirty="0"/>
              <a:t>Policies &amp; procedures (P &amp; Ps) must include:</a:t>
            </a:r>
          </a:p>
          <a:p>
            <a:pPr marL="514350" indent="-514350">
              <a:buAutoNum type="arabicPeriod"/>
            </a:pPr>
            <a:r>
              <a:rPr lang="en-US" altLang="en-US" sz="2400" dirty="0"/>
              <a:t>Criteria for Credentialing Committee review of practitioner sanctions, complaints and adverse events identified through ongoing monitoring activities [CR 1A factor 6]</a:t>
            </a:r>
          </a:p>
          <a:p>
            <a:pPr marL="914400" lvl="1" indent="-514350"/>
            <a:r>
              <a:rPr lang="en-US" altLang="en-US" sz="2000" dirty="0"/>
              <a:t>Policies must define types of sanctions, complaints and adverse events reviewed by committee</a:t>
            </a:r>
          </a:p>
          <a:p>
            <a:pPr marL="914400" lvl="1" indent="-514350"/>
            <a:r>
              <a:rPr lang="en-US" altLang="en-US" sz="2000" dirty="0"/>
              <a:t>Also, must define process to report information to committee at </a:t>
            </a:r>
            <a:r>
              <a:rPr lang="en-US" altLang="en-US" sz="2000" b="1" i="1" dirty="0"/>
              <a:t>next meeting</a:t>
            </a:r>
            <a:r>
              <a:rPr lang="en-US" altLang="en-US" sz="2000" dirty="0"/>
              <a:t> after issue identified</a:t>
            </a:r>
          </a:p>
        </p:txBody>
      </p:sp>
    </p:spTree>
    <p:extLst>
      <p:ext uri="{BB962C8B-B14F-4D97-AF65-F5344CB8AC3E}">
        <p14:creationId xmlns:p14="http://schemas.microsoft.com/office/powerpoint/2010/main" val="30967764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F432B1-80A6-4D3E-A1EF-29D1163504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dirty="0"/>
              <a:t>© Tashidy Corporation, 2025</a:t>
            </a:r>
          </a:p>
          <a:p>
            <a:r>
              <a:rPr lang="en-US" altLang="en-US" dirty="0"/>
              <a:t>All rights reserved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2DEB55-443D-4ADA-8065-DD461A6E4D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DE39B-D87F-4470-8F20-2D1B86D7C00D}" type="slidenum">
              <a:rPr lang="en-US" altLang="en-US"/>
              <a:pPr/>
              <a:t>8</a:t>
            </a:fld>
            <a:endParaRPr lang="en-US" altLang="en-US"/>
          </a:p>
        </p:txBody>
      </p:sp>
      <p:sp>
        <p:nvSpPr>
          <p:cNvPr id="319490" name="Rectangle 2">
            <a:extLst>
              <a:ext uri="{FF2B5EF4-FFF2-40B4-BE49-F238E27FC236}">
                <a16:creationId xmlns:a16="http://schemas.microsoft.com/office/drawing/2014/main" id="{8355428B-583E-4982-8197-8F7C122B738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600200" y="609600"/>
            <a:ext cx="6858000" cy="9144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274320" tIns="45720" rIns="274320" bIns="45720" numCol="1" anchor="t" anchorCtr="0" compatLnSpc="1">
            <a:prstTxWarp prst="textNoShape">
              <a:avLst/>
            </a:prstTxWarp>
          </a:bodyPr>
          <a:lstStyle/>
          <a:p>
            <a:pPr algn="l"/>
            <a:r>
              <a:rPr lang="en-US" altLang="en-US" dirty="0"/>
              <a:t> P&amp;P Updates, Cont.</a:t>
            </a:r>
          </a:p>
        </p:txBody>
      </p:sp>
      <p:sp>
        <p:nvSpPr>
          <p:cNvPr id="319491" name="Rectangle 3">
            <a:extLst>
              <a:ext uri="{FF2B5EF4-FFF2-40B4-BE49-F238E27FC236}">
                <a16:creationId xmlns:a16="http://schemas.microsoft.com/office/drawing/2014/main" id="{3E4B0BAA-0867-4097-8156-85548C04376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 startAt="2"/>
            </a:pPr>
            <a:r>
              <a:rPr lang="en-US" altLang="en-US" sz="2800" dirty="0"/>
              <a:t>Notify practitioners of cred and </a:t>
            </a:r>
            <a:r>
              <a:rPr lang="en-US" altLang="en-US" sz="2800" dirty="0" err="1"/>
              <a:t>recred</a:t>
            </a:r>
            <a:r>
              <a:rPr lang="en-US" altLang="en-US" sz="2800" dirty="0"/>
              <a:t> decision within 30 calendar days of decision (used to be 60 calendar days) [CR 1A factor 9]</a:t>
            </a:r>
          </a:p>
          <a:p>
            <a:pPr marL="914400" lvl="1" indent="-514350"/>
            <a:r>
              <a:rPr lang="en-US" altLang="en-US" sz="2400" dirty="0"/>
              <a:t>Can use shorter timeframe than 30 days if desired </a:t>
            </a:r>
          </a:p>
          <a:p>
            <a:pPr marL="914400" lvl="1" indent="-514350"/>
            <a:r>
              <a:rPr lang="en-US" altLang="en-US" sz="2400" dirty="0"/>
              <a:t>Policies must define notification timeframe used by organization</a:t>
            </a:r>
          </a:p>
          <a:p>
            <a:pPr marL="0" indent="0">
              <a:buNone/>
            </a:pPr>
            <a:endParaRPr lang="en-US" altLang="en-US" sz="2000" dirty="0"/>
          </a:p>
          <a:p>
            <a:pPr lvl="1"/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8927181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F513DA-6D2B-F11C-1837-C6FB6A3937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2CB6F0-9666-2AE8-21E7-C2F941CCCB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dirty="0"/>
              <a:t>© Tashidy Corporation, 2025</a:t>
            </a:r>
          </a:p>
          <a:p>
            <a:r>
              <a:rPr lang="en-US" altLang="en-US" dirty="0"/>
              <a:t>All rights reserved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6CB123-B182-726A-C2DA-F40FA574B5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9A00C-38D0-40DA-BDD2-85FB570A9BF7}" type="slidenum">
              <a:rPr lang="en-US" altLang="en-US"/>
              <a:pPr/>
              <a:t>9</a:t>
            </a:fld>
            <a:endParaRPr lang="en-US" altLang="en-US"/>
          </a:p>
        </p:txBody>
      </p:sp>
      <p:sp>
        <p:nvSpPr>
          <p:cNvPr id="314370" name="Rectangle 2">
            <a:extLst>
              <a:ext uri="{FF2B5EF4-FFF2-40B4-BE49-F238E27FC236}">
                <a16:creationId xmlns:a16="http://schemas.microsoft.com/office/drawing/2014/main" id="{71A653E0-59CF-7142-62D4-0F0D2F8C7DB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447800" y="609600"/>
            <a:ext cx="7010400" cy="9144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274320" tIns="45720" rIns="274320" bIns="45720" numCol="1" anchor="t" anchorCtr="0" compatLnSpc="1">
            <a:prstTxWarp prst="textNoShape">
              <a:avLst/>
            </a:prstTxWarp>
          </a:bodyPr>
          <a:lstStyle/>
          <a:p>
            <a:pPr algn="l"/>
            <a:r>
              <a:rPr lang="en-US" altLang="en-US" sz="4000" dirty="0"/>
              <a:t>Application Changes</a:t>
            </a:r>
          </a:p>
        </p:txBody>
      </p:sp>
      <p:pic>
        <p:nvPicPr>
          <p:cNvPr id="2050" name="Picture 2" descr="Job competition. Candidates hold cv resume. Online male cv application. Vector recruitment and employment, human interview illustration">
            <a:extLst>
              <a:ext uri="{FF2B5EF4-FFF2-40B4-BE49-F238E27FC236}">
                <a16:creationId xmlns:a16="http://schemas.microsoft.com/office/drawing/2014/main" id="{2CFFF9D0-39DD-0FBC-839D-8AC15EA7D5E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05125" y="2057400"/>
            <a:ext cx="3333750" cy="3333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42305929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8">
      <a:dk1>
        <a:srgbClr val="000000"/>
      </a:dk1>
      <a:lt1>
        <a:srgbClr val="FFFFFF"/>
      </a:lt1>
      <a:dk2>
        <a:srgbClr val="FFFFFF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6600CC"/>
      </a:hlink>
      <a:folHlink>
        <a:srgbClr val="B2B2B2"/>
      </a:folHlink>
    </a:clrScheme>
    <a:fontScheme name="Default Design">
      <a:majorFont>
        <a:latin typeface="Californian FB"/>
        <a:ea typeface=""/>
        <a:cs typeface=""/>
      </a:majorFont>
      <a:minorFont>
        <a:latin typeface="AvantGarde Bk B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0000"/>
        </a:dk1>
        <a:lt1>
          <a:srgbClr val="FFFFFF"/>
        </a:lt1>
        <a:dk2>
          <a:srgbClr val="FFFFFF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66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6402</TotalTime>
  <Words>2892</Words>
  <Application>Microsoft Office PowerPoint</Application>
  <PresentationFormat>On-screen Show (4:3)</PresentationFormat>
  <Paragraphs>463</Paragraphs>
  <Slides>47</Slides>
  <Notes>47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47</vt:i4>
      </vt:variant>
    </vt:vector>
  </HeadingPairs>
  <TitlesOfParts>
    <vt:vector size="53" baseType="lpstr">
      <vt:lpstr>Arial</vt:lpstr>
      <vt:lpstr>AvantGarde Bk BT</vt:lpstr>
      <vt:lpstr>Californian FB</vt:lpstr>
      <vt:lpstr>Times New Roman</vt:lpstr>
      <vt:lpstr>Wingdings</vt:lpstr>
      <vt:lpstr>Default Design</vt:lpstr>
      <vt:lpstr>PowerPoint Presentation</vt:lpstr>
      <vt:lpstr>Objectives</vt:lpstr>
      <vt:lpstr>Overview 2025 Changes</vt:lpstr>
      <vt:lpstr>Types of Changes</vt:lpstr>
      <vt:lpstr>Effective Date of Changes</vt:lpstr>
      <vt:lpstr>P&amp;P Updates</vt:lpstr>
      <vt:lpstr>P&amp;P Updates </vt:lpstr>
      <vt:lpstr> P&amp;P Updates, Cont.</vt:lpstr>
      <vt:lpstr>Application Changes</vt:lpstr>
      <vt:lpstr>Application Additions </vt:lpstr>
      <vt:lpstr>PSV Updates</vt:lpstr>
      <vt:lpstr>PSV Changes</vt:lpstr>
      <vt:lpstr>PSV Changes, cont.</vt:lpstr>
      <vt:lpstr>PSV Changes, cont.</vt:lpstr>
      <vt:lpstr>Ongoing Monitoring Changes</vt:lpstr>
      <vt:lpstr>Ongoing Monitoring Change</vt:lpstr>
      <vt:lpstr>Implementation Plan </vt:lpstr>
      <vt:lpstr>Types of Changes</vt:lpstr>
      <vt:lpstr>Types of Changes, cont. </vt:lpstr>
      <vt:lpstr>Types of Changes, cont. </vt:lpstr>
      <vt:lpstr>Types of Changes, cont. </vt:lpstr>
      <vt:lpstr>System Controls Evolution</vt:lpstr>
      <vt:lpstr>Information Integrity</vt:lpstr>
      <vt:lpstr>Transition to Updates</vt:lpstr>
      <vt:lpstr>Appropriate Updates</vt:lpstr>
      <vt:lpstr>Inappropriate Updates</vt:lpstr>
      <vt:lpstr>P&amp;P Update Changes</vt:lpstr>
      <vt:lpstr>P&amp;P Update Changes, cont.</vt:lpstr>
      <vt:lpstr>P&amp;P Update Changes, cont.</vt:lpstr>
      <vt:lpstr>P&amp;P Update Changes, cont.</vt:lpstr>
      <vt:lpstr>P&amp;P Update Changes, cont.</vt:lpstr>
      <vt:lpstr>P&amp;P Update Changes, cont.</vt:lpstr>
      <vt:lpstr>P&amp;P Update Changes, cont.</vt:lpstr>
      <vt:lpstr>P&amp;P Update Changes, cont.</vt:lpstr>
      <vt:lpstr>Training Requirements </vt:lpstr>
      <vt:lpstr>Training Req., cont.</vt:lpstr>
      <vt:lpstr>Audit and Analysis </vt:lpstr>
      <vt:lpstr>Audit and Analysis, cont. </vt:lpstr>
      <vt:lpstr>Audit and Analysis, cont. </vt:lpstr>
      <vt:lpstr>Audit and Analysis, cont. </vt:lpstr>
      <vt:lpstr>Audit and Analysis, cont.</vt:lpstr>
      <vt:lpstr>Improvement Actions</vt:lpstr>
      <vt:lpstr>Improvement Actions, cont.</vt:lpstr>
      <vt:lpstr>Improvement Actions, cont.</vt:lpstr>
      <vt:lpstr>Moving Ahead </vt:lpstr>
      <vt:lpstr>Summary </vt:lpstr>
      <vt:lpstr>Questions   </vt:lpstr>
    </vt:vector>
  </TitlesOfParts>
  <Company> 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Carol</dc:creator>
  <cp:lastModifiedBy>Carol Delage</cp:lastModifiedBy>
  <cp:revision>297</cp:revision>
  <cp:lastPrinted>2025-08-29T21:29:29Z</cp:lastPrinted>
  <dcterms:created xsi:type="dcterms:W3CDTF">2003-08-20T19:28:28Z</dcterms:created>
  <dcterms:modified xsi:type="dcterms:W3CDTF">2025-09-24T19:59:13Z</dcterms:modified>
</cp:coreProperties>
</file>